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15" r:id="rId2"/>
    <p:sldId id="256" r:id="rId3"/>
    <p:sldId id="288" r:id="rId4"/>
    <p:sldId id="257" r:id="rId5"/>
    <p:sldId id="268" r:id="rId6"/>
    <p:sldId id="287" r:id="rId7"/>
    <p:sldId id="269" r:id="rId8"/>
    <p:sldId id="274" r:id="rId9"/>
    <p:sldId id="275" r:id="rId10"/>
    <p:sldId id="316" r:id="rId11"/>
    <p:sldId id="263" r:id="rId12"/>
    <p:sldId id="264" r:id="rId13"/>
    <p:sldId id="265" r:id="rId14"/>
    <p:sldId id="266" r:id="rId15"/>
    <p:sldId id="311" r:id="rId16"/>
    <p:sldId id="300" r:id="rId17"/>
    <p:sldId id="312" r:id="rId18"/>
    <p:sldId id="301" r:id="rId19"/>
    <p:sldId id="313" r:id="rId20"/>
    <p:sldId id="317" r:id="rId21"/>
    <p:sldId id="303" r:id="rId22"/>
    <p:sldId id="304" r:id="rId23"/>
    <p:sldId id="314" r:id="rId24"/>
    <p:sldId id="270" r:id="rId25"/>
    <p:sldId id="271" r:id="rId26"/>
    <p:sldId id="272" r:id="rId27"/>
    <p:sldId id="273" r:id="rId28"/>
    <p:sldId id="294" r:id="rId29"/>
    <p:sldId id="295" r:id="rId30"/>
    <p:sldId id="307" r:id="rId31"/>
    <p:sldId id="276" r:id="rId32"/>
    <p:sldId id="319" r:id="rId33"/>
    <p:sldId id="318" r:id="rId34"/>
    <p:sldId id="306" r:id="rId35"/>
    <p:sldId id="308" r:id="rId36"/>
    <p:sldId id="277" r:id="rId37"/>
    <p:sldId id="323" r:id="rId38"/>
    <p:sldId id="324" r:id="rId39"/>
    <p:sldId id="32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595" autoAdjust="0"/>
    <p:restoredTop sz="83620" autoAdjust="0"/>
  </p:normalViewPr>
  <p:slideViewPr>
    <p:cSldViewPr>
      <p:cViewPr>
        <p:scale>
          <a:sx n="66" d="100"/>
          <a:sy n="66" d="100"/>
        </p:scale>
        <p:origin x="-1548" y="-74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nasnro\Resources2\Sections2\ECS\Coombe\1_CC\JimGoodridge\fromjim%209-28-11\CAClimate1\Storms\%20%20%20Storms%20Daily%20Summary.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Storms\Storm%202008%2001%2004%20Sweeny%20Creek\Sweeney-All_Jan3-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b="0" i="0" u="none" strike="noStrike" baseline="0">
                <a:solidFill>
                  <a:srgbClr val="000000"/>
                </a:solidFill>
                <a:latin typeface="Times"/>
                <a:ea typeface="Times"/>
                <a:cs typeface="Times"/>
              </a:defRPr>
            </a:pPr>
            <a:r>
              <a:rPr lang="en-US" sz="2000" b="0" i="0" u="none" strike="noStrike" baseline="0" dirty="0">
                <a:solidFill>
                  <a:srgbClr val="000000"/>
                </a:solidFill>
                <a:latin typeface="Times"/>
                <a:cs typeface="Times"/>
              </a:rPr>
              <a:t>California 1000 Year Rain Storms per </a:t>
            </a:r>
            <a:r>
              <a:rPr lang="en-US" sz="2000" b="0" i="0" u="none" strike="noStrike" baseline="0" dirty="0" smtClean="0">
                <a:solidFill>
                  <a:srgbClr val="000000"/>
                </a:solidFill>
                <a:latin typeface="Times"/>
                <a:cs typeface="Times"/>
              </a:rPr>
              <a:t>Decade</a:t>
            </a:r>
            <a:endParaRPr lang="en-US" sz="2000" b="0" i="0" u="none" strike="noStrike" baseline="0" dirty="0">
              <a:solidFill>
                <a:srgbClr val="000000"/>
              </a:solidFill>
              <a:latin typeface="Times"/>
              <a:cs typeface="Times"/>
            </a:endParaRPr>
          </a:p>
        </c:rich>
      </c:tx>
      <c:layout>
        <c:manualLayout>
          <c:xMode val="edge"/>
          <c:yMode val="edge"/>
          <c:x val="0.17948878072978594"/>
          <c:y val="2.6856226223946449E-2"/>
        </c:manualLayout>
      </c:layout>
      <c:spPr>
        <a:noFill/>
        <a:ln w="25400">
          <a:noFill/>
        </a:ln>
      </c:spPr>
    </c:title>
    <c:plotArea>
      <c:layout>
        <c:manualLayout>
          <c:layoutTarget val="inner"/>
          <c:xMode val="edge"/>
          <c:yMode val="edge"/>
          <c:x val="0.15240336977222599"/>
          <c:y val="0.19115353344924568"/>
          <c:w val="0.81242719424732157"/>
          <c:h val="0.73617807096982391"/>
        </c:manualLayout>
      </c:layout>
      <c:scatterChart>
        <c:scatterStyle val="lineMarker"/>
        <c:ser>
          <c:idx val="0"/>
          <c:order val="0"/>
          <c:spPr>
            <a:ln w="25400">
              <a:solidFill>
                <a:srgbClr val="000090"/>
              </a:solidFill>
              <a:prstDash val="solid"/>
            </a:ln>
          </c:spPr>
          <c:marker>
            <c:symbol val="diamond"/>
            <c:size val="7"/>
            <c:spPr>
              <a:solidFill>
                <a:srgbClr val="63AAFE"/>
              </a:solidFill>
              <a:ln>
                <a:solidFill>
                  <a:srgbClr val="63AAFE"/>
                </a:solidFill>
                <a:prstDash val="solid"/>
              </a:ln>
              <a:effectLst>
                <a:outerShdw dist="35921" dir="2700000" algn="br">
                  <a:srgbClr val="000000"/>
                </a:outerShdw>
              </a:effectLst>
            </c:spPr>
          </c:marker>
          <c:xVal>
            <c:numRef>
              <c:f>'By Decade'!$A$3:$A$18</c:f>
              <c:numCache>
                <c:formatCode>General</c:formatCode>
                <c:ptCount val="16"/>
                <c:pt idx="0">
                  <c:v>1865</c:v>
                </c:pt>
                <c:pt idx="1">
                  <c:v>1875</c:v>
                </c:pt>
                <c:pt idx="2">
                  <c:v>1885</c:v>
                </c:pt>
                <c:pt idx="3">
                  <c:v>1895</c:v>
                </c:pt>
                <c:pt idx="4">
                  <c:v>1905</c:v>
                </c:pt>
                <c:pt idx="5">
                  <c:v>1915</c:v>
                </c:pt>
                <c:pt idx="6">
                  <c:v>1925</c:v>
                </c:pt>
                <c:pt idx="7">
                  <c:v>1935</c:v>
                </c:pt>
                <c:pt idx="8">
                  <c:v>1945</c:v>
                </c:pt>
                <c:pt idx="9">
                  <c:v>1955</c:v>
                </c:pt>
                <c:pt idx="10">
                  <c:v>1965</c:v>
                </c:pt>
                <c:pt idx="11">
                  <c:v>1975</c:v>
                </c:pt>
                <c:pt idx="12">
                  <c:v>1985</c:v>
                </c:pt>
                <c:pt idx="13">
                  <c:v>1995</c:v>
                </c:pt>
                <c:pt idx="14">
                  <c:v>2005</c:v>
                </c:pt>
              </c:numCache>
            </c:numRef>
          </c:xVal>
          <c:yVal>
            <c:numRef>
              <c:f>'By Decade'!$B$3:$B$18</c:f>
              <c:numCache>
                <c:formatCode>General</c:formatCode>
                <c:ptCount val="16"/>
                <c:pt idx="0">
                  <c:v>2</c:v>
                </c:pt>
                <c:pt idx="1">
                  <c:v>2</c:v>
                </c:pt>
                <c:pt idx="2">
                  <c:v>4</c:v>
                </c:pt>
                <c:pt idx="3">
                  <c:v>3</c:v>
                </c:pt>
                <c:pt idx="4">
                  <c:v>1</c:v>
                </c:pt>
                <c:pt idx="5">
                  <c:v>7</c:v>
                </c:pt>
                <c:pt idx="6">
                  <c:v>4</c:v>
                </c:pt>
                <c:pt idx="7">
                  <c:v>4</c:v>
                </c:pt>
                <c:pt idx="8">
                  <c:v>3</c:v>
                </c:pt>
                <c:pt idx="9">
                  <c:v>5</c:v>
                </c:pt>
                <c:pt idx="10">
                  <c:v>9</c:v>
                </c:pt>
                <c:pt idx="11">
                  <c:v>6</c:v>
                </c:pt>
                <c:pt idx="12">
                  <c:v>10</c:v>
                </c:pt>
                <c:pt idx="13">
                  <c:v>21</c:v>
                </c:pt>
                <c:pt idx="14">
                  <c:v>10</c:v>
                </c:pt>
              </c:numCache>
            </c:numRef>
          </c:yVal>
        </c:ser>
        <c:axId val="116127616"/>
        <c:axId val="121072640"/>
      </c:scatterChart>
      <c:valAx>
        <c:axId val="116127616"/>
        <c:scaling>
          <c:orientation val="minMax"/>
          <c:max val="2010"/>
          <c:min val="1860"/>
        </c:scaling>
        <c:axPos val="b"/>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sz="2000" b="0" i="0" u="none" strike="noStrike" baseline="0">
                <a:solidFill>
                  <a:srgbClr val="000000"/>
                </a:solidFill>
                <a:latin typeface="Times"/>
                <a:ea typeface="Times"/>
                <a:cs typeface="Times"/>
              </a:defRPr>
            </a:pPr>
            <a:endParaRPr lang="en-US"/>
          </a:p>
        </c:txPr>
        <c:crossAx val="121072640"/>
        <c:crosses val="autoZero"/>
        <c:crossBetween val="midCat"/>
        <c:majorUnit val="20"/>
      </c:valAx>
      <c:valAx>
        <c:axId val="121072640"/>
        <c:scaling>
          <c:orientation val="minMax"/>
        </c:scaling>
        <c:axPos val="l"/>
        <c:majorGridlines>
          <c:spPr>
            <a:ln w="3175">
              <a:solidFill>
                <a:srgbClr val="000000"/>
              </a:solidFill>
              <a:prstDash val="solid"/>
            </a:ln>
          </c:spPr>
        </c:majorGridlines>
        <c:title>
          <c:tx>
            <c:rich>
              <a:bodyPr/>
              <a:lstStyle/>
              <a:p>
                <a:pPr>
                  <a:defRPr sz="1725" b="0" i="0" u="none" strike="noStrike" baseline="0">
                    <a:solidFill>
                      <a:srgbClr val="000000"/>
                    </a:solidFill>
                    <a:latin typeface="Times"/>
                    <a:ea typeface="Times"/>
                    <a:cs typeface="Times"/>
                  </a:defRPr>
                </a:pPr>
                <a:r>
                  <a:rPr lang="en-US" dirty="0"/>
                  <a:t>Number of Storms per Decade
</a:t>
                </a:r>
              </a:p>
            </c:rich>
          </c:tx>
          <c:layout>
            <c:manualLayout>
              <c:xMode val="edge"/>
              <c:yMode val="edge"/>
              <c:x val="1.8757337818120001E-2"/>
              <c:y val="0.33017428504869861"/>
            </c:manualLayout>
          </c:layout>
          <c:spPr>
            <a:noFill/>
            <a:ln w="25400">
              <a:noFill/>
            </a:ln>
          </c:spPr>
        </c:title>
        <c:numFmt formatCode="General" sourceLinked="1"/>
        <c:tickLblPos val="nextTo"/>
        <c:spPr>
          <a:ln w="3175">
            <a:solidFill>
              <a:srgbClr val="000000"/>
            </a:solidFill>
            <a:prstDash val="solid"/>
          </a:ln>
        </c:spPr>
        <c:txPr>
          <a:bodyPr rot="0" vert="horz"/>
          <a:lstStyle/>
          <a:p>
            <a:pPr>
              <a:defRPr sz="1725" b="0" i="0" u="none" strike="noStrike" baseline="0">
                <a:solidFill>
                  <a:srgbClr val="000000"/>
                </a:solidFill>
                <a:latin typeface="Times"/>
                <a:ea typeface="Times"/>
                <a:cs typeface="Times"/>
              </a:defRPr>
            </a:pPr>
            <a:endParaRPr lang="en-US"/>
          </a:p>
        </c:txPr>
        <c:crossAx val="116127616"/>
        <c:crosses val="autoZero"/>
        <c:crossBetween val="midCat"/>
        <c:majorUnit val="5"/>
      </c:valAx>
      <c:spPr>
        <a:noFill/>
        <a:ln w="12700">
          <a:solidFill>
            <a:srgbClr val="808080"/>
          </a:solidFill>
          <a:prstDash val="solid"/>
        </a:ln>
      </c:spPr>
    </c:plotArea>
    <c:plotVisOnly val="1"/>
    <c:dispBlanksAs val="gap"/>
  </c:chart>
  <c:spPr>
    <a:solidFill>
      <a:srgbClr val="FFFFFF"/>
    </a:solidFill>
    <a:ln w="3175">
      <a:solidFill>
        <a:srgbClr val="000000"/>
      </a:solidFill>
      <a:prstDash val="solid"/>
    </a:ln>
  </c:spPr>
  <c:txPr>
    <a:bodyPr/>
    <a:lstStyle/>
    <a:p>
      <a:pPr>
        <a:defRPr sz="1725" b="0" i="0" u="none" strike="noStrike" baseline="0">
          <a:solidFill>
            <a:srgbClr val="000000"/>
          </a:solidFill>
          <a:latin typeface="Times"/>
          <a:ea typeface="Times"/>
          <a:cs typeface="Times"/>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b="1" i="0" u="none" strike="noStrike" baseline="0">
                <a:solidFill>
                  <a:srgbClr val="000000"/>
                </a:solidFill>
                <a:latin typeface="Arial"/>
                <a:ea typeface="Arial"/>
                <a:cs typeface="Arial"/>
              </a:defRPr>
            </a:pPr>
            <a:r>
              <a:rPr lang="en-US" sz="2000" dirty="0"/>
              <a:t>Sweeney Creek, January 2008 Storm</a:t>
            </a:r>
          </a:p>
        </c:rich>
      </c:tx>
      <c:layout>
        <c:manualLayout>
          <c:xMode val="edge"/>
          <c:yMode val="edge"/>
          <c:x val="0.25991842788283337"/>
          <c:y val="1.7400761283306164E-2"/>
        </c:manualLayout>
      </c:layout>
      <c:spPr>
        <a:noFill/>
        <a:ln w="25400">
          <a:noFill/>
        </a:ln>
      </c:spPr>
    </c:title>
    <c:plotArea>
      <c:layout>
        <c:manualLayout>
          <c:layoutTarget val="inner"/>
          <c:xMode val="edge"/>
          <c:yMode val="edge"/>
          <c:x val="6.7853170189099005E-2"/>
          <c:y val="0.12234910277324644"/>
          <c:w val="0.86429365962180316"/>
          <c:h val="0.77161500815660777"/>
        </c:manualLayout>
      </c:layout>
      <c:scatterChart>
        <c:scatterStyle val="lineMarker"/>
        <c:ser>
          <c:idx val="0"/>
          <c:order val="0"/>
          <c:tx>
            <c:v>Stage</c:v>
          </c:tx>
          <c:spPr>
            <a:ln w="28575">
              <a:noFill/>
            </a:ln>
          </c:spPr>
          <c:marker>
            <c:symbol val="diamond"/>
            <c:size val="5"/>
            <c:spPr>
              <a:solidFill>
                <a:srgbClr val="000080"/>
              </a:solidFill>
              <a:ln>
                <a:solidFill>
                  <a:srgbClr val="000080"/>
                </a:solidFill>
                <a:prstDash val="solid"/>
              </a:ln>
            </c:spPr>
          </c:marker>
          <c:xVal>
            <c:numRef>
              <c:f>'Sweeney-All_Jan3-5'!$A$2:$A$287</c:f>
              <c:numCache>
                <c:formatCode>m/d/yyyy\ h:mm</c:formatCode>
                <c:ptCount val="286"/>
                <c:pt idx="0" formatCode="m/d/yyyy">
                  <c:v>39450</c:v>
                </c:pt>
                <c:pt idx="1">
                  <c:v>39450.010416666664</c:v>
                </c:pt>
                <c:pt idx="2">
                  <c:v>39450.020833333336</c:v>
                </c:pt>
                <c:pt idx="3">
                  <c:v>39450.03125</c:v>
                </c:pt>
                <c:pt idx="4">
                  <c:v>39450.041666666613</c:v>
                </c:pt>
                <c:pt idx="5">
                  <c:v>39450.052083333336</c:v>
                </c:pt>
                <c:pt idx="6">
                  <c:v>39450.0625</c:v>
                </c:pt>
                <c:pt idx="7">
                  <c:v>39450.072916666664</c:v>
                </c:pt>
                <c:pt idx="8">
                  <c:v>39450.083333333336</c:v>
                </c:pt>
                <c:pt idx="9">
                  <c:v>39450.093749999985</c:v>
                </c:pt>
                <c:pt idx="10">
                  <c:v>39450.104166666613</c:v>
                </c:pt>
                <c:pt idx="11">
                  <c:v>39450.114583333336</c:v>
                </c:pt>
                <c:pt idx="12">
                  <c:v>39450.124999999993</c:v>
                </c:pt>
                <c:pt idx="13">
                  <c:v>39450.135416666613</c:v>
                </c:pt>
                <c:pt idx="14">
                  <c:v>39450.145833333336</c:v>
                </c:pt>
                <c:pt idx="15">
                  <c:v>39450.156250000044</c:v>
                </c:pt>
                <c:pt idx="16">
                  <c:v>39450.166666666613</c:v>
                </c:pt>
                <c:pt idx="17">
                  <c:v>39450.177083333285</c:v>
                </c:pt>
                <c:pt idx="18">
                  <c:v>39450.1875</c:v>
                </c:pt>
                <c:pt idx="19">
                  <c:v>39450.197916666613</c:v>
                </c:pt>
                <c:pt idx="20">
                  <c:v>39450.208333333336</c:v>
                </c:pt>
                <c:pt idx="21">
                  <c:v>39450.21875</c:v>
                </c:pt>
                <c:pt idx="22">
                  <c:v>39450.229166666577</c:v>
                </c:pt>
                <c:pt idx="23">
                  <c:v>39450.239583333285</c:v>
                </c:pt>
                <c:pt idx="24">
                  <c:v>39450.25</c:v>
                </c:pt>
                <c:pt idx="25">
                  <c:v>39450.260416666613</c:v>
                </c:pt>
                <c:pt idx="26">
                  <c:v>39450.270833333336</c:v>
                </c:pt>
                <c:pt idx="27">
                  <c:v>39450.28125</c:v>
                </c:pt>
                <c:pt idx="28">
                  <c:v>39450.291666666577</c:v>
                </c:pt>
                <c:pt idx="29">
                  <c:v>39450.302083333336</c:v>
                </c:pt>
                <c:pt idx="30">
                  <c:v>39450.312500000044</c:v>
                </c:pt>
                <c:pt idx="31">
                  <c:v>39450.322916666664</c:v>
                </c:pt>
                <c:pt idx="32">
                  <c:v>39450.333333333336</c:v>
                </c:pt>
                <c:pt idx="33">
                  <c:v>39450.34375</c:v>
                </c:pt>
                <c:pt idx="34">
                  <c:v>39450.354166666664</c:v>
                </c:pt>
                <c:pt idx="35">
                  <c:v>39450.364583333336</c:v>
                </c:pt>
                <c:pt idx="36">
                  <c:v>39450.375</c:v>
                </c:pt>
                <c:pt idx="37">
                  <c:v>39450.385416666664</c:v>
                </c:pt>
                <c:pt idx="38">
                  <c:v>39450.395833333336</c:v>
                </c:pt>
                <c:pt idx="39">
                  <c:v>39450.406250000044</c:v>
                </c:pt>
                <c:pt idx="40">
                  <c:v>39450.416666666664</c:v>
                </c:pt>
                <c:pt idx="41">
                  <c:v>39450.427083333285</c:v>
                </c:pt>
                <c:pt idx="42">
                  <c:v>39450.4375</c:v>
                </c:pt>
                <c:pt idx="43">
                  <c:v>39450.447916666664</c:v>
                </c:pt>
                <c:pt idx="44">
                  <c:v>39450.458333333343</c:v>
                </c:pt>
                <c:pt idx="45">
                  <c:v>39450.46875</c:v>
                </c:pt>
                <c:pt idx="46">
                  <c:v>39450.479166666613</c:v>
                </c:pt>
                <c:pt idx="47">
                  <c:v>39450.489583333336</c:v>
                </c:pt>
                <c:pt idx="48">
                  <c:v>39450.5</c:v>
                </c:pt>
                <c:pt idx="49">
                  <c:v>39450.510416666664</c:v>
                </c:pt>
                <c:pt idx="50">
                  <c:v>39450.520833333336</c:v>
                </c:pt>
                <c:pt idx="51">
                  <c:v>39450.53125</c:v>
                </c:pt>
                <c:pt idx="52">
                  <c:v>39450.541666666613</c:v>
                </c:pt>
                <c:pt idx="53">
                  <c:v>39450.552083333336</c:v>
                </c:pt>
                <c:pt idx="54">
                  <c:v>39450.5625</c:v>
                </c:pt>
                <c:pt idx="55">
                  <c:v>39450.572916666664</c:v>
                </c:pt>
                <c:pt idx="56">
                  <c:v>39450.583333333336</c:v>
                </c:pt>
                <c:pt idx="57">
                  <c:v>39450.593749999985</c:v>
                </c:pt>
                <c:pt idx="58">
                  <c:v>39450.604166666613</c:v>
                </c:pt>
                <c:pt idx="59">
                  <c:v>39450.614583333336</c:v>
                </c:pt>
                <c:pt idx="60">
                  <c:v>39450.624999999993</c:v>
                </c:pt>
                <c:pt idx="61">
                  <c:v>39450.635416666613</c:v>
                </c:pt>
                <c:pt idx="62">
                  <c:v>39450.645833333336</c:v>
                </c:pt>
                <c:pt idx="63">
                  <c:v>39450.656250000044</c:v>
                </c:pt>
                <c:pt idx="64">
                  <c:v>39450.666666666613</c:v>
                </c:pt>
                <c:pt idx="65">
                  <c:v>39450.677083333285</c:v>
                </c:pt>
                <c:pt idx="66">
                  <c:v>39450.6875</c:v>
                </c:pt>
                <c:pt idx="67">
                  <c:v>39450.697916666613</c:v>
                </c:pt>
                <c:pt idx="68">
                  <c:v>39450.708333333336</c:v>
                </c:pt>
                <c:pt idx="69">
                  <c:v>39450.71875</c:v>
                </c:pt>
                <c:pt idx="70">
                  <c:v>39450.729166666577</c:v>
                </c:pt>
                <c:pt idx="71">
                  <c:v>39450.739583333285</c:v>
                </c:pt>
                <c:pt idx="72">
                  <c:v>39450.75</c:v>
                </c:pt>
                <c:pt idx="73">
                  <c:v>39450.760416666613</c:v>
                </c:pt>
                <c:pt idx="74">
                  <c:v>39450.770833333336</c:v>
                </c:pt>
                <c:pt idx="75">
                  <c:v>39450.78125</c:v>
                </c:pt>
                <c:pt idx="76">
                  <c:v>39450.791666666577</c:v>
                </c:pt>
                <c:pt idx="77">
                  <c:v>39450.802083333336</c:v>
                </c:pt>
                <c:pt idx="78">
                  <c:v>39450.812500000044</c:v>
                </c:pt>
                <c:pt idx="79">
                  <c:v>39450.822916666664</c:v>
                </c:pt>
                <c:pt idx="80">
                  <c:v>39450.833333333336</c:v>
                </c:pt>
                <c:pt idx="81">
                  <c:v>39450.84375</c:v>
                </c:pt>
                <c:pt idx="82">
                  <c:v>39450.854166666664</c:v>
                </c:pt>
                <c:pt idx="83">
                  <c:v>39450.864583333336</c:v>
                </c:pt>
                <c:pt idx="84">
                  <c:v>39450.875</c:v>
                </c:pt>
                <c:pt idx="85">
                  <c:v>39450.885416666664</c:v>
                </c:pt>
                <c:pt idx="86">
                  <c:v>39450.895833333336</c:v>
                </c:pt>
                <c:pt idx="87">
                  <c:v>39450.906250000044</c:v>
                </c:pt>
                <c:pt idx="88">
                  <c:v>39450.916666666664</c:v>
                </c:pt>
                <c:pt idx="89">
                  <c:v>39450.927083333285</c:v>
                </c:pt>
                <c:pt idx="90">
                  <c:v>39450.9375</c:v>
                </c:pt>
                <c:pt idx="91">
                  <c:v>39450.947916666664</c:v>
                </c:pt>
                <c:pt idx="92">
                  <c:v>39450.958333333343</c:v>
                </c:pt>
                <c:pt idx="93">
                  <c:v>39450.96875</c:v>
                </c:pt>
                <c:pt idx="94">
                  <c:v>39450.979166666613</c:v>
                </c:pt>
                <c:pt idx="95">
                  <c:v>39450.989583333336</c:v>
                </c:pt>
                <c:pt idx="96" formatCode="m/d/yyyy">
                  <c:v>39451</c:v>
                </c:pt>
                <c:pt idx="97">
                  <c:v>39451.010416666664</c:v>
                </c:pt>
                <c:pt idx="98">
                  <c:v>39451.020833333336</c:v>
                </c:pt>
                <c:pt idx="99">
                  <c:v>39451.03125</c:v>
                </c:pt>
                <c:pt idx="100">
                  <c:v>39451.041666666613</c:v>
                </c:pt>
                <c:pt idx="101">
                  <c:v>39451.052083333336</c:v>
                </c:pt>
                <c:pt idx="102">
                  <c:v>39451.0625</c:v>
                </c:pt>
                <c:pt idx="103">
                  <c:v>39451.072916666664</c:v>
                </c:pt>
                <c:pt idx="104">
                  <c:v>39451.083333333336</c:v>
                </c:pt>
                <c:pt idx="105">
                  <c:v>39451.093749999985</c:v>
                </c:pt>
                <c:pt idx="106">
                  <c:v>39451.104166666613</c:v>
                </c:pt>
                <c:pt idx="107">
                  <c:v>39451.114583333336</c:v>
                </c:pt>
                <c:pt idx="108">
                  <c:v>39451.124999999993</c:v>
                </c:pt>
                <c:pt idx="109">
                  <c:v>39451.135416666613</c:v>
                </c:pt>
                <c:pt idx="110">
                  <c:v>39451.145833333336</c:v>
                </c:pt>
                <c:pt idx="111">
                  <c:v>39451.156250000044</c:v>
                </c:pt>
                <c:pt idx="112">
                  <c:v>39451.166666666613</c:v>
                </c:pt>
                <c:pt idx="113">
                  <c:v>39451.177083333285</c:v>
                </c:pt>
                <c:pt idx="114">
                  <c:v>39451.1875</c:v>
                </c:pt>
                <c:pt idx="115">
                  <c:v>39451.197916666613</c:v>
                </c:pt>
                <c:pt idx="116">
                  <c:v>39451.208333333336</c:v>
                </c:pt>
                <c:pt idx="117">
                  <c:v>39451.21875</c:v>
                </c:pt>
                <c:pt idx="118">
                  <c:v>39451.229166666577</c:v>
                </c:pt>
                <c:pt idx="119">
                  <c:v>39451.239583333285</c:v>
                </c:pt>
                <c:pt idx="120">
                  <c:v>39451.25</c:v>
                </c:pt>
                <c:pt idx="121">
                  <c:v>39451.260416666613</c:v>
                </c:pt>
                <c:pt idx="122">
                  <c:v>39451.270833333336</c:v>
                </c:pt>
                <c:pt idx="123">
                  <c:v>39451.28125</c:v>
                </c:pt>
                <c:pt idx="124">
                  <c:v>39451.291666666577</c:v>
                </c:pt>
                <c:pt idx="125">
                  <c:v>39451.302083333336</c:v>
                </c:pt>
                <c:pt idx="126">
                  <c:v>39451.312500000044</c:v>
                </c:pt>
                <c:pt idx="127">
                  <c:v>39451.322916666664</c:v>
                </c:pt>
                <c:pt idx="128">
                  <c:v>39451.333333333336</c:v>
                </c:pt>
                <c:pt idx="129">
                  <c:v>39451.34375</c:v>
                </c:pt>
                <c:pt idx="130">
                  <c:v>39451.354166666664</c:v>
                </c:pt>
                <c:pt idx="131">
                  <c:v>39451.364583333336</c:v>
                </c:pt>
                <c:pt idx="132">
                  <c:v>39451.375</c:v>
                </c:pt>
                <c:pt idx="133">
                  <c:v>39451.385416666664</c:v>
                </c:pt>
                <c:pt idx="134">
                  <c:v>39451.395833333336</c:v>
                </c:pt>
                <c:pt idx="135">
                  <c:v>39451.406250000044</c:v>
                </c:pt>
                <c:pt idx="136">
                  <c:v>39451.416666666664</c:v>
                </c:pt>
                <c:pt idx="137">
                  <c:v>39451.427083333285</c:v>
                </c:pt>
                <c:pt idx="138">
                  <c:v>39451.4375</c:v>
                </c:pt>
                <c:pt idx="139">
                  <c:v>39451.447916666664</c:v>
                </c:pt>
                <c:pt idx="140">
                  <c:v>39451.458333333343</c:v>
                </c:pt>
                <c:pt idx="141">
                  <c:v>39451.479166666613</c:v>
                </c:pt>
                <c:pt idx="142">
                  <c:v>39451.489583333336</c:v>
                </c:pt>
                <c:pt idx="143">
                  <c:v>39451.5</c:v>
                </c:pt>
                <c:pt idx="144">
                  <c:v>39451.510416666664</c:v>
                </c:pt>
                <c:pt idx="145">
                  <c:v>39451.520833333336</c:v>
                </c:pt>
                <c:pt idx="146">
                  <c:v>39451.53125</c:v>
                </c:pt>
                <c:pt idx="147">
                  <c:v>39451.541666666613</c:v>
                </c:pt>
                <c:pt idx="148">
                  <c:v>39451.552083333336</c:v>
                </c:pt>
                <c:pt idx="149">
                  <c:v>39451.5625</c:v>
                </c:pt>
                <c:pt idx="150">
                  <c:v>39451.572916666664</c:v>
                </c:pt>
                <c:pt idx="151">
                  <c:v>39451.583333333336</c:v>
                </c:pt>
                <c:pt idx="152">
                  <c:v>39451.593749999985</c:v>
                </c:pt>
                <c:pt idx="153">
                  <c:v>39451.604166666613</c:v>
                </c:pt>
                <c:pt idx="154">
                  <c:v>39451.614583333336</c:v>
                </c:pt>
                <c:pt idx="155">
                  <c:v>39451.624999999993</c:v>
                </c:pt>
                <c:pt idx="156">
                  <c:v>39451.635416666613</c:v>
                </c:pt>
                <c:pt idx="157">
                  <c:v>39451.645833333336</c:v>
                </c:pt>
                <c:pt idx="158">
                  <c:v>39451.656250000044</c:v>
                </c:pt>
                <c:pt idx="159">
                  <c:v>39451.666666666613</c:v>
                </c:pt>
                <c:pt idx="160">
                  <c:v>39451.677083333285</c:v>
                </c:pt>
                <c:pt idx="161">
                  <c:v>39451.6875</c:v>
                </c:pt>
                <c:pt idx="162">
                  <c:v>39451.697916666613</c:v>
                </c:pt>
                <c:pt idx="163">
                  <c:v>39451.708333333336</c:v>
                </c:pt>
                <c:pt idx="164">
                  <c:v>39451.71875</c:v>
                </c:pt>
                <c:pt idx="165">
                  <c:v>39451.729166666577</c:v>
                </c:pt>
                <c:pt idx="166">
                  <c:v>39451.739583333285</c:v>
                </c:pt>
                <c:pt idx="167">
                  <c:v>39451.75</c:v>
                </c:pt>
                <c:pt idx="168">
                  <c:v>39451.760416666613</c:v>
                </c:pt>
                <c:pt idx="169">
                  <c:v>39451.770833333336</c:v>
                </c:pt>
                <c:pt idx="170">
                  <c:v>39451.78125</c:v>
                </c:pt>
                <c:pt idx="171">
                  <c:v>39451.791666666577</c:v>
                </c:pt>
                <c:pt idx="172">
                  <c:v>39451.802083333336</c:v>
                </c:pt>
                <c:pt idx="173">
                  <c:v>39451.812500000044</c:v>
                </c:pt>
                <c:pt idx="174">
                  <c:v>39451.822916666664</c:v>
                </c:pt>
                <c:pt idx="175">
                  <c:v>39451.833333333336</c:v>
                </c:pt>
                <c:pt idx="176">
                  <c:v>39451.84375</c:v>
                </c:pt>
                <c:pt idx="177">
                  <c:v>39451.854166666664</c:v>
                </c:pt>
                <c:pt idx="178">
                  <c:v>39451.864583333336</c:v>
                </c:pt>
                <c:pt idx="179">
                  <c:v>39451.875</c:v>
                </c:pt>
                <c:pt idx="180">
                  <c:v>39451.885416666664</c:v>
                </c:pt>
                <c:pt idx="181">
                  <c:v>39451.895833333336</c:v>
                </c:pt>
                <c:pt idx="182">
                  <c:v>39451.906250000044</c:v>
                </c:pt>
                <c:pt idx="183">
                  <c:v>39451.916666666664</c:v>
                </c:pt>
                <c:pt idx="184">
                  <c:v>39451.927083333285</c:v>
                </c:pt>
                <c:pt idx="185">
                  <c:v>39451.9375</c:v>
                </c:pt>
                <c:pt idx="186">
                  <c:v>39451.947916666664</c:v>
                </c:pt>
                <c:pt idx="187">
                  <c:v>39451.958333333343</c:v>
                </c:pt>
                <c:pt idx="188">
                  <c:v>39451.96875</c:v>
                </c:pt>
                <c:pt idx="189">
                  <c:v>39451.979166666613</c:v>
                </c:pt>
                <c:pt idx="190">
                  <c:v>39451.989583333336</c:v>
                </c:pt>
                <c:pt idx="191" formatCode="m/d/yyyy">
                  <c:v>39452</c:v>
                </c:pt>
                <c:pt idx="192">
                  <c:v>39452.010416666664</c:v>
                </c:pt>
                <c:pt idx="193">
                  <c:v>39452.020833333336</c:v>
                </c:pt>
                <c:pt idx="194">
                  <c:v>39452.03125</c:v>
                </c:pt>
                <c:pt idx="195">
                  <c:v>39452.041666666613</c:v>
                </c:pt>
                <c:pt idx="196">
                  <c:v>39452.052083333336</c:v>
                </c:pt>
                <c:pt idx="197">
                  <c:v>39452.0625</c:v>
                </c:pt>
                <c:pt idx="198">
                  <c:v>39452.072916666664</c:v>
                </c:pt>
                <c:pt idx="199">
                  <c:v>39452.083333333336</c:v>
                </c:pt>
                <c:pt idx="200">
                  <c:v>39452.093749999985</c:v>
                </c:pt>
                <c:pt idx="201">
                  <c:v>39452.104166666613</c:v>
                </c:pt>
                <c:pt idx="202">
                  <c:v>39452.114583333336</c:v>
                </c:pt>
                <c:pt idx="203">
                  <c:v>39452.124999999993</c:v>
                </c:pt>
                <c:pt idx="204">
                  <c:v>39452.135416666613</c:v>
                </c:pt>
                <c:pt idx="205">
                  <c:v>39452.145833333336</c:v>
                </c:pt>
                <c:pt idx="206">
                  <c:v>39452.156250000044</c:v>
                </c:pt>
                <c:pt idx="207">
                  <c:v>39452.166666666613</c:v>
                </c:pt>
                <c:pt idx="208">
                  <c:v>39452.177083333285</c:v>
                </c:pt>
                <c:pt idx="209">
                  <c:v>39452.1875</c:v>
                </c:pt>
                <c:pt idx="210">
                  <c:v>39452.197916666613</c:v>
                </c:pt>
                <c:pt idx="211">
                  <c:v>39452.208333333336</c:v>
                </c:pt>
                <c:pt idx="212">
                  <c:v>39452.21875</c:v>
                </c:pt>
                <c:pt idx="213">
                  <c:v>39452.229166666577</c:v>
                </c:pt>
                <c:pt idx="214">
                  <c:v>39452.239583333285</c:v>
                </c:pt>
                <c:pt idx="215">
                  <c:v>39452.25</c:v>
                </c:pt>
                <c:pt idx="216">
                  <c:v>39452.260416666613</c:v>
                </c:pt>
                <c:pt idx="217">
                  <c:v>39452.270833333336</c:v>
                </c:pt>
                <c:pt idx="218">
                  <c:v>39452.28125</c:v>
                </c:pt>
                <c:pt idx="219">
                  <c:v>39452.291666666577</c:v>
                </c:pt>
                <c:pt idx="220">
                  <c:v>39452.302083333336</c:v>
                </c:pt>
                <c:pt idx="221">
                  <c:v>39452.312500000044</c:v>
                </c:pt>
                <c:pt idx="222">
                  <c:v>39452.322916666664</c:v>
                </c:pt>
                <c:pt idx="223">
                  <c:v>39452.333333333336</c:v>
                </c:pt>
                <c:pt idx="224">
                  <c:v>39452.34375</c:v>
                </c:pt>
                <c:pt idx="225">
                  <c:v>39452.354166666664</c:v>
                </c:pt>
                <c:pt idx="226">
                  <c:v>39452.364583333336</c:v>
                </c:pt>
                <c:pt idx="227">
                  <c:v>39452.375</c:v>
                </c:pt>
                <c:pt idx="228">
                  <c:v>39452.385416666664</c:v>
                </c:pt>
                <c:pt idx="229">
                  <c:v>39452.395833333336</c:v>
                </c:pt>
                <c:pt idx="230">
                  <c:v>39452.406250000044</c:v>
                </c:pt>
                <c:pt idx="231">
                  <c:v>39452.416666666664</c:v>
                </c:pt>
                <c:pt idx="232">
                  <c:v>39452.427083333285</c:v>
                </c:pt>
                <c:pt idx="233">
                  <c:v>39452.4375</c:v>
                </c:pt>
                <c:pt idx="234">
                  <c:v>39452.447916666664</c:v>
                </c:pt>
                <c:pt idx="235">
                  <c:v>39452.458333333343</c:v>
                </c:pt>
                <c:pt idx="236">
                  <c:v>39452.46875</c:v>
                </c:pt>
                <c:pt idx="237">
                  <c:v>39452.479166666613</c:v>
                </c:pt>
                <c:pt idx="238">
                  <c:v>39452.489583333336</c:v>
                </c:pt>
                <c:pt idx="239">
                  <c:v>39452.5</c:v>
                </c:pt>
                <c:pt idx="240">
                  <c:v>39452.510416666664</c:v>
                </c:pt>
                <c:pt idx="241">
                  <c:v>39452.520833333336</c:v>
                </c:pt>
                <c:pt idx="242">
                  <c:v>39452.53125</c:v>
                </c:pt>
                <c:pt idx="243">
                  <c:v>39452.541666666613</c:v>
                </c:pt>
                <c:pt idx="244">
                  <c:v>39452.552083333336</c:v>
                </c:pt>
                <c:pt idx="245">
                  <c:v>39452.5625</c:v>
                </c:pt>
                <c:pt idx="246">
                  <c:v>39452.572916666664</c:v>
                </c:pt>
                <c:pt idx="247">
                  <c:v>39452.583333333336</c:v>
                </c:pt>
                <c:pt idx="248">
                  <c:v>39452.593749999985</c:v>
                </c:pt>
                <c:pt idx="249">
                  <c:v>39452.604166666613</c:v>
                </c:pt>
                <c:pt idx="250">
                  <c:v>39452.614583333336</c:v>
                </c:pt>
                <c:pt idx="251">
                  <c:v>39452.624999999993</c:v>
                </c:pt>
                <c:pt idx="252">
                  <c:v>39452.635416666613</c:v>
                </c:pt>
                <c:pt idx="253">
                  <c:v>39452.645833333336</c:v>
                </c:pt>
                <c:pt idx="254">
                  <c:v>39452.656250000044</c:v>
                </c:pt>
                <c:pt idx="255">
                  <c:v>39452.666666666613</c:v>
                </c:pt>
                <c:pt idx="256">
                  <c:v>39452.677083333285</c:v>
                </c:pt>
                <c:pt idx="257">
                  <c:v>39452.6875</c:v>
                </c:pt>
                <c:pt idx="258">
                  <c:v>39452.697916666613</c:v>
                </c:pt>
                <c:pt idx="259">
                  <c:v>39452.708333333336</c:v>
                </c:pt>
                <c:pt idx="260">
                  <c:v>39452.71875</c:v>
                </c:pt>
                <c:pt idx="261">
                  <c:v>39452.729166666577</c:v>
                </c:pt>
                <c:pt idx="262">
                  <c:v>39452.739583333285</c:v>
                </c:pt>
                <c:pt idx="263">
                  <c:v>39452.75</c:v>
                </c:pt>
                <c:pt idx="264">
                  <c:v>39452.760416666613</c:v>
                </c:pt>
                <c:pt idx="265">
                  <c:v>39452.770833333336</c:v>
                </c:pt>
                <c:pt idx="266">
                  <c:v>39452.78125</c:v>
                </c:pt>
                <c:pt idx="267">
                  <c:v>39452.791666666577</c:v>
                </c:pt>
                <c:pt idx="268">
                  <c:v>39452.802083333336</c:v>
                </c:pt>
                <c:pt idx="269">
                  <c:v>39452.812500000044</c:v>
                </c:pt>
                <c:pt idx="270">
                  <c:v>39452.822916666664</c:v>
                </c:pt>
                <c:pt idx="271">
                  <c:v>39452.833333333336</c:v>
                </c:pt>
                <c:pt idx="272">
                  <c:v>39452.854166666664</c:v>
                </c:pt>
                <c:pt idx="273">
                  <c:v>39452.864583333336</c:v>
                </c:pt>
                <c:pt idx="274">
                  <c:v>39452.875</c:v>
                </c:pt>
                <c:pt idx="275">
                  <c:v>39452.885416666664</c:v>
                </c:pt>
                <c:pt idx="276">
                  <c:v>39452.895833333336</c:v>
                </c:pt>
                <c:pt idx="277">
                  <c:v>39452.906250000044</c:v>
                </c:pt>
                <c:pt idx="278">
                  <c:v>39452.916666666664</c:v>
                </c:pt>
                <c:pt idx="279">
                  <c:v>39452.927083333285</c:v>
                </c:pt>
                <c:pt idx="280">
                  <c:v>39452.9375</c:v>
                </c:pt>
                <c:pt idx="281">
                  <c:v>39452.947916666664</c:v>
                </c:pt>
                <c:pt idx="282">
                  <c:v>39452.958333333343</c:v>
                </c:pt>
                <c:pt idx="283">
                  <c:v>39452.96875</c:v>
                </c:pt>
                <c:pt idx="284">
                  <c:v>39452.979166666613</c:v>
                </c:pt>
                <c:pt idx="285">
                  <c:v>39452.989583333336</c:v>
                </c:pt>
              </c:numCache>
            </c:numRef>
          </c:xVal>
          <c:yVal>
            <c:numRef>
              <c:f>'Sweeney-All_Jan3-5'!$B$2:$B$287</c:f>
              <c:numCache>
                <c:formatCode>General</c:formatCode>
                <c:ptCount val="286"/>
                <c:pt idx="0">
                  <c:v>1.76</c:v>
                </c:pt>
                <c:pt idx="1">
                  <c:v>1.76</c:v>
                </c:pt>
                <c:pt idx="2">
                  <c:v>1.76</c:v>
                </c:pt>
                <c:pt idx="3">
                  <c:v>1.76</c:v>
                </c:pt>
                <c:pt idx="4">
                  <c:v>1.76</c:v>
                </c:pt>
                <c:pt idx="5">
                  <c:v>1.76</c:v>
                </c:pt>
                <c:pt idx="6">
                  <c:v>1.76</c:v>
                </c:pt>
                <c:pt idx="7">
                  <c:v>1.76</c:v>
                </c:pt>
                <c:pt idx="8">
                  <c:v>1.76</c:v>
                </c:pt>
                <c:pt idx="9">
                  <c:v>1.76</c:v>
                </c:pt>
                <c:pt idx="10">
                  <c:v>1.76</c:v>
                </c:pt>
                <c:pt idx="11">
                  <c:v>1.76</c:v>
                </c:pt>
                <c:pt idx="12">
                  <c:v>1.76</c:v>
                </c:pt>
                <c:pt idx="13">
                  <c:v>1.76</c:v>
                </c:pt>
                <c:pt idx="14">
                  <c:v>1.76</c:v>
                </c:pt>
                <c:pt idx="15">
                  <c:v>1.76</c:v>
                </c:pt>
                <c:pt idx="16">
                  <c:v>1.76</c:v>
                </c:pt>
                <c:pt idx="17">
                  <c:v>1.76</c:v>
                </c:pt>
                <c:pt idx="18">
                  <c:v>1.76</c:v>
                </c:pt>
                <c:pt idx="19">
                  <c:v>1.76</c:v>
                </c:pt>
                <c:pt idx="20">
                  <c:v>1.76</c:v>
                </c:pt>
                <c:pt idx="21">
                  <c:v>1.76</c:v>
                </c:pt>
                <c:pt idx="22">
                  <c:v>1.76</c:v>
                </c:pt>
                <c:pt idx="23">
                  <c:v>1.76</c:v>
                </c:pt>
                <c:pt idx="24">
                  <c:v>1.76</c:v>
                </c:pt>
                <c:pt idx="25">
                  <c:v>1.76</c:v>
                </c:pt>
                <c:pt idx="26">
                  <c:v>1.76</c:v>
                </c:pt>
                <c:pt idx="27">
                  <c:v>1.76</c:v>
                </c:pt>
                <c:pt idx="28">
                  <c:v>1.76</c:v>
                </c:pt>
                <c:pt idx="29">
                  <c:v>1.76</c:v>
                </c:pt>
                <c:pt idx="30">
                  <c:v>1.76</c:v>
                </c:pt>
                <c:pt idx="31">
                  <c:v>1.76</c:v>
                </c:pt>
                <c:pt idx="32">
                  <c:v>1.76</c:v>
                </c:pt>
                <c:pt idx="33">
                  <c:v>1.76</c:v>
                </c:pt>
                <c:pt idx="34">
                  <c:v>1.76</c:v>
                </c:pt>
                <c:pt idx="35">
                  <c:v>1.76</c:v>
                </c:pt>
                <c:pt idx="36">
                  <c:v>1.76</c:v>
                </c:pt>
                <c:pt idx="37">
                  <c:v>1.76</c:v>
                </c:pt>
                <c:pt idx="38">
                  <c:v>1.76</c:v>
                </c:pt>
                <c:pt idx="39">
                  <c:v>1.76</c:v>
                </c:pt>
                <c:pt idx="40">
                  <c:v>1.76</c:v>
                </c:pt>
                <c:pt idx="41">
                  <c:v>1.76</c:v>
                </c:pt>
                <c:pt idx="42">
                  <c:v>1.76</c:v>
                </c:pt>
                <c:pt idx="43">
                  <c:v>1.76</c:v>
                </c:pt>
                <c:pt idx="44">
                  <c:v>1.76</c:v>
                </c:pt>
                <c:pt idx="45">
                  <c:v>1.76</c:v>
                </c:pt>
                <c:pt idx="46">
                  <c:v>1.76</c:v>
                </c:pt>
                <c:pt idx="47">
                  <c:v>1.760011</c:v>
                </c:pt>
                <c:pt idx="48">
                  <c:v>1.7692339999999998</c:v>
                </c:pt>
                <c:pt idx="49">
                  <c:v>1.76</c:v>
                </c:pt>
                <c:pt idx="50">
                  <c:v>1.76</c:v>
                </c:pt>
                <c:pt idx="51">
                  <c:v>1.760011</c:v>
                </c:pt>
                <c:pt idx="52">
                  <c:v>1.77</c:v>
                </c:pt>
                <c:pt idx="53">
                  <c:v>1.7699889999999998</c:v>
                </c:pt>
                <c:pt idx="54">
                  <c:v>1.76</c:v>
                </c:pt>
                <c:pt idx="55">
                  <c:v>1.760011</c:v>
                </c:pt>
                <c:pt idx="56">
                  <c:v>1.77</c:v>
                </c:pt>
                <c:pt idx="57">
                  <c:v>1.77</c:v>
                </c:pt>
                <c:pt idx="58">
                  <c:v>1.77</c:v>
                </c:pt>
                <c:pt idx="59">
                  <c:v>1.77</c:v>
                </c:pt>
                <c:pt idx="60">
                  <c:v>1.770011</c:v>
                </c:pt>
                <c:pt idx="61">
                  <c:v>1.7799889999999998</c:v>
                </c:pt>
                <c:pt idx="62">
                  <c:v>1.77</c:v>
                </c:pt>
                <c:pt idx="63">
                  <c:v>1.77</c:v>
                </c:pt>
                <c:pt idx="64">
                  <c:v>1.77</c:v>
                </c:pt>
                <c:pt idx="65">
                  <c:v>1.77</c:v>
                </c:pt>
                <c:pt idx="66">
                  <c:v>1.77</c:v>
                </c:pt>
                <c:pt idx="67">
                  <c:v>1.77</c:v>
                </c:pt>
                <c:pt idx="68">
                  <c:v>1.77</c:v>
                </c:pt>
                <c:pt idx="69">
                  <c:v>1.77</c:v>
                </c:pt>
                <c:pt idx="70">
                  <c:v>1.77</c:v>
                </c:pt>
                <c:pt idx="71">
                  <c:v>1.77</c:v>
                </c:pt>
                <c:pt idx="72">
                  <c:v>1.77</c:v>
                </c:pt>
                <c:pt idx="73">
                  <c:v>1.77</c:v>
                </c:pt>
                <c:pt idx="74">
                  <c:v>1.77</c:v>
                </c:pt>
                <c:pt idx="75">
                  <c:v>1.77</c:v>
                </c:pt>
                <c:pt idx="76">
                  <c:v>1.77</c:v>
                </c:pt>
                <c:pt idx="77">
                  <c:v>1.77</c:v>
                </c:pt>
                <c:pt idx="78">
                  <c:v>1.77</c:v>
                </c:pt>
                <c:pt idx="79">
                  <c:v>1.77</c:v>
                </c:pt>
                <c:pt idx="80">
                  <c:v>1.77</c:v>
                </c:pt>
                <c:pt idx="81">
                  <c:v>1.77</c:v>
                </c:pt>
                <c:pt idx="82">
                  <c:v>1.77</c:v>
                </c:pt>
                <c:pt idx="83">
                  <c:v>1.77</c:v>
                </c:pt>
                <c:pt idx="84">
                  <c:v>1.77</c:v>
                </c:pt>
                <c:pt idx="85">
                  <c:v>1.77</c:v>
                </c:pt>
                <c:pt idx="86">
                  <c:v>1.77</c:v>
                </c:pt>
                <c:pt idx="87">
                  <c:v>1.770011</c:v>
                </c:pt>
                <c:pt idx="88">
                  <c:v>1.78</c:v>
                </c:pt>
                <c:pt idx="89">
                  <c:v>1.78</c:v>
                </c:pt>
                <c:pt idx="90">
                  <c:v>1.780011</c:v>
                </c:pt>
                <c:pt idx="91">
                  <c:v>1.790011</c:v>
                </c:pt>
                <c:pt idx="92">
                  <c:v>1.800011</c:v>
                </c:pt>
                <c:pt idx="93">
                  <c:v>1.810022</c:v>
                </c:pt>
                <c:pt idx="94">
                  <c:v>1.830022</c:v>
                </c:pt>
                <c:pt idx="95">
                  <c:v>1.8500110000000001</c:v>
                </c:pt>
                <c:pt idx="96">
                  <c:v>1.8600110000000001</c:v>
                </c:pt>
                <c:pt idx="97">
                  <c:v>1.8700220000000001</c:v>
                </c:pt>
                <c:pt idx="98">
                  <c:v>1.8900000000000001</c:v>
                </c:pt>
                <c:pt idx="99">
                  <c:v>1.8900110000000001</c:v>
                </c:pt>
                <c:pt idx="100">
                  <c:v>1.9000000000000001</c:v>
                </c:pt>
                <c:pt idx="101">
                  <c:v>1.9000000000000001</c:v>
                </c:pt>
                <c:pt idx="102">
                  <c:v>1.9000110000000001</c:v>
                </c:pt>
                <c:pt idx="103">
                  <c:v>1.9100110000000001</c:v>
                </c:pt>
                <c:pt idx="104">
                  <c:v>1.9200000000000013</c:v>
                </c:pt>
                <c:pt idx="105">
                  <c:v>1.9199889999999999</c:v>
                </c:pt>
                <c:pt idx="106">
                  <c:v>1.9100000000000001</c:v>
                </c:pt>
                <c:pt idx="107">
                  <c:v>1.9100110000000001</c:v>
                </c:pt>
                <c:pt idx="108">
                  <c:v>1.9199659999999998</c:v>
                </c:pt>
                <c:pt idx="109">
                  <c:v>1.8900220000000001</c:v>
                </c:pt>
                <c:pt idx="110">
                  <c:v>1.9100890000000001</c:v>
                </c:pt>
                <c:pt idx="111">
                  <c:v>1.9900440000000001</c:v>
                </c:pt>
                <c:pt idx="112">
                  <c:v>2.030011</c:v>
                </c:pt>
                <c:pt idx="113">
                  <c:v>2.040022</c:v>
                </c:pt>
                <c:pt idx="114">
                  <c:v>2.0600449999999997</c:v>
                </c:pt>
                <c:pt idx="115">
                  <c:v>2.1000559999999977</c:v>
                </c:pt>
                <c:pt idx="116">
                  <c:v>2.1500449999999987</c:v>
                </c:pt>
                <c:pt idx="117">
                  <c:v>2.1900559999999971</c:v>
                </c:pt>
                <c:pt idx="118">
                  <c:v>2.2400329999999999</c:v>
                </c:pt>
                <c:pt idx="119">
                  <c:v>2.2700670000000001</c:v>
                </c:pt>
                <c:pt idx="120">
                  <c:v>2.330066999999997</c:v>
                </c:pt>
                <c:pt idx="121">
                  <c:v>2.390101</c:v>
                </c:pt>
                <c:pt idx="122">
                  <c:v>2.4800449999999987</c:v>
                </c:pt>
                <c:pt idx="123">
                  <c:v>2.5200559999999972</c:v>
                </c:pt>
                <c:pt idx="124">
                  <c:v>2.570055999999997</c:v>
                </c:pt>
                <c:pt idx="125">
                  <c:v>2.6200329999999998</c:v>
                </c:pt>
                <c:pt idx="126">
                  <c:v>2.650067</c:v>
                </c:pt>
                <c:pt idx="127">
                  <c:v>2.7100779999999998</c:v>
                </c:pt>
                <c:pt idx="128">
                  <c:v>2.7800889999999998</c:v>
                </c:pt>
                <c:pt idx="129">
                  <c:v>2.8600559999999975</c:v>
                </c:pt>
                <c:pt idx="130">
                  <c:v>2.910123</c:v>
                </c:pt>
                <c:pt idx="131">
                  <c:v>3.0200779999999998</c:v>
                </c:pt>
                <c:pt idx="132">
                  <c:v>3.090112</c:v>
                </c:pt>
                <c:pt idx="133">
                  <c:v>3.1901340000000027</c:v>
                </c:pt>
                <c:pt idx="134">
                  <c:v>3.310514</c:v>
                </c:pt>
                <c:pt idx="135">
                  <c:v>3.773479</c:v>
                </c:pt>
                <c:pt idx="136">
                  <c:v>6.8820349999999939</c:v>
                </c:pt>
                <c:pt idx="137">
                  <c:v>8.7015089999999997</c:v>
                </c:pt>
                <c:pt idx="138">
                  <c:v>10.0517</c:v>
                </c:pt>
                <c:pt idx="139">
                  <c:v>11.65408</c:v>
                </c:pt>
                <c:pt idx="140">
                  <c:v>12.53252</c:v>
                </c:pt>
                <c:pt idx="141">
                  <c:v>13.355410000000019</c:v>
                </c:pt>
                <c:pt idx="142">
                  <c:v>13.623290000000001</c:v>
                </c:pt>
                <c:pt idx="143">
                  <c:v>13.9032</c:v>
                </c:pt>
                <c:pt idx="144">
                  <c:v>14.145820000000001</c:v>
                </c:pt>
                <c:pt idx="145">
                  <c:v>14.40143000000001</c:v>
                </c:pt>
                <c:pt idx="146">
                  <c:v>14.53904</c:v>
                </c:pt>
                <c:pt idx="147">
                  <c:v>14.630050000000001</c:v>
                </c:pt>
                <c:pt idx="148">
                  <c:v>14.679040000000002</c:v>
                </c:pt>
                <c:pt idx="149">
                  <c:v>14.619960000000001</c:v>
                </c:pt>
                <c:pt idx="150">
                  <c:v>14.579980000000004</c:v>
                </c:pt>
                <c:pt idx="151">
                  <c:v>14.55453000000001</c:v>
                </c:pt>
                <c:pt idx="152">
                  <c:v>14.499880000000006</c:v>
                </c:pt>
                <c:pt idx="153">
                  <c:v>14.36411</c:v>
                </c:pt>
                <c:pt idx="154">
                  <c:v>14.222150000000001</c:v>
                </c:pt>
                <c:pt idx="155">
                  <c:v>14.05972</c:v>
                </c:pt>
                <c:pt idx="156">
                  <c:v>13.7577</c:v>
                </c:pt>
                <c:pt idx="157">
                  <c:v>13.54964</c:v>
                </c:pt>
                <c:pt idx="158">
                  <c:v>13.22969</c:v>
                </c:pt>
                <c:pt idx="159">
                  <c:v>12.94964</c:v>
                </c:pt>
                <c:pt idx="160">
                  <c:v>12.629660000000001</c:v>
                </c:pt>
                <c:pt idx="161">
                  <c:v>12.329610000000002</c:v>
                </c:pt>
                <c:pt idx="162">
                  <c:v>11.979570000000002</c:v>
                </c:pt>
                <c:pt idx="163">
                  <c:v>11.59948000000001</c:v>
                </c:pt>
                <c:pt idx="164">
                  <c:v>11.139420000000001</c:v>
                </c:pt>
                <c:pt idx="165">
                  <c:v>10.61946</c:v>
                </c:pt>
                <c:pt idx="166">
                  <c:v>10.13949</c:v>
                </c:pt>
                <c:pt idx="167">
                  <c:v>9.6794400000000067</c:v>
                </c:pt>
                <c:pt idx="168">
                  <c:v>9.1794510000000002</c:v>
                </c:pt>
                <c:pt idx="169">
                  <c:v>8.6894630000000035</c:v>
                </c:pt>
                <c:pt idx="170">
                  <c:v>8.2095080000000014</c:v>
                </c:pt>
                <c:pt idx="171">
                  <c:v>7.7695629999999998</c:v>
                </c:pt>
                <c:pt idx="172">
                  <c:v>7.379575</c:v>
                </c:pt>
                <c:pt idx="173">
                  <c:v>6.9996530000000066</c:v>
                </c:pt>
                <c:pt idx="174">
                  <c:v>6.6896420000000063</c:v>
                </c:pt>
                <c:pt idx="175">
                  <c:v>6.3697309999999945</c:v>
                </c:pt>
                <c:pt idx="176">
                  <c:v>6.1297539999999975</c:v>
                </c:pt>
                <c:pt idx="177">
                  <c:v>5.9097869999999997</c:v>
                </c:pt>
                <c:pt idx="178">
                  <c:v>5.7198430000000062</c:v>
                </c:pt>
                <c:pt idx="179">
                  <c:v>5.5798660000000053</c:v>
                </c:pt>
                <c:pt idx="180">
                  <c:v>5.4597759999999997</c:v>
                </c:pt>
                <c:pt idx="181">
                  <c:v>5.259385</c:v>
                </c:pt>
                <c:pt idx="182">
                  <c:v>4.7094519999999997</c:v>
                </c:pt>
                <c:pt idx="183">
                  <c:v>4.2198539999999998</c:v>
                </c:pt>
                <c:pt idx="184">
                  <c:v>4.0898760000000003</c:v>
                </c:pt>
                <c:pt idx="185">
                  <c:v>3.9799099999999972</c:v>
                </c:pt>
                <c:pt idx="186">
                  <c:v>3.8999109999999977</c:v>
                </c:pt>
                <c:pt idx="187">
                  <c:v>3.8199219999999987</c:v>
                </c:pt>
                <c:pt idx="188">
                  <c:v>3.7499210000000032</c:v>
                </c:pt>
                <c:pt idx="189">
                  <c:v>3.6799439999999977</c:v>
                </c:pt>
                <c:pt idx="190">
                  <c:v>3.6299440000000001</c:v>
                </c:pt>
                <c:pt idx="191">
                  <c:v>3.5799099999999977</c:v>
                </c:pt>
                <c:pt idx="192">
                  <c:v>3.4999779999999987</c:v>
                </c:pt>
                <c:pt idx="193">
                  <c:v>3.4799439999999975</c:v>
                </c:pt>
                <c:pt idx="194">
                  <c:v>3.4299659999999972</c:v>
                </c:pt>
                <c:pt idx="195">
                  <c:v>3.3999659999999969</c:v>
                </c:pt>
                <c:pt idx="196">
                  <c:v>3.3699659999999971</c:v>
                </c:pt>
                <c:pt idx="197">
                  <c:v>3.3399439999999965</c:v>
                </c:pt>
                <c:pt idx="198">
                  <c:v>3.29</c:v>
                </c:pt>
                <c:pt idx="199">
                  <c:v>3.2899660000000002</c:v>
                </c:pt>
                <c:pt idx="200">
                  <c:v>3.2599659999999977</c:v>
                </c:pt>
                <c:pt idx="201">
                  <c:v>3.2299890000000002</c:v>
                </c:pt>
                <c:pt idx="202">
                  <c:v>3.2199659999999977</c:v>
                </c:pt>
                <c:pt idx="203">
                  <c:v>3.19</c:v>
                </c:pt>
                <c:pt idx="204">
                  <c:v>3.1899890000000002</c:v>
                </c:pt>
                <c:pt idx="205">
                  <c:v>3.1799779999999997</c:v>
                </c:pt>
                <c:pt idx="206">
                  <c:v>3.159977</c:v>
                </c:pt>
                <c:pt idx="207">
                  <c:v>3.1399779999999997</c:v>
                </c:pt>
                <c:pt idx="208">
                  <c:v>3.1199779999999997</c:v>
                </c:pt>
                <c:pt idx="209">
                  <c:v>3.0999889999999977</c:v>
                </c:pt>
                <c:pt idx="210">
                  <c:v>3.089944</c:v>
                </c:pt>
                <c:pt idx="211">
                  <c:v>3.0399439999999975</c:v>
                </c:pt>
                <c:pt idx="212">
                  <c:v>2.9899659999999977</c:v>
                </c:pt>
                <c:pt idx="213">
                  <c:v>2.9599769999999972</c:v>
                </c:pt>
                <c:pt idx="214">
                  <c:v>2.939965999999997</c:v>
                </c:pt>
                <c:pt idx="215">
                  <c:v>2.909977</c:v>
                </c:pt>
                <c:pt idx="216">
                  <c:v>2.8899889999999977</c:v>
                </c:pt>
                <c:pt idx="217">
                  <c:v>2.8799659999999965</c:v>
                </c:pt>
                <c:pt idx="218">
                  <c:v>2.849977</c:v>
                </c:pt>
                <c:pt idx="219">
                  <c:v>2.8299889999999972</c:v>
                </c:pt>
                <c:pt idx="220">
                  <c:v>2.8199659999999964</c:v>
                </c:pt>
                <c:pt idx="221">
                  <c:v>2.7899889999999998</c:v>
                </c:pt>
                <c:pt idx="222">
                  <c:v>2.7799779999999998</c:v>
                </c:pt>
                <c:pt idx="223">
                  <c:v>2.7599770000000001</c:v>
                </c:pt>
                <c:pt idx="224">
                  <c:v>2.739989</c:v>
                </c:pt>
                <c:pt idx="225">
                  <c:v>2.7299769999999999</c:v>
                </c:pt>
                <c:pt idx="226">
                  <c:v>2.7099880000000001</c:v>
                </c:pt>
                <c:pt idx="227">
                  <c:v>2.6999770000000001</c:v>
                </c:pt>
                <c:pt idx="228">
                  <c:v>2.679989</c:v>
                </c:pt>
                <c:pt idx="229">
                  <c:v>2.669978</c:v>
                </c:pt>
                <c:pt idx="230">
                  <c:v>2.6499769999999998</c:v>
                </c:pt>
                <c:pt idx="231">
                  <c:v>2.6299890000000001</c:v>
                </c:pt>
                <c:pt idx="232">
                  <c:v>2.6199889999999977</c:v>
                </c:pt>
                <c:pt idx="233">
                  <c:v>2.6099890000000001</c:v>
                </c:pt>
                <c:pt idx="234">
                  <c:v>2.5999889999999977</c:v>
                </c:pt>
                <c:pt idx="235">
                  <c:v>2.5899890000000001</c:v>
                </c:pt>
                <c:pt idx="236">
                  <c:v>2.5799779999999997</c:v>
                </c:pt>
                <c:pt idx="237">
                  <c:v>2.5600109999999998</c:v>
                </c:pt>
                <c:pt idx="238">
                  <c:v>2.570011</c:v>
                </c:pt>
                <c:pt idx="239">
                  <c:v>2.5800339999999999</c:v>
                </c:pt>
                <c:pt idx="240">
                  <c:v>2.6100449999999977</c:v>
                </c:pt>
                <c:pt idx="241">
                  <c:v>2.6500559999999975</c:v>
                </c:pt>
                <c:pt idx="242">
                  <c:v>2.700078</c:v>
                </c:pt>
                <c:pt idx="243">
                  <c:v>2.7700779999999998</c:v>
                </c:pt>
                <c:pt idx="244">
                  <c:v>2.8401010000000002</c:v>
                </c:pt>
                <c:pt idx="245">
                  <c:v>2.9300999999999977</c:v>
                </c:pt>
                <c:pt idx="246">
                  <c:v>3.020168</c:v>
                </c:pt>
                <c:pt idx="247">
                  <c:v>3.1702119999999998</c:v>
                </c:pt>
                <c:pt idx="248">
                  <c:v>3.3603909999999999</c:v>
                </c:pt>
                <c:pt idx="249">
                  <c:v>3.7105700000000001</c:v>
                </c:pt>
                <c:pt idx="250">
                  <c:v>4.220536999999994</c:v>
                </c:pt>
                <c:pt idx="251">
                  <c:v>4.7003009999999996</c:v>
                </c:pt>
                <c:pt idx="252">
                  <c:v>4.9700670000000065</c:v>
                </c:pt>
                <c:pt idx="253">
                  <c:v>5.0299439999999995</c:v>
                </c:pt>
                <c:pt idx="254">
                  <c:v>4.9797540000000033</c:v>
                </c:pt>
                <c:pt idx="255">
                  <c:v>4.7597529999999999</c:v>
                </c:pt>
                <c:pt idx="256">
                  <c:v>4.5397540000000003</c:v>
                </c:pt>
                <c:pt idx="257">
                  <c:v>4.3197979999999996</c:v>
                </c:pt>
                <c:pt idx="258">
                  <c:v>4.1398210000000004</c:v>
                </c:pt>
                <c:pt idx="259">
                  <c:v>3.9798429999999945</c:v>
                </c:pt>
                <c:pt idx="260">
                  <c:v>3.839853999999995</c:v>
                </c:pt>
                <c:pt idx="261">
                  <c:v>3.7098770000000001</c:v>
                </c:pt>
                <c:pt idx="262">
                  <c:v>3.5999210000000001</c:v>
                </c:pt>
                <c:pt idx="263">
                  <c:v>3.5298879999999997</c:v>
                </c:pt>
                <c:pt idx="264">
                  <c:v>3.4299779999999997</c:v>
                </c:pt>
                <c:pt idx="265">
                  <c:v>3.4099219999999999</c:v>
                </c:pt>
                <c:pt idx="266">
                  <c:v>3.3399329999999972</c:v>
                </c:pt>
                <c:pt idx="267">
                  <c:v>3.2799659999999977</c:v>
                </c:pt>
                <c:pt idx="268">
                  <c:v>3.2499549999999999</c:v>
                </c:pt>
                <c:pt idx="269">
                  <c:v>3.2099440000000001</c:v>
                </c:pt>
                <c:pt idx="270">
                  <c:v>3.1599659999999972</c:v>
                </c:pt>
                <c:pt idx="271">
                  <c:v>3.129966</c:v>
                </c:pt>
                <c:pt idx="272">
                  <c:v>3.0599769999999977</c:v>
                </c:pt>
                <c:pt idx="273">
                  <c:v>3.0399659999999975</c:v>
                </c:pt>
                <c:pt idx="274">
                  <c:v>3.0099770000000001</c:v>
                </c:pt>
                <c:pt idx="275">
                  <c:v>2.9899770000000001</c:v>
                </c:pt>
                <c:pt idx="276">
                  <c:v>2.9699659999999977</c:v>
                </c:pt>
                <c:pt idx="277">
                  <c:v>2.9399779999999978</c:v>
                </c:pt>
                <c:pt idx="278">
                  <c:v>2.9199889999999975</c:v>
                </c:pt>
                <c:pt idx="279">
                  <c:v>2.909977</c:v>
                </c:pt>
                <c:pt idx="280">
                  <c:v>2.8899779999999997</c:v>
                </c:pt>
                <c:pt idx="281">
                  <c:v>2.8699779999999997</c:v>
                </c:pt>
                <c:pt idx="282">
                  <c:v>2.849977</c:v>
                </c:pt>
                <c:pt idx="283">
                  <c:v>2.8299889999999972</c:v>
                </c:pt>
                <c:pt idx="284">
                  <c:v>2.82</c:v>
                </c:pt>
                <c:pt idx="285">
                  <c:v>2.819988999999997</c:v>
                </c:pt>
              </c:numCache>
            </c:numRef>
          </c:yVal>
        </c:ser>
        <c:axId val="121464704"/>
        <c:axId val="122532224"/>
      </c:scatterChart>
      <c:scatterChart>
        <c:scatterStyle val="lineMarker"/>
        <c:ser>
          <c:idx val="1"/>
          <c:order val="1"/>
          <c:tx>
            <c:v>24Hr Rain</c:v>
          </c:tx>
          <c:spPr>
            <a:ln w="12700">
              <a:solidFill>
                <a:srgbClr val="FF00FF"/>
              </a:solidFill>
              <a:prstDash val="solid"/>
            </a:ln>
          </c:spPr>
          <c:marker>
            <c:symbol val="diamond"/>
            <c:size val="5"/>
            <c:spPr>
              <a:solidFill>
                <a:srgbClr val="FF00FF"/>
              </a:solidFill>
              <a:ln>
                <a:solidFill>
                  <a:srgbClr val="FF00FF"/>
                </a:solidFill>
                <a:prstDash val="solid"/>
              </a:ln>
            </c:spPr>
          </c:marker>
          <c:xVal>
            <c:numRef>
              <c:f>'Sweeney-All_Jan3-5'!$A$2:$A$287</c:f>
              <c:numCache>
                <c:formatCode>m/d/yyyy\ h:mm</c:formatCode>
                <c:ptCount val="286"/>
                <c:pt idx="0" formatCode="m/d/yyyy">
                  <c:v>39450</c:v>
                </c:pt>
                <c:pt idx="1">
                  <c:v>39450.010416666664</c:v>
                </c:pt>
                <c:pt idx="2">
                  <c:v>39450.020833333336</c:v>
                </c:pt>
                <c:pt idx="3">
                  <c:v>39450.03125</c:v>
                </c:pt>
                <c:pt idx="4">
                  <c:v>39450.041666666613</c:v>
                </c:pt>
                <c:pt idx="5">
                  <c:v>39450.052083333336</c:v>
                </c:pt>
                <c:pt idx="6">
                  <c:v>39450.0625</c:v>
                </c:pt>
                <c:pt idx="7">
                  <c:v>39450.072916666664</c:v>
                </c:pt>
                <c:pt idx="8">
                  <c:v>39450.083333333336</c:v>
                </c:pt>
                <c:pt idx="9">
                  <c:v>39450.093749999985</c:v>
                </c:pt>
                <c:pt idx="10">
                  <c:v>39450.104166666613</c:v>
                </c:pt>
                <c:pt idx="11">
                  <c:v>39450.114583333336</c:v>
                </c:pt>
                <c:pt idx="12">
                  <c:v>39450.124999999993</c:v>
                </c:pt>
                <c:pt idx="13">
                  <c:v>39450.135416666613</c:v>
                </c:pt>
                <c:pt idx="14">
                  <c:v>39450.145833333336</c:v>
                </c:pt>
                <c:pt idx="15">
                  <c:v>39450.156250000044</c:v>
                </c:pt>
                <c:pt idx="16">
                  <c:v>39450.166666666613</c:v>
                </c:pt>
                <c:pt idx="17">
                  <c:v>39450.177083333285</c:v>
                </c:pt>
                <c:pt idx="18">
                  <c:v>39450.1875</c:v>
                </c:pt>
                <c:pt idx="19">
                  <c:v>39450.197916666613</c:v>
                </c:pt>
                <c:pt idx="20">
                  <c:v>39450.208333333336</c:v>
                </c:pt>
                <c:pt idx="21">
                  <c:v>39450.21875</c:v>
                </c:pt>
                <c:pt idx="22">
                  <c:v>39450.229166666577</c:v>
                </c:pt>
                <c:pt idx="23">
                  <c:v>39450.239583333285</c:v>
                </c:pt>
                <c:pt idx="24">
                  <c:v>39450.25</c:v>
                </c:pt>
                <c:pt idx="25">
                  <c:v>39450.260416666613</c:v>
                </c:pt>
                <c:pt idx="26">
                  <c:v>39450.270833333336</c:v>
                </c:pt>
                <c:pt idx="27">
                  <c:v>39450.28125</c:v>
                </c:pt>
                <c:pt idx="28">
                  <c:v>39450.291666666577</c:v>
                </c:pt>
                <c:pt idx="29">
                  <c:v>39450.302083333336</c:v>
                </c:pt>
                <c:pt idx="30">
                  <c:v>39450.312500000044</c:v>
                </c:pt>
                <c:pt idx="31">
                  <c:v>39450.322916666664</c:v>
                </c:pt>
                <c:pt idx="32">
                  <c:v>39450.333333333336</c:v>
                </c:pt>
                <c:pt idx="33">
                  <c:v>39450.34375</c:v>
                </c:pt>
                <c:pt idx="34">
                  <c:v>39450.354166666664</c:v>
                </c:pt>
                <c:pt idx="35">
                  <c:v>39450.364583333336</c:v>
                </c:pt>
                <c:pt idx="36">
                  <c:v>39450.375</c:v>
                </c:pt>
                <c:pt idx="37">
                  <c:v>39450.385416666664</c:v>
                </c:pt>
                <c:pt idx="38">
                  <c:v>39450.395833333336</c:v>
                </c:pt>
                <c:pt idx="39">
                  <c:v>39450.406250000044</c:v>
                </c:pt>
                <c:pt idx="40">
                  <c:v>39450.416666666664</c:v>
                </c:pt>
                <c:pt idx="41">
                  <c:v>39450.427083333285</c:v>
                </c:pt>
                <c:pt idx="42">
                  <c:v>39450.4375</c:v>
                </c:pt>
                <c:pt idx="43">
                  <c:v>39450.447916666664</c:v>
                </c:pt>
                <c:pt idx="44">
                  <c:v>39450.458333333343</c:v>
                </c:pt>
                <c:pt idx="45">
                  <c:v>39450.46875</c:v>
                </c:pt>
                <c:pt idx="46">
                  <c:v>39450.479166666613</c:v>
                </c:pt>
                <c:pt idx="47">
                  <c:v>39450.489583333336</c:v>
                </c:pt>
                <c:pt idx="48">
                  <c:v>39450.5</c:v>
                </c:pt>
                <c:pt idx="49">
                  <c:v>39450.510416666664</c:v>
                </c:pt>
                <c:pt idx="50">
                  <c:v>39450.520833333336</c:v>
                </c:pt>
                <c:pt idx="51">
                  <c:v>39450.53125</c:v>
                </c:pt>
                <c:pt idx="52">
                  <c:v>39450.541666666613</c:v>
                </c:pt>
                <c:pt idx="53">
                  <c:v>39450.552083333336</c:v>
                </c:pt>
                <c:pt idx="54">
                  <c:v>39450.5625</c:v>
                </c:pt>
                <c:pt idx="55">
                  <c:v>39450.572916666664</c:v>
                </c:pt>
                <c:pt idx="56">
                  <c:v>39450.583333333336</c:v>
                </c:pt>
                <c:pt idx="57">
                  <c:v>39450.593749999985</c:v>
                </c:pt>
                <c:pt idx="58">
                  <c:v>39450.604166666613</c:v>
                </c:pt>
                <c:pt idx="59">
                  <c:v>39450.614583333336</c:v>
                </c:pt>
                <c:pt idx="60">
                  <c:v>39450.624999999993</c:v>
                </c:pt>
                <c:pt idx="61">
                  <c:v>39450.635416666613</c:v>
                </c:pt>
                <c:pt idx="62">
                  <c:v>39450.645833333336</c:v>
                </c:pt>
                <c:pt idx="63">
                  <c:v>39450.656250000044</c:v>
                </c:pt>
                <c:pt idx="64">
                  <c:v>39450.666666666613</c:v>
                </c:pt>
                <c:pt idx="65">
                  <c:v>39450.677083333285</c:v>
                </c:pt>
                <c:pt idx="66">
                  <c:v>39450.6875</c:v>
                </c:pt>
                <c:pt idx="67">
                  <c:v>39450.697916666613</c:v>
                </c:pt>
                <c:pt idx="68">
                  <c:v>39450.708333333336</c:v>
                </c:pt>
                <c:pt idx="69">
                  <c:v>39450.71875</c:v>
                </c:pt>
                <c:pt idx="70">
                  <c:v>39450.729166666577</c:v>
                </c:pt>
                <c:pt idx="71">
                  <c:v>39450.739583333285</c:v>
                </c:pt>
                <c:pt idx="72">
                  <c:v>39450.75</c:v>
                </c:pt>
                <c:pt idx="73">
                  <c:v>39450.760416666613</c:v>
                </c:pt>
                <c:pt idx="74">
                  <c:v>39450.770833333336</c:v>
                </c:pt>
                <c:pt idx="75">
                  <c:v>39450.78125</c:v>
                </c:pt>
                <c:pt idx="76">
                  <c:v>39450.791666666577</c:v>
                </c:pt>
                <c:pt idx="77">
                  <c:v>39450.802083333336</c:v>
                </c:pt>
                <c:pt idx="78">
                  <c:v>39450.812500000044</c:v>
                </c:pt>
                <c:pt idx="79">
                  <c:v>39450.822916666664</c:v>
                </c:pt>
                <c:pt idx="80">
                  <c:v>39450.833333333336</c:v>
                </c:pt>
                <c:pt idx="81">
                  <c:v>39450.84375</c:v>
                </c:pt>
                <c:pt idx="82">
                  <c:v>39450.854166666664</c:v>
                </c:pt>
                <c:pt idx="83">
                  <c:v>39450.864583333336</c:v>
                </c:pt>
                <c:pt idx="84">
                  <c:v>39450.875</c:v>
                </c:pt>
                <c:pt idx="85">
                  <c:v>39450.885416666664</c:v>
                </c:pt>
                <c:pt idx="86">
                  <c:v>39450.895833333336</c:v>
                </c:pt>
                <c:pt idx="87">
                  <c:v>39450.906250000044</c:v>
                </c:pt>
                <c:pt idx="88">
                  <c:v>39450.916666666664</c:v>
                </c:pt>
                <c:pt idx="89">
                  <c:v>39450.927083333285</c:v>
                </c:pt>
                <c:pt idx="90">
                  <c:v>39450.9375</c:v>
                </c:pt>
                <c:pt idx="91">
                  <c:v>39450.947916666664</c:v>
                </c:pt>
                <c:pt idx="92">
                  <c:v>39450.958333333343</c:v>
                </c:pt>
                <c:pt idx="93">
                  <c:v>39450.96875</c:v>
                </c:pt>
                <c:pt idx="94">
                  <c:v>39450.979166666613</c:v>
                </c:pt>
                <c:pt idx="95">
                  <c:v>39450.989583333336</c:v>
                </c:pt>
                <c:pt idx="96" formatCode="m/d/yyyy">
                  <c:v>39451</c:v>
                </c:pt>
                <c:pt idx="97">
                  <c:v>39451.010416666664</c:v>
                </c:pt>
                <c:pt idx="98">
                  <c:v>39451.020833333336</c:v>
                </c:pt>
                <c:pt idx="99">
                  <c:v>39451.03125</c:v>
                </c:pt>
                <c:pt idx="100">
                  <c:v>39451.041666666613</c:v>
                </c:pt>
                <c:pt idx="101">
                  <c:v>39451.052083333336</c:v>
                </c:pt>
                <c:pt idx="102">
                  <c:v>39451.0625</c:v>
                </c:pt>
                <c:pt idx="103">
                  <c:v>39451.072916666664</c:v>
                </c:pt>
                <c:pt idx="104">
                  <c:v>39451.083333333336</c:v>
                </c:pt>
                <c:pt idx="105">
                  <c:v>39451.093749999985</c:v>
                </c:pt>
                <c:pt idx="106">
                  <c:v>39451.104166666613</c:v>
                </c:pt>
                <c:pt idx="107">
                  <c:v>39451.114583333336</c:v>
                </c:pt>
                <c:pt idx="108">
                  <c:v>39451.124999999993</c:v>
                </c:pt>
                <c:pt idx="109">
                  <c:v>39451.135416666613</c:v>
                </c:pt>
                <c:pt idx="110">
                  <c:v>39451.145833333336</c:v>
                </c:pt>
                <c:pt idx="111">
                  <c:v>39451.156250000044</c:v>
                </c:pt>
                <c:pt idx="112">
                  <c:v>39451.166666666613</c:v>
                </c:pt>
                <c:pt idx="113">
                  <c:v>39451.177083333285</c:v>
                </c:pt>
                <c:pt idx="114">
                  <c:v>39451.1875</c:v>
                </c:pt>
                <c:pt idx="115">
                  <c:v>39451.197916666613</c:v>
                </c:pt>
                <c:pt idx="116">
                  <c:v>39451.208333333336</c:v>
                </c:pt>
                <c:pt idx="117">
                  <c:v>39451.21875</c:v>
                </c:pt>
                <c:pt idx="118">
                  <c:v>39451.229166666577</c:v>
                </c:pt>
                <c:pt idx="119">
                  <c:v>39451.239583333285</c:v>
                </c:pt>
                <c:pt idx="120">
                  <c:v>39451.25</c:v>
                </c:pt>
                <c:pt idx="121">
                  <c:v>39451.260416666613</c:v>
                </c:pt>
                <c:pt idx="122">
                  <c:v>39451.270833333336</c:v>
                </c:pt>
                <c:pt idx="123">
                  <c:v>39451.28125</c:v>
                </c:pt>
                <c:pt idx="124">
                  <c:v>39451.291666666577</c:v>
                </c:pt>
                <c:pt idx="125">
                  <c:v>39451.302083333336</c:v>
                </c:pt>
                <c:pt idx="126">
                  <c:v>39451.312500000044</c:v>
                </c:pt>
                <c:pt idx="127">
                  <c:v>39451.322916666664</c:v>
                </c:pt>
                <c:pt idx="128">
                  <c:v>39451.333333333336</c:v>
                </c:pt>
                <c:pt idx="129">
                  <c:v>39451.34375</c:v>
                </c:pt>
                <c:pt idx="130">
                  <c:v>39451.354166666664</c:v>
                </c:pt>
                <c:pt idx="131">
                  <c:v>39451.364583333336</c:v>
                </c:pt>
                <c:pt idx="132">
                  <c:v>39451.375</c:v>
                </c:pt>
                <c:pt idx="133">
                  <c:v>39451.385416666664</c:v>
                </c:pt>
                <c:pt idx="134">
                  <c:v>39451.395833333336</c:v>
                </c:pt>
                <c:pt idx="135">
                  <c:v>39451.406250000044</c:v>
                </c:pt>
                <c:pt idx="136">
                  <c:v>39451.416666666664</c:v>
                </c:pt>
                <c:pt idx="137">
                  <c:v>39451.427083333285</c:v>
                </c:pt>
                <c:pt idx="138">
                  <c:v>39451.4375</c:v>
                </c:pt>
                <c:pt idx="139">
                  <c:v>39451.447916666664</c:v>
                </c:pt>
                <c:pt idx="140">
                  <c:v>39451.458333333343</c:v>
                </c:pt>
                <c:pt idx="141">
                  <c:v>39451.479166666613</c:v>
                </c:pt>
                <c:pt idx="142">
                  <c:v>39451.489583333336</c:v>
                </c:pt>
                <c:pt idx="143">
                  <c:v>39451.5</c:v>
                </c:pt>
                <c:pt idx="144">
                  <c:v>39451.510416666664</c:v>
                </c:pt>
                <c:pt idx="145">
                  <c:v>39451.520833333336</c:v>
                </c:pt>
                <c:pt idx="146">
                  <c:v>39451.53125</c:v>
                </c:pt>
                <c:pt idx="147">
                  <c:v>39451.541666666613</c:v>
                </c:pt>
                <c:pt idx="148">
                  <c:v>39451.552083333336</c:v>
                </c:pt>
                <c:pt idx="149">
                  <c:v>39451.5625</c:v>
                </c:pt>
                <c:pt idx="150">
                  <c:v>39451.572916666664</c:v>
                </c:pt>
                <c:pt idx="151">
                  <c:v>39451.583333333336</c:v>
                </c:pt>
                <c:pt idx="152">
                  <c:v>39451.593749999985</c:v>
                </c:pt>
                <c:pt idx="153">
                  <c:v>39451.604166666613</c:v>
                </c:pt>
                <c:pt idx="154">
                  <c:v>39451.614583333336</c:v>
                </c:pt>
                <c:pt idx="155">
                  <c:v>39451.624999999993</c:v>
                </c:pt>
                <c:pt idx="156">
                  <c:v>39451.635416666613</c:v>
                </c:pt>
                <c:pt idx="157">
                  <c:v>39451.645833333336</c:v>
                </c:pt>
                <c:pt idx="158">
                  <c:v>39451.656250000044</c:v>
                </c:pt>
                <c:pt idx="159">
                  <c:v>39451.666666666613</c:v>
                </c:pt>
                <c:pt idx="160">
                  <c:v>39451.677083333285</c:v>
                </c:pt>
                <c:pt idx="161">
                  <c:v>39451.6875</c:v>
                </c:pt>
                <c:pt idx="162">
                  <c:v>39451.697916666613</c:v>
                </c:pt>
                <c:pt idx="163">
                  <c:v>39451.708333333336</c:v>
                </c:pt>
                <c:pt idx="164">
                  <c:v>39451.71875</c:v>
                </c:pt>
                <c:pt idx="165">
                  <c:v>39451.729166666577</c:v>
                </c:pt>
                <c:pt idx="166">
                  <c:v>39451.739583333285</c:v>
                </c:pt>
                <c:pt idx="167">
                  <c:v>39451.75</c:v>
                </c:pt>
                <c:pt idx="168">
                  <c:v>39451.760416666613</c:v>
                </c:pt>
                <c:pt idx="169">
                  <c:v>39451.770833333336</c:v>
                </c:pt>
                <c:pt idx="170">
                  <c:v>39451.78125</c:v>
                </c:pt>
                <c:pt idx="171">
                  <c:v>39451.791666666577</c:v>
                </c:pt>
                <c:pt idx="172">
                  <c:v>39451.802083333336</c:v>
                </c:pt>
                <c:pt idx="173">
                  <c:v>39451.812500000044</c:v>
                </c:pt>
                <c:pt idx="174">
                  <c:v>39451.822916666664</c:v>
                </c:pt>
                <c:pt idx="175">
                  <c:v>39451.833333333336</c:v>
                </c:pt>
                <c:pt idx="176">
                  <c:v>39451.84375</c:v>
                </c:pt>
                <c:pt idx="177">
                  <c:v>39451.854166666664</c:v>
                </c:pt>
                <c:pt idx="178">
                  <c:v>39451.864583333336</c:v>
                </c:pt>
                <c:pt idx="179">
                  <c:v>39451.875</c:v>
                </c:pt>
                <c:pt idx="180">
                  <c:v>39451.885416666664</c:v>
                </c:pt>
                <c:pt idx="181">
                  <c:v>39451.895833333336</c:v>
                </c:pt>
                <c:pt idx="182">
                  <c:v>39451.906250000044</c:v>
                </c:pt>
                <c:pt idx="183">
                  <c:v>39451.916666666664</c:v>
                </c:pt>
                <c:pt idx="184">
                  <c:v>39451.927083333285</c:v>
                </c:pt>
                <c:pt idx="185">
                  <c:v>39451.9375</c:v>
                </c:pt>
                <c:pt idx="186">
                  <c:v>39451.947916666664</c:v>
                </c:pt>
                <c:pt idx="187">
                  <c:v>39451.958333333343</c:v>
                </c:pt>
                <c:pt idx="188">
                  <c:v>39451.96875</c:v>
                </c:pt>
                <c:pt idx="189">
                  <c:v>39451.979166666613</c:v>
                </c:pt>
                <c:pt idx="190">
                  <c:v>39451.989583333336</c:v>
                </c:pt>
                <c:pt idx="191" formatCode="m/d/yyyy">
                  <c:v>39452</c:v>
                </c:pt>
                <c:pt idx="192">
                  <c:v>39452.010416666664</c:v>
                </c:pt>
                <c:pt idx="193">
                  <c:v>39452.020833333336</c:v>
                </c:pt>
                <c:pt idx="194">
                  <c:v>39452.03125</c:v>
                </c:pt>
                <c:pt idx="195">
                  <c:v>39452.041666666613</c:v>
                </c:pt>
                <c:pt idx="196">
                  <c:v>39452.052083333336</c:v>
                </c:pt>
                <c:pt idx="197">
                  <c:v>39452.0625</c:v>
                </c:pt>
                <c:pt idx="198">
                  <c:v>39452.072916666664</c:v>
                </c:pt>
                <c:pt idx="199">
                  <c:v>39452.083333333336</c:v>
                </c:pt>
                <c:pt idx="200">
                  <c:v>39452.093749999985</c:v>
                </c:pt>
                <c:pt idx="201">
                  <c:v>39452.104166666613</c:v>
                </c:pt>
                <c:pt idx="202">
                  <c:v>39452.114583333336</c:v>
                </c:pt>
                <c:pt idx="203">
                  <c:v>39452.124999999993</c:v>
                </c:pt>
                <c:pt idx="204">
                  <c:v>39452.135416666613</c:v>
                </c:pt>
                <c:pt idx="205">
                  <c:v>39452.145833333336</c:v>
                </c:pt>
                <c:pt idx="206">
                  <c:v>39452.156250000044</c:v>
                </c:pt>
                <c:pt idx="207">
                  <c:v>39452.166666666613</c:v>
                </c:pt>
                <c:pt idx="208">
                  <c:v>39452.177083333285</c:v>
                </c:pt>
                <c:pt idx="209">
                  <c:v>39452.1875</c:v>
                </c:pt>
                <c:pt idx="210">
                  <c:v>39452.197916666613</c:v>
                </c:pt>
                <c:pt idx="211">
                  <c:v>39452.208333333336</c:v>
                </c:pt>
                <c:pt idx="212">
                  <c:v>39452.21875</c:v>
                </c:pt>
                <c:pt idx="213">
                  <c:v>39452.229166666577</c:v>
                </c:pt>
                <c:pt idx="214">
                  <c:v>39452.239583333285</c:v>
                </c:pt>
                <c:pt idx="215">
                  <c:v>39452.25</c:v>
                </c:pt>
                <c:pt idx="216">
                  <c:v>39452.260416666613</c:v>
                </c:pt>
                <c:pt idx="217">
                  <c:v>39452.270833333336</c:v>
                </c:pt>
                <c:pt idx="218">
                  <c:v>39452.28125</c:v>
                </c:pt>
                <c:pt idx="219">
                  <c:v>39452.291666666577</c:v>
                </c:pt>
                <c:pt idx="220">
                  <c:v>39452.302083333336</c:v>
                </c:pt>
                <c:pt idx="221">
                  <c:v>39452.312500000044</c:v>
                </c:pt>
                <c:pt idx="222">
                  <c:v>39452.322916666664</c:v>
                </c:pt>
                <c:pt idx="223">
                  <c:v>39452.333333333336</c:v>
                </c:pt>
                <c:pt idx="224">
                  <c:v>39452.34375</c:v>
                </c:pt>
                <c:pt idx="225">
                  <c:v>39452.354166666664</c:v>
                </c:pt>
                <c:pt idx="226">
                  <c:v>39452.364583333336</c:v>
                </c:pt>
                <c:pt idx="227">
                  <c:v>39452.375</c:v>
                </c:pt>
                <c:pt idx="228">
                  <c:v>39452.385416666664</c:v>
                </c:pt>
                <c:pt idx="229">
                  <c:v>39452.395833333336</c:v>
                </c:pt>
                <c:pt idx="230">
                  <c:v>39452.406250000044</c:v>
                </c:pt>
                <c:pt idx="231">
                  <c:v>39452.416666666664</c:v>
                </c:pt>
                <c:pt idx="232">
                  <c:v>39452.427083333285</c:v>
                </c:pt>
                <c:pt idx="233">
                  <c:v>39452.4375</c:v>
                </c:pt>
                <c:pt idx="234">
                  <c:v>39452.447916666664</c:v>
                </c:pt>
                <c:pt idx="235">
                  <c:v>39452.458333333343</c:v>
                </c:pt>
                <c:pt idx="236">
                  <c:v>39452.46875</c:v>
                </c:pt>
                <c:pt idx="237">
                  <c:v>39452.479166666613</c:v>
                </c:pt>
                <c:pt idx="238">
                  <c:v>39452.489583333336</c:v>
                </c:pt>
                <c:pt idx="239">
                  <c:v>39452.5</c:v>
                </c:pt>
                <c:pt idx="240">
                  <c:v>39452.510416666664</c:v>
                </c:pt>
                <c:pt idx="241">
                  <c:v>39452.520833333336</c:v>
                </c:pt>
                <c:pt idx="242">
                  <c:v>39452.53125</c:v>
                </c:pt>
                <c:pt idx="243">
                  <c:v>39452.541666666613</c:v>
                </c:pt>
                <c:pt idx="244">
                  <c:v>39452.552083333336</c:v>
                </c:pt>
                <c:pt idx="245">
                  <c:v>39452.5625</c:v>
                </c:pt>
                <c:pt idx="246">
                  <c:v>39452.572916666664</c:v>
                </c:pt>
                <c:pt idx="247">
                  <c:v>39452.583333333336</c:v>
                </c:pt>
                <c:pt idx="248">
                  <c:v>39452.593749999985</c:v>
                </c:pt>
                <c:pt idx="249">
                  <c:v>39452.604166666613</c:v>
                </c:pt>
                <c:pt idx="250">
                  <c:v>39452.614583333336</c:v>
                </c:pt>
                <c:pt idx="251">
                  <c:v>39452.624999999993</c:v>
                </c:pt>
                <c:pt idx="252">
                  <c:v>39452.635416666613</c:v>
                </c:pt>
                <c:pt idx="253">
                  <c:v>39452.645833333336</c:v>
                </c:pt>
                <c:pt idx="254">
                  <c:v>39452.656250000044</c:v>
                </c:pt>
                <c:pt idx="255">
                  <c:v>39452.666666666613</c:v>
                </c:pt>
                <c:pt idx="256">
                  <c:v>39452.677083333285</c:v>
                </c:pt>
                <c:pt idx="257">
                  <c:v>39452.6875</c:v>
                </c:pt>
                <c:pt idx="258">
                  <c:v>39452.697916666613</c:v>
                </c:pt>
                <c:pt idx="259">
                  <c:v>39452.708333333336</c:v>
                </c:pt>
                <c:pt idx="260">
                  <c:v>39452.71875</c:v>
                </c:pt>
                <c:pt idx="261">
                  <c:v>39452.729166666577</c:v>
                </c:pt>
                <c:pt idx="262">
                  <c:v>39452.739583333285</c:v>
                </c:pt>
                <c:pt idx="263">
                  <c:v>39452.75</c:v>
                </c:pt>
                <c:pt idx="264">
                  <c:v>39452.760416666613</c:v>
                </c:pt>
                <c:pt idx="265">
                  <c:v>39452.770833333336</c:v>
                </c:pt>
                <c:pt idx="266">
                  <c:v>39452.78125</c:v>
                </c:pt>
                <c:pt idx="267">
                  <c:v>39452.791666666577</c:v>
                </c:pt>
                <c:pt idx="268">
                  <c:v>39452.802083333336</c:v>
                </c:pt>
                <c:pt idx="269">
                  <c:v>39452.812500000044</c:v>
                </c:pt>
                <c:pt idx="270">
                  <c:v>39452.822916666664</c:v>
                </c:pt>
                <c:pt idx="271">
                  <c:v>39452.833333333336</c:v>
                </c:pt>
                <c:pt idx="272">
                  <c:v>39452.854166666664</c:v>
                </c:pt>
                <c:pt idx="273">
                  <c:v>39452.864583333336</c:v>
                </c:pt>
                <c:pt idx="274">
                  <c:v>39452.875</c:v>
                </c:pt>
                <c:pt idx="275">
                  <c:v>39452.885416666664</c:v>
                </c:pt>
                <c:pt idx="276">
                  <c:v>39452.895833333336</c:v>
                </c:pt>
                <c:pt idx="277">
                  <c:v>39452.906250000044</c:v>
                </c:pt>
                <c:pt idx="278">
                  <c:v>39452.916666666664</c:v>
                </c:pt>
                <c:pt idx="279">
                  <c:v>39452.927083333285</c:v>
                </c:pt>
                <c:pt idx="280">
                  <c:v>39452.9375</c:v>
                </c:pt>
                <c:pt idx="281">
                  <c:v>39452.947916666664</c:v>
                </c:pt>
                <c:pt idx="282">
                  <c:v>39452.958333333343</c:v>
                </c:pt>
                <c:pt idx="283">
                  <c:v>39452.96875</c:v>
                </c:pt>
                <c:pt idx="284">
                  <c:v>39452.979166666613</c:v>
                </c:pt>
                <c:pt idx="285">
                  <c:v>39452.989583333336</c:v>
                </c:pt>
              </c:numCache>
            </c:numRef>
          </c:xVal>
          <c:yVal>
            <c:numRef>
              <c:f>'Sweeney-All_Jan3-5'!$D$2:$D$287</c:f>
              <c:numCache>
                <c:formatCode>General</c:formatCode>
                <c:ptCount val="28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1.0000000000000005E-2</c:v>
                </c:pt>
                <c:pt idx="52">
                  <c:v>2.0000000000000011E-2</c:v>
                </c:pt>
                <c:pt idx="53">
                  <c:v>3.0000000000000002E-2</c:v>
                </c:pt>
                <c:pt idx="54">
                  <c:v>3.0000000000000002E-2</c:v>
                </c:pt>
                <c:pt idx="55">
                  <c:v>4.0000000000000022E-2</c:v>
                </c:pt>
                <c:pt idx="56">
                  <c:v>5.9999990000000086E-2</c:v>
                </c:pt>
                <c:pt idx="57">
                  <c:v>6.9999990000000081E-2</c:v>
                </c:pt>
                <c:pt idx="58">
                  <c:v>9.9999990000000066E-2</c:v>
                </c:pt>
                <c:pt idx="59">
                  <c:v>0.13</c:v>
                </c:pt>
                <c:pt idx="60">
                  <c:v>0.16</c:v>
                </c:pt>
                <c:pt idx="61">
                  <c:v>0.19</c:v>
                </c:pt>
                <c:pt idx="62">
                  <c:v>0.2</c:v>
                </c:pt>
                <c:pt idx="63">
                  <c:v>0.2</c:v>
                </c:pt>
                <c:pt idx="64">
                  <c:v>0.2</c:v>
                </c:pt>
                <c:pt idx="65">
                  <c:v>0.2</c:v>
                </c:pt>
                <c:pt idx="66">
                  <c:v>0.2</c:v>
                </c:pt>
                <c:pt idx="67">
                  <c:v>0.2</c:v>
                </c:pt>
                <c:pt idx="68">
                  <c:v>0.2</c:v>
                </c:pt>
                <c:pt idx="69">
                  <c:v>0.2</c:v>
                </c:pt>
                <c:pt idx="70">
                  <c:v>0.2</c:v>
                </c:pt>
                <c:pt idx="71">
                  <c:v>0.2</c:v>
                </c:pt>
                <c:pt idx="72">
                  <c:v>0.2</c:v>
                </c:pt>
                <c:pt idx="73">
                  <c:v>0.22</c:v>
                </c:pt>
                <c:pt idx="74">
                  <c:v>0.23</c:v>
                </c:pt>
                <c:pt idx="75">
                  <c:v>0.23</c:v>
                </c:pt>
                <c:pt idx="76">
                  <c:v>0.24000000000000016</c:v>
                </c:pt>
                <c:pt idx="77">
                  <c:v>0.25</c:v>
                </c:pt>
                <c:pt idx="78">
                  <c:v>0.25</c:v>
                </c:pt>
                <c:pt idx="79">
                  <c:v>0.26</c:v>
                </c:pt>
                <c:pt idx="80">
                  <c:v>0.28000000000000008</c:v>
                </c:pt>
                <c:pt idx="81">
                  <c:v>0.29000000000000031</c:v>
                </c:pt>
                <c:pt idx="82">
                  <c:v>0.30000000000000032</c:v>
                </c:pt>
                <c:pt idx="83">
                  <c:v>0.31000000000000033</c:v>
                </c:pt>
                <c:pt idx="84">
                  <c:v>0.31000000000000033</c:v>
                </c:pt>
                <c:pt idx="85">
                  <c:v>0.31000000000000033</c:v>
                </c:pt>
                <c:pt idx="86">
                  <c:v>0.33000000000000046</c:v>
                </c:pt>
                <c:pt idx="87">
                  <c:v>0.36999990000000038</c:v>
                </c:pt>
                <c:pt idx="88">
                  <c:v>0.40999990000000008</c:v>
                </c:pt>
                <c:pt idx="89">
                  <c:v>0.42999990000000032</c:v>
                </c:pt>
                <c:pt idx="90">
                  <c:v>0.42999990000000032</c:v>
                </c:pt>
                <c:pt idx="91">
                  <c:v>0.43999980000000033</c:v>
                </c:pt>
                <c:pt idx="92">
                  <c:v>0.44999980000000001</c:v>
                </c:pt>
                <c:pt idx="93">
                  <c:v>0.48999980000000032</c:v>
                </c:pt>
                <c:pt idx="94">
                  <c:v>0.51999980000000079</c:v>
                </c:pt>
                <c:pt idx="95">
                  <c:v>0.51999980000000079</c:v>
                </c:pt>
                <c:pt idx="96">
                  <c:v>0.5299998000000008</c:v>
                </c:pt>
                <c:pt idx="97">
                  <c:v>0</c:v>
                </c:pt>
                <c:pt idx="98">
                  <c:v>1.0000000000000005E-2</c:v>
                </c:pt>
                <c:pt idx="99">
                  <c:v>3.0000000000000002E-2</c:v>
                </c:pt>
                <c:pt idx="100">
                  <c:v>5.9999990000000086E-2</c:v>
                </c:pt>
                <c:pt idx="101">
                  <c:v>6.9999990000000081E-2</c:v>
                </c:pt>
                <c:pt idx="102">
                  <c:v>6.9999990000000081E-2</c:v>
                </c:pt>
                <c:pt idx="103">
                  <c:v>7.9999990000000104E-2</c:v>
                </c:pt>
                <c:pt idx="104">
                  <c:v>7.9999990000000104E-2</c:v>
                </c:pt>
                <c:pt idx="105">
                  <c:v>7.9999990000000104E-2</c:v>
                </c:pt>
                <c:pt idx="106">
                  <c:v>8.9999990000000113E-2</c:v>
                </c:pt>
                <c:pt idx="107">
                  <c:v>0.13</c:v>
                </c:pt>
                <c:pt idx="108">
                  <c:v>0.14000000000000001</c:v>
                </c:pt>
                <c:pt idx="109">
                  <c:v>0.16</c:v>
                </c:pt>
                <c:pt idx="110">
                  <c:v>0.17</c:v>
                </c:pt>
                <c:pt idx="111">
                  <c:v>0.19</c:v>
                </c:pt>
                <c:pt idx="112">
                  <c:v>0.23</c:v>
                </c:pt>
                <c:pt idx="113">
                  <c:v>0.29000000000000031</c:v>
                </c:pt>
                <c:pt idx="114">
                  <c:v>0.37999990000000033</c:v>
                </c:pt>
                <c:pt idx="115">
                  <c:v>0.45999980000000001</c:v>
                </c:pt>
                <c:pt idx="116">
                  <c:v>0.53999980000000092</c:v>
                </c:pt>
                <c:pt idx="117">
                  <c:v>0.65999970000000108</c:v>
                </c:pt>
                <c:pt idx="118">
                  <c:v>0.80999950000000065</c:v>
                </c:pt>
                <c:pt idx="119">
                  <c:v>0.91999940000000091</c:v>
                </c:pt>
                <c:pt idx="120">
                  <c:v>1.1599989999999998</c:v>
                </c:pt>
                <c:pt idx="121">
                  <c:v>1.2999989999999986</c:v>
                </c:pt>
                <c:pt idx="122">
                  <c:v>1.7899989999999986</c:v>
                </c:pt>
                <c:pt idx="123">
                  <c:v>2.1699980000000001</c:v>
                </c:pt>
                <c:pt idx="124">
                  <c:v>2.6899980000000001</c:v>
                </c:pt>
                <c:pt idx="125">
                  <c:v>3.2099970000000027</c:v>
                </c:pt>
                <c:pt idx="126">
                  <c:v>3.6399970000000001</c:v>
                </c:pt>
                <c:pt idx="127">
                  <c:v>3.8999969999999977</c:v>
                </c:pt>
                <c:pt idx="128">
                  <c:v>4.2100010000000001</c:v>
                </c:pt>
                <c:pt idx="129">
                  <c:v>4.5100069999999945</c:v>
                </c:pt>
                <c:pt idx="130">
                  <c:v>4.7500119999999955</c:v>
                </c:pt>
                <c:pt idx="131">
                  <c:v>5.1600189999999939</c:v>
                </c:pt>
                <c:pt idx="132">
                  <c:v>5.5400260000000001</c:v>
                </c:pt>
                <c:pt idx="133">
                  <c:v>5.8300299999999998</c:v>
                </c:pt>
                <c:pt idx="134">
                  <c:v>6.1300339999999975</c:v>
                </c:pt>
                <c:pt idx="135">
                  <c:v>6.2600369999999943</c:v>
                </c:pt>
                <c:pt idx="136">
                  <c:v>6.4700420000000065</c:v>
                </c:pt>
                <c:pt idx="137">
                  <c:v>6.7600470000000001</c:v>
                </c:pt>
                <c:pt idx="138">
                  <c:v>6.9000500000000002</c:v>
                </c:pt>
                <c:pt idx="139">
                  <c:v>7.0900539999999985</c:v>
                </c:pt>
                <c:pt idx="140">
                  <c:v>7.35006</c:v>
                </c:pt>
                <c:pt idx="141">
                  <c:v>7.7100679999999997</c:v>
                </c:pt>
                <c:pt idx="142">
                  <c:v>7.8700710000000003</c:v>
                </c:pt>
                <c:pt idx="143">
                  <c:v>8.0700760000000002</c:v>
                </c:pt>
                <c:pt idx="144">
                  <c:v>8.3000810000000005</c:v>
                </c:pt>
                <c:pt idx="145">
                  <c:v>8.3300820000000027</c:v>
                </c:pt>
                <c:pt idx="146">
                  <c:v>8.3400820000000007</c:v>
                </c:pt>
                <c:pt idx="147">
                  <c:v>8.3400820000000007</c:v>
                </c:pt>
                <c:pt idx="148">
                  <c:v>8.3400820000000007</c:v>
                </c:pt>
                <c:pt idx="149">
                  <c:v>8.3600830000000048</c:v>
                </c:pt>
                <c:pt idx="150">
                  <c:v>8.3900830000000006</c:v>
                </c:pt>
                <c:pt idx="151">
                  <c:v>8.4100840000000048</c:v>
                </c:pt>
                <c:pt idx="152">
                  <c:v>8.4500850000000067</c:v>
                </c:pt>
                <c:pt idx="153">
                  <c:v>8.4700850000000028</c:v>
                </c:pt>
                <c:pt idx="154">
                  <c:v>8.4700850000000028</c:v>
                </c:pt>
                <c:pt idx="155">
                  <c:v>8.4900860000000105</c:v>
                </c:pt>
                <c:pt idx="156">
                  <c:v>8.5000860000000067</c:v>
                </c:pt>
                <c:pt idx="157">
                  <c:v>8.5000860000000067</c:v>
                </c:pt>
                <c:pt idx="158">
                  <c:v>8.5100860000000047</c:v>
                </c:pt>
                <c:pt idx="159">
                  <c:v>8.5100860000000047</c:v>
                </c:pt>
                <c:pt idx="160">
                  <c:v>8.5200860000000027</c:v>
                </c:pt>
                <c:pt idx="161">
                  <c:v>8.5200860000000027</c:v>
                </c:pt>
                <c:pt idx="162">
                  <c:v>8.5200860000000027</c:v>
                </c:pt>
                <c:pt idx="163">
                  <c:v>8.5200860000000027</c:v>
                </c:pt>
                <c:pt idx="164">
                  <c:v>8.5200860000000027</c:v>
                </c:pt>
                <c:pt idx="165">
                  <c:v>8.5200860000000027</c:v>
                </c:pt>
                <c:pt idx="166">
                  <c:v>8.5200860000000027</c:v>
                </c:pt>
                <c:pt idx="167">
                  <c:v>8.5200860000000027</c:v>
                </c:pt>
                <c:pt idx="168">
                  <c:v>8.5800880000000035</c:v>
                </c:pt>
                <c:pt idx="169">
                  <c:v>8.5800880000000035</c:v>
                </c:pt>
                <c:pt idx="170">
                  <c:v>8.5900880000000015</c:v>
                </c:pt>
                <c:pt idx="171">
                  <c:v>8.5900880000000015</c:v>
                </c:pt>
                <c:pt idx="172">
                  <c:v>8.5900880000000015</c:v>
                </c:pt>
                <c:pt idx="173">
                  <c:v>8.5900880000000015</c:v>
                </c:pt>
                <c:pt idx="174">
                  <c:v>8.5900880000000015</c:v>
                </c:pt>
                <c:pt idx="175">
                  <c:v>8.5900880000000015</c:v>
                </c:pt>
                <c:pt idx="176">
                  <c:v>8.5900880000000015</c:v>
                </c:pt>
                <c:pt idx="177">
                  <c:v>8.5900880000000015</c:v>
                </c:pt>
                <c:pt idx="178">
                  <c:v>8.5900880000000015</c:v>
                </c:pt>
                <c:pt idx="179">
                  <c:v>8.5900880000000015</c:v>
                </c:pt>
                <c:pt idx="180">
                  <c:v>8.5900880000000015</c:v>
                </c:pt>
                <c:pt idx="181">
                  <c:v>8.5900880000000015</c:v>
                </c:pt>
                <c:pt idx="182">
                  <c:v>8.5900880000000015</c:v>
                </c:pt>
                <c:pt idx="183">
                  <c:v>8.5900880000000015</c:v>
                </c:pt>
                <c:pt idx="184">
                  <c:v>8.6000880000000013</c:v>
                </c:pt>
                <c:pt idx="185">
                  <c:v>8.6000880000000013</c:v>
                </c:pt>
                <c:pt idx="186">
                  <c:v>8.6000880000000013</c:v>
                </c:pt>
                <c:pt idx="187">
                  <c:v>8.6000880000000013</c:v>
                </c:pt>
                <c:pt idx="188">
                  <c:v>8.6000880000000013</c:v>
                </c:pt>
                <c:pt idx="189">
                  <c:v>8.6000880000000013</c:v>
                </c:pt>
                <c:pt idx="190">
                  <c:v>8.6000880000000013</c:v>
                </c:pt>
                <c:pt idx="191">
                  <c:v>8.6000880000000013</c:v>
                </c:pt>
                <c:pt idx="192">
                  <c:v>0</c:v>
                </c:pt>
                <c:pt idx="193">
                  <c:v>3.0000000000000002E-2</c:v>
                </c:pt>
                <c:pt idx="194">
                  <c:v>3.0000000000000002E-2</c:v>
                </c:pt>
                <c:pt idx="195">
                  <c:v>4.0000000000000022E-2</c:v>
                </c:pt>
                <c:pt idx="196">
                  <c:v>4.0000000000000022E-2</c:v>
                </c:pt>
                <c:pt idx="197">
                  <c:v>4.0000000000000022E-2</c:v>
                </c:pt>
                <c:pt idx="198">
                  <c:v>4.0000000000000022E-2</c:v>
                </c:pt>
                <c:pt idx="199">
                  <c:v>4.0000000000000022E-2</c:v>
                </c:pt>
                <c:pt idx="200">
                  <c:v>4.0000000000000022E-2</c:v>
                </c:pt>
                <c:pt idx="201">
                  <c:v>4.0000000000000022E-2</c:v>
                </c:pt>
                <c:pt idx="202">
                  <c:v>4.0000000000000022E-2</c:v>
                </c:pt>
                <c:pt idx="203">
                  <c:v>4.0000000000000022E-2</c:v>
                </c:pt>
                <c:pt idx="204">
                  <c:v>4.0000000000000022E-2</c:v>
                </c:pt>
                <c:pt idx="205">
                  <c:v>4.0000000000000022E-2</c:v>
                </c:pt>
                <c:pt idx="206">
                  <c:v>4.0000000000000022E-2</c:v>
                </c:pt>
                <c:pt idx="207">
                  <c:v>4.0000000000000022E-2</c:v>
                </c:pt>
                <c:pt idx="208">
                  <c:v>4.0000000000000022E-2</c:v>
                </c:pt>
                <c:pt idx="209">
                  <c:v>4.0000000000000022E-2</c:v>
                </c:pt>
                <c:pt idx="210">
                  <c:v>4.0000000000000022E-2</c:v>
                </c:pt>
                <c:pt idx="211">
                  <c:v>4.0000000000000022E-2</c:v>
                </c:pt>
                <c:pt idx="212">
                  <c:v>4.0000000000000022E-2</c:v>
                </c:pt>
                <c:pt idx="213">
                  <c:v>4.0000000000000022E-2</c:v>
                </c:pt>
                <c:pt idx="214">
                  <c:v>4.0000000000000022E-2</c:v>
                </c:pt>
                <c:pt idx="215">
                  <c:v>4.0000000000000022E-2</c:v>
                </c:pt>
                <c:pt idx="216">
                  <c:v>4.0000000000000022E-2</c:v>
                </c:pt>
                <c:pt idx="217">
                  <c:v>4.0000000000000022E-2</c:v>
                </c:pt>
                <c:pt idx="218">
                  <c:v>4.0000000000000022E-2</c:v>
                </c:pt>
                <c:pt idx="219">
                  <c:v>4.0000000000000022E-2</c:v>
                </c:pt>
                <c:pt idx="220">
                  <c:v>4.0000000000000022E-2</c:v>
                </c:pt>
                <c:pt idx="221">
                  <c:v>4.0000000000000022E-2</c:v>
                </c:pt>
                <c:pt idx="222">
                  <c:v>4.0000000000000022E-2</c:v>
                </c:pt>
                <c:pt idx="223">
                  <c:v>4.0000000000000022E-2</c:v>
                </c:pt>
                <c:pt idx="224">
                  <c:v>4.0000000000000022E-2</c:v>
                </c:pt>
                <c:pt idx="225">
                  <c:v>4.0000000000000022E-2</c:v>
                </c:pt>
                <c:pt idx="226">
                  <c:v>4.0000000000000022E-2</c:v>
                </c:pt>
                <c:pt idx="227">
                  <c:v>4.0000000000000022E-2</c:v>
                </c:pt>
                <c:pt idx="228">
                  <c:v>4.0000000000000022E-2</c:v>
                </c:pt>
                <c:pt idx="229">
                  <c:v>4.0000000000000022E-2</c:v>
                </c:pt>
                <c:pt idx="230">
                  <c:v>4.0000000000000022E-2</c:v>
                </c:pt>
                <c:pt idx="231">
                  <c:v>4.0000000000000022E-2</c:v>
                </c:pt>
                <c:pt idx="232">
                  <c:v>4.0000000000000022E-2</c:v>
                </c:pt>
                <c:pt idx="233">
                  <c:v>4.0000000000000022E-2</c:v>
                </c:pt>
                <c:pt idx="234">
                  <c:v>0.05</c:v>
                </c:pt>
                <c:pt idx="235">
                  <c:v>7.9999990000000104E-2</c:v>
                </c:pt>
                <c:pt idx="236">
                  <c:v>0.14000000000000001</c:v>
                </c:pt>
                <c:pt idx="237">
                  <c:v>0.22</c:v>
                </c:pt>
                <c:pt idx="238">
                  <c:v>0.29000000000000031</c:v>
                </c:pt>
                <c:pt idx="239">
                  <c:v>0.37999990000000033</c:v>
                </c:pt>
                <c:pt idx="240">
                  <c:v>0.40999990000000008</c:v>
                </c:pt>
                <c:pt idx="241">
                  <c:v>0.40999990000000008</c:v>
                </c:pt>
                <c:pt idx="242">
                  <c:v>0.41999990000000031</c:v>
                </c:pt>
                <c:pt idx="243">
                  <c:v>0.41999990000000031</c:v>
                </c:pt>
                <c:pt idx="244">
                  <c:v>0.41999990000000031</c:v>
                </c:pt>
                <c:pt idx="245">
                  <c:v>0.41999990000000031</c:v>
                </c:pt>
                <c:pt idx="246">
                  <c:v>0.41999990000000031</c:v>
                </c:pt>
                <c:pt idx="247">
                  <c:v>0.41999990000000031</c:v>
                </c:pt>
                <c:pt idx="248">
                  <c:v>0.41999990000000031</c:v>
                </c:pt>
                <c:pt idx="249">
                  <c:v>0.41999990000000031</c:v>
                </c:pt>
                <c:pt idx="250">
                  <c:v>0.41999990000000031</c:v>
                </c:pt>
                <c:pt idx="251">
                  <c:v>0.41999990000000031</c:v>
                </c:pt>
                <c:pt idx="252">
                  <c:v>0.41999990000000031</c:v>
                </c:pt>
                <c:pt idx="253">
                  <c:v>0.41999990000000031</c:v>
                </c:pt>
                <c:pt idx="254">
                  <c:v>0.41999990000000031</c:v>
                </c:pt>
                <c:pt idx="255">
                  <c:v>0.41999990000000031</c:v>
                </c:pt>
                <c:pt idx="256">
                  <c:v>0.41999990000000031</c:v>
                </c:pt>
                <c:pt idx="257">
                  <c:v>0.41999990000000031</c:v>
                </c:pt>
                <c:pt idx="258">
                  <c:v>0.41999990000000031</c:v>
                </c:pt>
                <c:pt idx="259">
                  <c:v>0.41999990000000031</c:v>
                </c:pt>
                <c:pt idx="260">
                  <c:v>0.41999990000000031</c:v>
                </c:pt>
                <c:pt idx="261">
                  <c:v>0.41999990000000031</c:v>
                </c:pt>
                <c:pt idx="262">
                  <c:v>0.41999990000000031</c:v>
                </c:pt>
                <c:pt idx="263">
                  <c:v>0.41999990000000031</c:v>
                </c:pt>
                <c:pt idx="264">
                  <c:v>0.42999990000000032</c:v>
                </c:pt>
                <c:pt idx="265">
                  <c:v>0.42999990000000032</c:v>
                </c:pt>
                <c:pt idx="266">
                  <c:v>0.42999990000000032</c:v>
                </c:pt>
                <c:pt idx="267">
                  <c:v>0.42999990000000032</c:v>
                </c:pt>
                <c:pt idx="268">
                  <c:v>0.42999990000000032</c:v>
                </c:pt>
                <c:pt idx="269">
                  <c:v>0.42999990000000032</c:v>
                </c:pt>
                <c:pt idx="270">
                  <c:v>0.42999990000000032</c:v>
                </c:pt>
                <c:pt idx="271">
                  <c:v>0.42999990000000032</c:v>
                </c:pt>
                <c:pt idx="272">
                  <c:v>0.42999990000000032</c:v>
                </c:pt>
                <c:pt idx="273">
                  <c:v>0.44999980000000001</c:v>
                </c:pt>
                <c:pt idx="274">
                  <c:v>0.44999980000000001</c:v>
                </c:pt>
                <c:pt idx="275">
                  <c:v>0.44999980000000001</c:v>
                </c:pt>
                <c:pt idx="276">
                  <c:v>0.44999980000000001</c:v>
                </c:pt>
                <c:pt idx="277">
                  <c:v>0.44999980000000001</c:v>
                </c:pt>
                <c:pt idx="278">
                  <c:v>0.44999980000000001</c:v>
                </c:pt>
                <c:pt idx="279">
                  <c:v>0.44999980000000001</c:v>
                </c:pt>
                <c:pt idx="280">
                  <c:v>0.44999980000000001</c:v>
                </c:pt>
                <c:pt idx="281">
                  <c:v>0.44999980000000001</c:v>
                </c:pt>
                <c:pt idx="282">
                  <c:v>0.44999980000000001</c:v>
                </c:pt>
                <c:pt idx="283">
                  <c:v>0.44999980000000001</c:v>
                </c:pt>
                <c:pt idx="284">
                  <c:v>0.44999980000000001</c:v>
                </c:pt>
                <c:pt idx="285">
                  <c:v>0.44999980000000001</c:v>
                </c:pt>
              </c:numCache>
            </c:numRef>
          </c:yVal>
        </c:ser>
        <c:axId val="145098240"/>
        <c:axId val="145099776"/>
      </c:scatterChart>
      <c:valAx>
        <c:axId val="121464704"/>
        <c:scaling>
          <c:orientation val="minMax"/>
        </c:scaling>
        <c:axPos val="b"/>
        <c:title>
          <c:tx>
            <c:rich>
              <a:bodyPr/>
              <a:lstStyle/>
              <a:p>
                <a:pPr>
                  <a:defRPr sz="1000" b="1" i="0" u="none" strike="noStrike" baseline="0">
                    <a:solidFill>
                      <a:srgbClr val="000000"/>
                    </a:solidFill>
                    <a:latin typeface="Arial"/>
                    <a:ea typeface="Arial"/>
                    <a:cs typeface="Arial"/>
                  </a:defRPr>
                </a:pPr>
                <a:r>
                  <a:rPr lang="en-US" dirty="0"/>
                  <a:t>Date</a:t>
                </a:r>
              </a:p>
            </c:rich>
          </c:tx>
          <c:layout>
            <c:manualLayout>
              <c:xMode val="edge"/>
              <c:yMode val="edge"/>
              <c:x val="0.48164627363737528"/>
              <c:y val="0.94453507340946163"/>
            </c:manualLayout>
          </c:layout>
          <c:spPr>
            <a:noFill/>
            <a:ln w="25400">
              <a:noFill/>
            </a:ln>
          </c:spPr>
        </c:title>
        <c:numFmt formatCode="m/d/yyyy"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2532224"/>
        <c:crosses val="autoZero"/>
        <c:crossBetween val="midCat"/>
        <c:majorUnit val="1"/>
      </c:valAx>
      <c:valAx>
        <c:axId val="122532224"/>
        <c:scaling>
          <c:orientation val="minMax"/>
        </c:scaling>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sz="1600" dirty="0"/>
                  <a:t>Stage (feet)</a:t>
                </a:r>
              </a:p>
            </c:rich>
          </c:tx>
          <c:layout>
            <c:manualLayout>
              <c:xMode val="edge"/>
              <c:yMode val="edge"/>
              <c:x val="1.2235817575083418E-2"/>
              <c:y val="0.44535073409461712"/>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21464704"/>
        <c:crosses val="autoZero"/>
        <c:crossBetween val="midCat"/>
      </c:valAx>
      <c:valAx>
        <c:axId val="145098240"/>
        <c:scaling>
          <c:orientation val="minMax"/>
        </c:scaling>
        <c:delete val="1"/>
        <c:axPos val="b"/>
        <c:numFmt formatCode="m/d/yyyy" sourceLinked="1"/>
        <c:tickLblPos val="none"/>
        <c:crossAx val="145099776"/>
        <c:crosses val="autoZero"/>
        <c:crossBetween val="midCat"/>
      </c:valAx>
      <c:valAx>
        <c:axId val="145099776"/>
        <c:scaling>
          <c:orientation val="minMax"/>
        </c:scaling>
        <c:axPos val="r"/>
        <c:title>
          <c:tx>
            <c:rich>
              <a:bodyPr/>
              <a:lstStyle/>
              <a:p>
                <a:pPr>
                  <a:defRPr sz="1600" b="1" i="0" u="none" strike="noStrike" baseline="0">
                    <a:solidFill>
                      <a:srgbClr val="000000"/>
                    </a:solidFill>
                    <a:latin typeface="Arial"/>
                    <a:ea typeface="Arial"/>
                    <a:cs typeface="Arial"/>
                  </a:defRPr>
                </a:pPr>
                <a:r>
                  <a:rPr lang="en-US" sz="1600" dirty="0"/>
                  <a:t>24 Hour Rain Totals</a:t>
                </a:r>
              </a:p>
            </c:rich>
          </c:tx>
          <c:layout>
            <c:manualLayout>
              <c:xMode val="edge"/>
              <c:yMode val="edge"/>
              <c:x val="0.9610678531701905"/>
              <c:y val="0.40456769983686841"/>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5098240"/>
        <c:crosses val="max"/>
        <c:crossBetween val="midCat"/>
      </c:valAx>
      <c:spPr>
        <a:solidFill>
          <a:srgbClr val="C0C0C0"/>
        </a:solid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45AEEB-73CF-4AFF-ABFE-99C27CDAC7FD}" type="datetimeFigureOut">
              <a:rPr lang="en-US" smtClean="0"/>
              <a:pPr/>
              <a:t>2/29/2012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2522F-7B67-4919-A9DF-D9B43E64CC9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2522F-7B67-4919-A9DF-D9B43E64CC9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1955-</a:t>
            </a:r>
          </a:p>
          <a:p>
            <a:endParaRPr lang="en-US" dirty="0" smtClean="0"/>
          </a:p>
          <a:p>
            <a:r>
              <a:rPr lang="en-US" dirty="0" smtClean="0"/>
              <a:t>On</a:t>
            </a:r>
            <a:r>
              <a:rPr lang="en-US" baseline="0" dirty="0" smtClean="0"/>
              <a:t> the first day that the Folsom Dam was declared operational it went to uncontrolled spill.</a:t>
            </a:r>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Thousand year rainfalls have occurred several times in California in the memory of residents. There have been so few in the short period of the state's recorded history that casual observers question their reality. The key to understanding their frequency is to realize that very intense storms cover very limited areas and California is a very large region. </a:t>
            </a:r>
          </a:p>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Number five on the list of the California’s worst storms was centered in the North Coast on the Eel and Klamath River Basins. The six days from December 19 through 24, 1964 were the wettest ever recorded at 101 Northern California Stations.  The North Coast had the worst flooding ever experienced in that region.   Every major stream in this North Coast produced new high values of extreme peak flows.  Thirty-four counties in California were declared disaster areas.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There were three major centers of activity. These are the Eel River, the Upper Klamath and the Yuba River in the Central Sierra Nevada.</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highest 6-day rainfall reported for the Eel Basin was 31.71 inches at Branscomb.</a:t>
            </a:r>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2522F-7B67-4919-A9DF-D9B43E64CC9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Number four on the list of the California’s worst storms was centered Southern San Jaoquin Valley. A vigorous winter cyclonic storm with wide spread flooding and mud-slides developed on the windward slopes of the South Coastal Basin on February 10, 1978.  There were 18 deaths reported with this storm and $120 million in storm related damage.  This storm was still quite robust as it moved northeasterly into the comparatively dry San Joaquin Valley.  This is another case of an energetic storm moving into a "rain shadow" area before it dissipates.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heaviest rainfall depth of this storm was at Matilija Canyon in Ventura County to the south west of Buena Vista Lake Basin where 13.31 inches in one day was reported. </a:t>
            </a:r>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Number four on the list of the California’s worst storms was centered Southern San Jaoquin Valley. A vigorous winter cyclonic storm with wide spread flooding and mud-slides developed on the windward slopes of the South Coastal Basin on February 10, 1978.  There were 18 deaths reported with this storm and $120 million in storm related damage.  This storm was still quite robust as it moved northeasterly into the comparatively dry San Joaquin Valley.  This is another case of an energetic storm moving into a "rain shadow" area before it dissipates.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heaviest rainfall depth of this storm was at Matilija Canyon in Ventura County to the south west of Buena Vista Lake Basin where 13.31 inches in one day was reported. </a:t>
            </a:r>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Number three on the list of the California’s worst storms was centered in the Central Sierra and in the Napa River. A series of warm tropical storms resulted on a good soaking generally of the higher elevations. 237 stations reported the highest ever rainfalls for 10 consecutive days.   Half of the average annual rain fell in the 10 days between the 11 and 20 of February at 182 stations.   Four stations reported over 100% of their annual average rainfall occurred in 10 days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Widespread drenching rains in central California led to extensive flooding and mudslides.  Flooding resulted in 13 deaths, 50,000 evacuations and over $400 million in property damage.  This was the storm associated with a big levee failure on the Yuba River at Linda, across the river and south from Marysville.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C2522F-7B67-4919-A9DF-D9B43E64CC9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Number three on the list of the California’s worst storms was centered in the Central Sierra and in the Napa River. A series of warm tropical storms resulted on a good soaking generally of the higher elevations. 237 stations reported the highest ever rainfalls for 10 consecutive days.   Half of the average annual rain fell in the 10 days between the 11 and 20 of February at 182 stations.   Four stations reported over 100% of their annual average rainfall occurred in 10 days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Widespread drenching rains in central California led to extensive flooding and mudslides.  Flooding resulted in 13 deaths, 50,000 evacuations and over $400 million in property damage.  This was the storm associated with a big levee failure on the Yuba River at Linda, across the river and south from Marysville.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C2522F-7B67-4919-A9DF-D9B43E64CC9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Number two on the list of the California’s worst was the great Columbus Day Storm. The Storm of October 11 through 13, 1962 will be remembered for the high winds as well as for the record breaking rains.  Millions of trees were blown down all along the Coastal areas from Washington State to Central California. There were 56 lives lost in this storm and $250 million in damage.  Winds estimated gusting to 195 mph at Cape Blanco at 1 PM on the twelfth as their anemometer had already broken.  Red Bluff reported their all time high wind of 82 miles per hour.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C2522F-7B67-4919-A9DF-D9B43E64CC9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Number two on the list of the California’s worst was the great Columbus Day Storm. The Storm of October 11 through 13, 1962 will be remembered for the high winds as well as for the record breaking rains.  Millions of trees were blown down all along the Coastal areas from Washington State to Central California. There were 56 lives lost in this storm and $250 million in damage.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C2522F-7B67-4919-A9DF-D9B43E64CC97}"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winter of 1969 was very wet in Southern California and the Southern Sierra Nevada. Southern California experienced some of the severest flooding since the 1930s.  Property damage was extensive in the South Coastal Counties.  Forty counties were declared disaster areas.  41 deaths were directly attributed to the storm.  One of them was Mr. William Brooks the weather observer and dam tender at Jun-cal Dam on the Santa Ynez (Eenez) River in Santa Barbara County.  His cabin was washed away on January 26 after he had measured 25.67 inches of rain.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C2522F-7B67-4919-A9DF-D9B43E64CC9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winter of 1969 was very wet in Southern California and the Southern Sierra Nevada. Southern California experienced some of the severest flooding since the 1930s.  Property damage was extensive in the South Coastal Counties.  Forty counties were declared disaster areas.  41 deaths were directly attributed to the storm.  One of them was Mr. William Brooks the weather observer and dam tender at Jun-cal Dam on the Santa Ynez (Eenez) River in Santa Barbara County.  His cabin was washed away on January 26 after he had measured 25.67 inches of rain.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C2522F-7B67-4919-A9DF-D9B43E64CC9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2522F-7B67-4919-A9DF-D9B43E64CC9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B3BC0DE-E36F-43A8-A25D-98AB1D4D10D3}" type="slidenum">
              <a:rPr lang="en-US" smtClean="0"/>
              <a:pPr/>
              <a:t>27</a:t>
            </a:fld>
            <a:endParaRPr lang="en-US" dirty="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East 8</a:t>
            </a:r>
            <a:r>
              <a:rPr lang="en-US" baseline="30000" dirty="0" smtClean="0"/>
              <a:t>th</a:t>
            </a:r>
            <a:r>
              <a:rPr lang="en-US" dirty="0" smtClean="0"/>
              <a:t> Street Chico,ca</a:t>
            </a:r>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East 8</a:t>
            </a:r>
            <a:r>
              <a:rPr lang="en-US" baseline="30000" dirty="0" smtClean="0"/>
              <a:t>th</a:t>
            </a:r>
            <a:r>
              <a:rPr lang="en-US" dirty="0" smtClean="0"/>
              <a:t> Street Chico,ca</a:t>
            </a:r>
          </a:p>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Sweeney Creek, Drainage</a:t>
            </a:r>
            <a:r>
              <a:rPr lang="en-US" baseline="0" dirty="0" smtClean="0"/>
              <a:t> Area North of Vacaville.</a:t>
            </a:r>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2522F-7B67-4919-A9DF-D9B43E64CC97}"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2522F-7B67-4919-A9DF-D9B43E64CC97}"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2522F-7B67-4919-A9DF-D9B43E64CC97}"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2522F-7B67-4919-A9DF-D9B43E64CC97}"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C2522F-7B67-4919-A9DF-D9B43E64CC97}"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largest one-day rain occurred at Hoegees Camp in 1943 in the mountains east  of  Los Angeles when  26.12 </a:t>
            </a:r>
          </a:p>
          <a:p>
            <a:r>
              <a:rPr lang="en-US" dirty="0" smtClean="0"/>
              <a:t>inches of precipitation was recorded . </a:t>
            </a:r>
          </a:p>
          <a:p>
            <a:r>
              <a:rPr lang="en-US" sz="1200" kern="1200" dirty="0" smtClean="0">
                <a:solidFill>
                  <a:schemeClr val="tx1"/>
                </a:solidFill>
                <a:latin typeface="+mn-lt"/>
                <a:ea typeface="+mn-ea"/>
                <a:cs typeface="+mn-cs"/>
              </a:rPr>
              <a:t>The average annual rainfall for the State is estimated to be 23 inches per year.  The range in average annual rainfall is from a high of 144.3 at Ship Mountain in the Smith River basin in the northwest to a low of 1.8 inches per year at Death Valley.  Another remarkable thing about rainfall variability in California is that the variability of the most recent 50 years is far greater than the previous 50 years, as will be shown.</a:t>
            </a:r>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C2522F-7B67-4919-A9DF-D9B43E64CC9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CB17B-230E-422A-84E5-966E55D2EFFE}" type="datetimeFigureOut">
              <a:rPr lang="en-US" smtClean="0"/>
              <a:pPr/>
              <a:t>2/29/2012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89AC0-69B1-47FE-8C34-2BCB8BCA7F4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CB17B-230E-422A-84E5-966E55D2EFFE}" type="datetimeFigureOut">
              <a:rPr lang="en-US" smtClean="0"/>
              <a:pPr/>
              <a:t>2/29/2012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89AC0-69B1-47FE-8C34-2BCB8BCA7F4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mis_hq.jpg"/>
          <p:cNvPicPr>
            <a:picLocks noChangeAspect="1"/>
          </p:cNvPicPr>
          <p:nvPr/>
        </p:nvPicPr>
        <p:blipFill>
          <a:blip r:embed="rId3" cstate="print"/>
          <a:stretch>
            <a:fillRect/>
          </a:stretch>
        </p:blipFill>
        <p:spPr>
          <a:xfrm>
            <a:off x="381000" y="247650"/>
            <a:ext cx="8458200" cy="6343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155575" y="6248400"/>
            <a:ext cx="184731" cy="400110"/>
          </a:xfrm>
          <a:prstGeom prst="rect">
            <a:avLst/>
          </a:prstGeom>
          <a:noFill/>
          <a:ln w="9525">
            <a:noFill/>
            <a:miter lim="800000"/>
            <a:headEnd/>
            <a:tailEnd/>
          </a:ln>
          <a:effectLst/>
        </p:spPr>
        <p:txBody>
          <a:bodyPr wrap="none">
            <a:spAutoFit/>
          </a:bodyPr>
          <a:lstStyle/>
          <a:p>
            <a:endParaRPr lang="en-US" sz="2000" dirty="0"/>
          </a:p>
        </p:txBody>
      </p:sp>
      <p:sp>
        <p:nvSpPr>
          <p:cNvPr id="8197" name="Text Box 5"/>
          <p:cNvSpPr txBox="1">
            <a:spLocks noChangeArrowheads="1"/>
          </p:cNvSpPr>
          <p:nvPr/>
        </p:nvSpPr>
        <p:spPr bwMode="auto">
          <a:xfrm>
            <a:off x="4953000" y="1600200"/>
            <a:ext cx="4876800" cy="2246769"/>
          </a:xfrm>
          <a:prstGeom prst="rect">
            <a:avLst/>
          </a:prstGeom>
          <a:noFill/>
          <a:ln w="9525">
            <a:noFill/>
            <a:miter lim="800000"/>
            <a:headEnd/>
            <a:tailEnd/>
          </a:ln>
          <a:effectLst/>
        </p:spPr>
        <p:txBody>
          <a:bodyPr wrap="square">
            <a:spAutoFit/>
          </a:bodyPr>
          <a:lstStyle/>
          <a:p>
            <a:pPr algn="ctr"/>
            <a:r>
              <a:rPr lang="en-US" sz="2000" b="1" dirty="0" smtClean="0"/>
              <a:t>Driest 30 years: </a:t>
            </a:r>
          </a:p>
          <a:p>
            <a:pPr algn="ctr"/>
            <a:r>
              <a:rPr lang="en-US" sz="2000" b="1" dirty="0" smtClean="0"/>
              <a:t>1908-1937 21.28 inches</a:t>
            </a:r>
          </a:p>
          <a:p>
            <a:pPr algn="ctr"/>
            <a:endParaRPr lang="en-US" sz="2000" b="1" dirty="0" smtClean="0"/>
          </a:p>
          <a:p>
            <a:pPr algn="ctr"/>
            <a:r>
              <a:rPr lang="en-US" sz="2000" b="1" dirty="0" smtClean="0"/>
              <a:t>Wettest 30 years: </a:t>
            </a:r>
          </a:p>
          <a:p>
            <a:pPr algn="ctr"/>
            <a:r>
              <a:rPr lang="en-US" sz="2000" b="1" dirty="0" smtClean="0"/>
              <a:t>1977-2006 24.88 inches</a:t>
            </a:r>
          </a:p>
          <a:p>
            <a:pPr algn="ctr"/>
            <a:endParaRPr lang="en-US" sz="2000" b="1" dirty="0" smtClean="0"/>
          </a:p>
          <a:p>
            <a:pPr algn="ctr"/>
            <a:endParaRPr lang="en-US" sz="2000" b="1" dirty="0"/>
          </a:p>
        </p:txBody>
      </p:sp>
      <p:pic>
        <p:nvPicPr>
          <p:cNvPr id="1026" name="Picture 2" descr="C:\Documents and Settings\pcoombe\Desktop\100yeartend.jpg"/>
          <p:cNvPicPr>
            <a:picLocks noChangeAspect="1" noChangeArrowheads="1"/>
          </p:cNvPicPr>
          <p:nvPr/>
        </p:nvPicPr>
        <p:blipFill>
          <a:blip r:embed="rId3" cstate="print"/>
          <a:srcRect/>
          <a:stretch>
            <a:fillRect/>
          </a:stretch>
        </p:blipFill>
        <p:spPr bwMode="auto">
          <a:xfrm>
            <a:off x="377371" y="79829"/>
            <a:ext cx="5181600" cy="6705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istorical 3day peak flows American and  Feather 1902-1999"/>
          <p:cNvPicPr>
            <a:picLocks noChangeAspect="1" noChangeArrowheads="1"/>
          </p:cNvPicPr>
          <p:nvPr/>
        </p:nvPicPr>
        <p:blipFill>
          <a:blip r:embed="rId3" cstate="print"/>
          <a:srcRect/>
          <a:stretch>
            <a:fillRect/>
          </a:stretch>
        </p:blipFill>
        <p:spPr bwMode="auto">
          <a:xfrm rot="10800000">
            <a:off x="0" y="609600"/>
            <a:ext cx="9144000" cy="5808662"/>
          </a:xfrm>
          <a:prstGeom prst="rect">
            <a:avLst/>
          </a:prstGeom>
          <a:noFill/>
          <a:ln w="9525">
            <a:noFill/>
            <a:miter lim="800000"/>
            <a:headEnd/>
            <a:tailEnd/>
          </a:ln>
        </p:spPr>
      </p:pic>
      <p:pic>
        <p:nvPicPr>
          <p:cNvPr id="2" name="Picture 4" descr="Historical 3day peak flows American and  Feather 1902-1999"/>
          <p:cNvPicPr>
            <a:picLocks noChangeAspect="1" noChangeArrowheads="1"/>
          </p:cNvPicPr>
          <p:nvPr/>
        </p:nvPicPr>
        <p:blipFill>
          <a:blip r:embed="rId3" cstate="print"/>
          <a:srcRect/>
          <a:stretch>
            <a:fillRect/>
          </a:stretch>
        </p:blipFill>
        <p:spPr bwMode="auto">
          <a:xfrm>
            <a:off x="-228600" y="609600"/>
            <a:ext cx="9144000" cy="5808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28600" y="609600"/>
          <a:ext cx="6805612" cy="56816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nvGraphicFramePr>
        <p:xfrm>
          <a:off x="7391400" y="762000"/>
          <a:ext cx="1524000" cy="4876800"/>
        </p:xfrm>
        <a:graphic>
          <a:graphicData uri="http://schemas.openxmlformats.org/drawingml/2006/table">
            <a:tbl>
              <a:tblPr>
                <a:tableStyleId>{616DA210-FB5B-4158-B5E0-FEB733F419BA}</a:tableStyleId>
              </a:tblPr>
              <a:tblGrid>
                <a:gridCol w="685800"/>
                <a:gridCol w="838200"/>
              </a:tblGrid>
              <a:tr h="197485">
                <a:tc>
                  <a:txBody>
                    <a:bodyPr/>
                    <a:lstStyle/>
                    <a:p>
                      <a:pPr algn="ctr" fontAlgn="b"/>
                      <a:r>
                        <a:rPr lang="en-US" sz="2000" b="0" i="0" u="none" strike="noStrike" dirty="0" smtClean="0">
                          <a:latin typeface="Times"/>
                        </a:rPr>
                        <a:t>Year</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b="0" i="0" u="none" strike="noStrike" dirty="0" smtClean="0">
                          <a:latin typeface="Times"/>
                        </a:rPr>
                        <a:t>Storms</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1865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2</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1875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2</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1885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4</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1895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3</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1905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1</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1915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7</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1925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4</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1935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4</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1945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3</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1955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5</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1965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9</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1975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6</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1985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10</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1995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21</a:t>
                      </a:r>
                      <a:endParaRPr lang="en-US" sz="2000" b="0" i="0" u="none" strike="noStrike" dirty="0">
                        <a:latin typeface="Times"/>
                      </a:endParaRPr>
                    </a:p>
                  </a:txBody>
                  <a:tcPr marL="0" marR="0" marT="0" marB="0" anchor="b">
                    <a:solidFill>
                      <a:schemeClr val="bg1"/>
                    </a:solidFill>
                  </a:tcPr>
                </a:tc>
              </a:tr>
              <a:tr h="197485">
                <a:tc>
                  <a:txBody>
                    <a:bodyPr/>
                    <a:lstStyle/>
                    <a:p>
                      <a:pPr algn="ctr" fontAlgn="b"/>
                      <a:r>
                        <a:rPr lang="en-US" sz="2000" u="none" strike="noStrike" dirty="0"/>
                        <a:t>2005</a:t>
                      </a:r>
                      <a:endParaRPr lang="en-US" sz="2000" b="0" i="0" u="none" strike="noStrike" dirty="0">
                        <a:latin typeface="Times"/>
                      </a:endParaRPr>
                    </a:p>
                  </a:txBody>
                  <a:tcPr marL="0" marR="0" marT="0" marB="0" anchor="b">
                    <a:solidFill>
                      <a:schemeClr val="bg1"/>
                    </a:solidFill>
                  </a:tcPr>
                </a:tc>
                <a:tc>
                  <a:txBody>
                    <a:bodyPr/>
                    <a:lstStyle/>
                    <a:p>
                      <a:pPr algn="ctr" fontAlgn="b"/>
                      <a:r>
                        <a:rPr lang="en-US" sz="2000" u="none" strike="noStrike" dirty="0"/>
                        <a:t>10</a:t>
                      </a:r>
                      <a:endParaRPr lang="en-US" sz="2000" b="0" i="0" u="none" strike="noStrike" dirty="0">
                        <a:latin typeface="Times"/>
                      </a:endParaRPr>
                    </a:p>
                  </a:txBody>
                  <a:tcPr marL="0" marR="0" marT="0" marB="0" anchor="b">
                    <a:solidFill>
                      <a:schemeClr val="bg1"/>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304800"/>
            <a:ext cx="6019800" cy="1446550"/>
          </a:xfrm>
          <a:prstGeom prst="rect">
            <a:avLst/>
          </a:prstGeom>
          <a:noFill/>
        </p:spPr>
        <p:txBody>
          <a:bodyPr wrap="square" rtlCol="0">
            <a:spAutoFit/>
          </a:bodyPr>
          <a:lstStyle/>
          <a:p>
            <a:pPr algn="ctr"/>
            <a:r>
              <a:rPr lang="en-US" sz="4400" dirty="0" smtClean="0"/>
              <a:t>Extreme Precipitation and Storm Frequency</a:t>
            </a:r>
            <a:endParaRPr lang="en-US" sz="4400" dirty="0"/>
          </a:p>
        </p:txBody>
      </p:sp>
      <p:sp>
        <p:nvSpPr>
          <p:cNvPr id="3" name="TextBox 2"/>
          <p:cNvSpPr txBox="1"/>
          <p:nvPr/>
        </p:nvSpPr>
        <p:spPr>
          <a:xfrm>
            <a:off x="1524000" y="2209800"/>
            <a:ext cx="5715000" cy="1938992"/>
          </a:xfrm>
          <a:prstGeom prst="rect">
            <a:avLst/>
          </a:prstGeom>
          <a:noFill/>
        </p:spPr>
        <p:txBody>
          <a:bodyPr wrap="square" rtlCol="0">
            <a:spAutoFit/>
          </a:bodyPr>
          <a:lstStyle/>
          <a:p>
            <a:pPr algn="ctr"/>
            <a:r>
              <a:rPr lang="en-US" sz="4000" i="1" dirty="0" smtClean="0"/>
              <a:t>The Top 5 “Worst” Storms of the 20th Century</a:t>
            </a:r>
          </a:p>
          <a:p>
            <a:pPr algn="ctr"/>
            <a:r>
              <a:rPr lang="en-US" sz="4000" i="1" dirty="0" smtClean="0"/>
              <a:t> in California</a:t>
            </a:r>
            <a:endParaRPr lang="en-US" sz="4000" i="1" dirty="0"/>
          </a:p>
        </p:txBody>
      </p:sp>
      <p:sp>
        <p:nvSpPr>
          <p:cNvPr id="4" name="TextBox 3"/>
          <p:cNvSpPr txBox="1"/>
          <p:nvPr/>
        </p:nvSpPr>
        <p:spPr>
          <a:xfrm>
            <a:off x="1600200" y="5029200"/>
            <a:ext cx="6096000" cy="1200329"/>
          </a:xfrm>
          <a:prstGeom prst="rect">
            <a:avLst/>
          </a:prstGeom>
          <a:blipFill>
            <a:blip r:embed="rId3" cstate="print"/>
            <a:tile tx="0" ty="0" sx="100000" sy="100000" flip="none" algn="tl"/>
          </a:blipFill>
          <a:ln>
            <a:solidFill>
              <a:schemeClr val="accent1"/>
            </a:solidFill>
          </a:ln>
        </p:spPr>
        <p:txBody>
          <a:bodyPr wrap="square" rtlCol="0">
            <a:spAutoFit/>
          </a:bodyPr>
          <a:lstStyle/>
          <a:p>
            <a:pPr algn="ctr"/>
            <a:r>
              <a:rPr lang="en-US" sz="2400" i="1" dirty="0" smtClean="0"/>
              <a:t>“Nature in California,” . . . The San Francisco journalist Carl Nolte observed . . .  “is a smiling killer that can turn on you at any time.”</a:t>
            </a:r>
            <a:endParaRPr lang="en-US" sz="24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Historic Rainfalls\1969 Jan-Feb.jpg"/>
          <p:cNvPicPr>
            <a:picLocks noChangeAspect="1" noChangeArrowheads="1"/>
          </p:cNvPicPr>
          <p:nvPr/>
        </p:nvPicPr>
        <p:blipFill>
          <a:blip r:embed="rId3" cstate="print"/>
          <a:stretch>
            <a:fillRect/>
          </a:stretch>
        </p:blipFill>
        <p:spPr bwMode="auto">
          <a:xfrm>
            <a:off x="2971800" y="0"/>
            <a:ext cx="5472574" cy="6834366"/>
          </a:xfrm>
          <a:prstGeom prst="rect">
            <a:avLst/>
          </a:prstGeom>
          <a:noFill/>
        </p:spPr>
      </p:pic>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#5</a:t>
            </a:r>
          </a:p>
          <a:p>
            <a:endParaRPr lang="en-US" sz="4400" dirty="0" smtClean="0"/>
          </a:p>
          <a:p>
            <a:r>
              <a:rPr lang="en-US" sz="4400" dirty="0" smtClean="0"/>
              <a:t>1964 December 19 to 24</a:t>
            </a:r>
            <a:endParaRPr lang="en-US" sz="4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0002 (1).jpg"/>
          <p:cNvPicPr>
            <a:picLocks noGrp="1" noChangeAspect="1"/>
          </p:cNvPicPr>
          <p:nvPr>
            <p:ph idx="1"/>
          </p:nvPr>
        </p:nvPicPr>
        <p:blipFill>
          <a:blip r:embed="rId3" cstate="print"/>
          <a:stretch>
            <a:fillRect/>
          </a:stretch>
        </p:blipFill>
        <p:spPr>
          <a:xfrm>
            <a:off x="3733800" y="18586"/>
            <a:ext cx="3505200" cy="6839414"/>
          </a:xfrm>
        </p:spPr>
      </p:pic>
      <p:sp>
        <p:nvSpPr>
          <p:cNvPr id="5" name="TextBox 4"/>
          <p:cNvSpPr txBox="1"/>
          <p:nvPr/>
        </p:nvSpPr>
        <p:spPr>
          <a:xfrm>
            <a:off x="228600" y="457200"/>
            <a:ext cx="2743200" cy="3477875"/>
          </a:xfrm>
          <a:prstGeom prst="rect">
            <a:avLst/>
          </a:prstGeom>
          <a:noFill/>
        </p:spPr>
        <p:txBody>
          <a:bodyPr wrap="square" rtlCol="0">
            <a:spAutoFit/>
          </a:bodyPr>
          <a:lstStyle/>
          <a:p>
            <a:r>
              <a:rPr lang="en-US" sz="4400" dirty="0" smtClean="0"/>
              <a:t>#5</a:t>
            </a:r>
          </a:p>
          <a:p>
            <a:endParaRPr lang="en-US" sz="4400" dirty="0" smtClean="0"/>
          </a:p>
          <a:p>
            <a:r>
              <a:rPr lang="en-US" sz="4400" dirty="0" smtClean="0"/>
              <a:t>1964 December 19 to 24</a:t>
            </a:r>
            <a:endParaRPr lang="en-US" sz="4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Historic Rainfalls\1969 Jan-Feb.jpg"/>
          <p:cNvPicPr>
            <a:picLocks noChangeAspect="1" noChangeArrowheads="1"/>
          </p:cNvPicPr>
          <p:nvPr/>
        </p:nvPicPr>
        <p:blipFill>
          <a:blip r:embed="rId3" cstate="print"/>
          <a:stretch>
            <a:fillRect/>
          </a:stretch>
        </p:blipFill>
        <p:spPr bwMode="auto">
          <a:xfrm>
            <a:off x="3030406" y="0"/>
            <a:ext cx="5355362" cy="6834366"/>
          </a:xfrm>
          <a:prstGeom prst="rect">
            <a:avLst/>
          </a:prstGeom>
          <a:noFill/>
        </p:spPr>
      </p:pic>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#4</a:t>
            </a:r>
          </a:p>
          <a:p>
            <a:endParaRPr lang="en-US" sz="4400" dirty="0" smtClean="0"/>
          </a:p>
          <a:p>
            <a:r>
              <a:rPr lang="en-US" sz="4400" dirty="0" smtClean="0"/>
              <a:t>1978 February 10</a:t>
            </a:r>
            <a:endParaRPr lang="en-US" sz="4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#4</a:t>
            </a:r>
          </a:p>
          <a:p>
            <a:endParaRPr lang="en-US" sz="4400" dirty="0" smtClean="0"/>
          </a:p>
          <a:p>
            <a:r>
              <a:rPr lang="en-US" sz="4400" dirty="0" smtClean="0"/>
              <a:t>1978 February 10</a:t>
            </a:r>
            <a:endParaRPr lang="en-US" sz="4400" dirty="0"/>
          </a:p>
        </p:txBody>
      </p:sp>
      <p:pic>
        <p:nvPicPr>
          <p:cNvPr id="4" name="Picture 2" descr="E:\Historic Rainfalls\1969 Jan-Feb.jpg"/>
          <p:cNvPicPr>
            <a:picLocks noChangeAspect="1" noChangeArrowheads="1"/>
          </p:cNvPicPr>
          <p:nvPr/>
        </p:nvPicPr>
        <p:blipFill>
          <a:blip r:embed="rId3" cstate="print"/>
          <a:stretch>
            <a:fillRect/>
          </a:stretch>
        </p:blipFill>
        <p:spPr bwMode="auto">
          <a:xfrm>
            <a:off x="3124200" y="3123514"/>
            <a:ext cx="5181600" cy="3654657"/>
          </a:xfrm>
          <a:prstGeom prst="rect">
            <a:avLst/>
          </a:prstGeom>
          <a:noFill/>
        </p:spPr>
      </p:pic>
      <p:pic>
        <p:nvPicPr>
          <p:cNvPr id="69634" name="Picture 2" descr="E:\Historic Rainfalls\1969 Jan-Feb.jpg"/>
          <p:cNvPicPr>
            <a:picLocks noChangeAspect="1" noChangeArrowheads="1"/>
          </p:cNvPicPr>
          <p:nvPr/>
        </p:nvPicPr>
        <p:blipFill>
          <a:blip r:embed="rId4" cstate="print"/>
          <a:stretch>
            <a:fillRect/>
          </a:stretch>
        </p:blipFill>
        <p:spPr bwMode="auto">
          <a:xfrm>
            <a:off x="3124199" y="152400"/>
            <a:ext cx="5177971" cy="3616520"/>
          </a:xfrm>
          <a:prstGeom prst="rect">
            <a:avLst/>
          </a:prstGeom>
          <a:noFill/>
        </p:spPr>
      </p:pic>
      <p:sp>
        <p:nvSpPr>
          <p:cNvPr id="5" name="TextBox 4"/>
          <p:cNvSpPr txBox="1"/>
          <p:nvPr/>
        </p:nvSpPr>
        <p:spPr>
          <a:xfrm>
            <a:off x="2286000" y="228600"/>
            <a:ext cx="838200" cy="461665"/>
          </a:xfrm>
          <a:prstGeom prst="rect">
            <a:avLst/>
          </a:prstGeom>
          <a:noFill/>
        </p:spPr>
        <p:txBody>
          <a:bodyPr wrap="square" rtlCol="0">
            <a:spAutoFit/>
          </a:bodyPr>
          <a:lstStyle/>
          <a:p>
            <a:r>
              <a:rPr lang="en-US" sz="2400" dirty="0" smtClean="0"/>
              <a:t>Then</a:t>
            </a:r>
            <a:endParaRPr lang="en-US" sz="2400" dirty="0"/>
          </a:p>
        </p:txBody>
      </p:sp>
      <p:sp>
        <p:nvSpPr>
          <p:cNvPr id="6" name="TextBox 5"/>
          <p:cNvSpPr txBox="1"/>
          <p:nvPr/>
        </p:nvSpPr>
        <p:spPr>
          <a:xfrm>
            <a:off x="2209800" y="3886200"/>
            <a:ext cx="838200" cy="461665"/>
          </a:xfrm>
          <a:prstGeom prst="rect">
            <a:avLst/>
          </a:prstGeom>
          <a:noFill/>
        </p:spPr>
        <p:txBody>
          <a:bodyPr wrap="square" rtlCol="0">
            <a:spAutoFit/>
          </a:bodyPr>
          <a:lstStyle/>
          <a:p>
            <a:r>
              <a:rPr lang="en-US" sz="2400" dirty="0" smtClean="0"/>
              <a:t>Now</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Historic Rainfalls\1969 Jan-Feb.jpg"/>
          <p:cNvPicPr>
            <a:picLocks noChangeAspect="1" noChangeArrowheads="1"/>
          </p:cNvPicPr>
          <p:nvPr/>
        </p:nvPicPr>
        <p:blipFill>
          <a:blip r:embed="rId3" cstate="print"/>
          <a:stretch>
            <a:fillRect/>
          </a:stretch>
        </p:blipFill>
        <p:spPr bwMode="auto">
          <a:xfrm>
            <a:off x="3030406" y="79388"/>
            <a:ext cx="5355362" cy="6675590"/>
          </a:xfrm>
          <a:prstGeom prst="rect">
            <a:avLst/>
          </a:prstGeom>
          <a:noFill/>
        </p:spPr>
      </p:pic>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#3</a:t>
            </a:r>
          </a:p>
          <a:p>
            <a:endParaRPr lang="en-US" sz="4400" dirty="0" smtClean="0"/>
          </a:p>
          <a:p>
            <a:r>
              <a:rPr lang="en-US" sz="4400" dirty="0" smtClean="0"/>
              <a:t>1986 February 11 to 18</a:t>
            </a:r>
            <a:endParaRPr lang="en-US" sz="4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Historic Rainfalls\1969 Jan-Feb.jpg"/>
          <p:cNvPicPr>
            <a:picLocks noChangeAspect="1" noChangeArrowheads="1"/>
          </p:cNvPicPr>
          <p:nvPr/>
        </p:nvPicPr>
        <p:blipFill>
          <a:blip r:embed="rId3" cstate="print"/>
          <a:stretch>
            <a:fillRect/>
          </a:stretch>
        </p:blipFill>
        <p:spPr bwMode="auto">
          <a:xfrm>
            <a:off x="2433847" y="925286"/>
            <a:ext cx="6539610" cy="4367129"/>
          </a:xfrm>
          <a:prstGeom prst="rect">
            <a:avLst/>
          </a:prstGeom>
          <a:noFill/>
        </p:spPr>
      </p:pic>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#3</a:t>
            </a:r>
          </a:p>
          <a:p>
            <a:endParaRPr lang="en-US" sz="4400" dirty="0" smtClean="0"/>
          </a:p>
          <a:p>
            <a:r>
              <a:rPr lang="en-US" sz="4400" dirty="0" smtClean="0"/>
              <a:t>1986 February 11 to 18</a:t>
            </a:r>
            <a:endParaRPr lang="en-US" sz="4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dirty="0" smtClean="0"/>
              <a:t>California Climate, Extreme Events and Climate Change Implications </a:t>
            </a:r>
            <a:br>
              <a:rPr lang="en-US" dirty="0" smtClean="0"/>
            </a:br>
            <a:endParaRPr lang="en-US" dirty="0"/>
          </a:p>
        </p:txBody>
      </p:sp>
      <p:sp>
        <p:nvSpPr>
          <p:cNvPr id="3" name="Subtitle 2"/>
          <p:cNvSpPr>
            <a:spLocks noGrp="1"/>
          </p:cNvSpPr>
          <p:nvPr>
            <p:ph type="subTitle" idx="1"/>
          </p:nvPr>
        </p:nvSpPr>
        <p:spPr>
          <a:xfrm>
            <a:off x="6096000" y="4953000"/>
            <a:ext cx="3048000" cy="1295400"/>
          </a:xfrm>
        </p:spPr>
        <p:txBody>
          <a:bodyPr>
            <a:noAutofit/>
          </a:bodyPr>
          <a:lstStyle/>
          <a:p>
            <a:r>
              <a:rPr lang="en-US" sz="1600" dirty="0" smtClean="0">
                <a:solidFill>
                  <a:schemeClr val="tx1"/>
                </a:solidFill>
              </a:rPr>
              <a:t>Peter Coombe</a:t>
            </a:r>
          </a:p>
          <a:p>
            <a:r>
              <a:rPr lang="en-US" sz="1600" dirty="0" smtClean="0">
                <a:solidFill>
                  <a:schemeClr val="tx1"/>
                </a:solidFill>
              </a:rPr>
              <a:t>Staff Environmental Scientist</a:t>
            </a:r>
          </a:p>
          <a:p>
            <a:r>
              <a:rPr lang="en-US" sz="1600" dirty="0" smtClean="0">
                <a:solidFill>
                  <a:schemeClr val="tx1"/>
                </a:solidFill>
              </a:rPr>
              <a:t>CA Department of Water Resources</a:t>
            </a:r>
          </a:p>
          <a:p>
            <a:r>
              <a:rPr lang="en-US" sz="1600" dirty="0" smtClean="0">
                <a:solidFill>
                  <a:schemeClr val="tx1"/>
                </a:solidFill>
              </a:rPr>
              <a:t>pcoombe@water.ca.gov</a:t>
            </a:r>
            <a:endParaRPr lang="en-US" sz="1600" dirty="0">
              <a:solidFill>
                <a:schemeClr val="tx1"/>
              </a:solidFill>
            </a:endParaRPr>
          </a:p>
        </p:txBody>
      </p:sp>
      <p:pic>
        <p:nvPicPr>
          <p:cNvPr id="6" name="Picture 5" descr="cimis_hq.jpg"/>
          <p:cNvPicPr>
            <a:picLocks noChangeAspect="1"/>
          </p:cNvPicPr>
          <p:nvPr/>
        </p:nvPicPr>
        <p:blipFill>
          <a:blip r:embed="rId3" cstate="print"/>
          <a:stretch>
            <a:fillRect/>
          </a:stretch>
        </p:blipFill>
        <p:spPr>
          <a:xfrm>
            <a:off x="381000" y="1847850"/>
            <a:ext cx="5715000" cy="42862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Historic Rainfalls\1969 Jan-Feb.jpg"/>
          <p:cNvPicPr>
            <a:picLocks noChangeAspect="1" noChangeArrowheads="1"/>
          </p:cNvPicPr>
          <p:nvPr/>
        </p:nvPicPr>
        <p:blipFill>
          <a:blip r:embed="rId3" cstate="print"/>
          <a:stretch>
            <a:fillRect/>
          </a:stretch>
        </p:blipFill>
        <p:spPr bwMode="auto">
          <a:xfrm>
            <a:off x="3030406" y="89508"/>
            <a:ext cx="5355362" cy="6655350"/>
          </a:xfrm>
          <a:prstGeom prst="rect">
            <a:avLst/>
          </a:prstGeom>
          <a:noFill/>
        </p:spPr>
      </p:pic>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#2</a:t>
            </a:r>
          </a:p>
          <a:p>
            <a:endParaRPr lang="en-US" sz="4400" dirty="0" smtClean="0"/>
          </a:p>
          <a:p>
            <a:r>
              <a:rPr lang="en-US" sz="4400" dirty="0" smtClean="0"/>
              <a:t>1962 October 11 to 13</a:t>
            </a:r>
            <a:endParaRPr lang="en-US" sz="4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Historic Rainfalls\1969 Jan-Feb.jpg"/>
          <p:cNvPicPr>
            <a:picLocks noChangeAspect="1" noChangeArrowheads="1"/>
          </p:cNvPicPr>
          <p:nvPr/>
        </p:nvPicPr>
        <p:blipFill>
          <a:blip r:embed="rId3" cstate="print"/>
          <a:stretch>
            <a:fillRect/>
          </a:stretch>
        </p:blipFill>
        <p:spPr bwMode="auto">
          <a:xfrm>
            <a:off x="3030406" y="828147"/>
            <a:ext cx="5884994" cy="4750537"/>
          </a:xfrm>
          <a:prstGeom prst="rect">
            <a:avLst/>
          </a:prstGeom>
          <a:noFill/>
        </p:spPr>
      </p:pic>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#2</a:t>
            </a:r>
          </a:p>
          <a:p>
            <a:endParaRPr lang="en-US" sz="4400" dirty="0" smtClean="0"/>
          </a:p>
          <a:p>
            <a:r>
              <a:rPr lang="en-US" sz="4400" dirty="0" smtClean="0"/>
              <a:t>1962 October 11 to 13</a:t>
            </a:r>
            <a:endParaRPr lang="en-US" sz="4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Historic Rainfalls\1969 Jan-Feb.jpg"/>
          <p:cNvPicPr>
            <a:picLocks noChangeAspect="1" noChangeArrowheads="1"/>
          </p:cNvPicPr>
          <p:nvPr/>
        </p:nvPicPr>
        <p:blipFill>
          <a:blip r:embed="rId3" cstate="print"/>
          <a:stretch>
            <a:fillRect/>
          </a:stretch>
        </p:blipFill>
        <p:spPr bwMode="auto">
          <a:xfrm>
            <a:off x="3040685" y="89508"/>
            <a:ext cx="5334804" cy="6655350"/>
          </a:xfrm>
          <a:prstGeom prst="rect">
            <a:avLst/>
          </a:prstGeom>
          <a:noFill/>
        </p:spPr>
      </p:pic>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#1</a:t>
            </a:r>
          </a:p>
          <a:p>
            <a:endParaRPr lang="en-US" sz="4400" dirty="0" smtClean="0"/>
          </a:p>
          <a:p>
            <a:r>
              <a:rPr lang="en-US" sz="4400" dirty="0" smtClean="0"/>
              <a:t>1969 January - February</a:t>
            </a:r>
            <a:endParaRPr lang="en-US" sz="4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Historic Rainfalls\1969 Jan-Feb.jpg"/>
          <p:cNvPicPr>
            <a:picLocks noChangeAspect="1" noChangeArrowheads="1"/>
          </p:cNvPicPr>
          <p:nvPr/>
        </p:nvPicPr>
        <p:blipFill>
          <a:blip r:embed="rId3" cstate="print"/>
          <a:stretch>
            <a:fillRect/>
          </a:stretch>
        </p:blipFill>
        <p:spPr bwMode="auto">
          <a:xfrm>
            <a:off x="2467817" y="1143000"/>
            <a:ext cx="6676183" cy="4295011"/>
          </a:xfrm>
          <a:prstGeom prst="rect">
            <a:avLst/>
          </a:prstGeom>
          <a:noFill/>
        </p:spPr>
      </p:pic>
      <p:sp>
        <p:nvSpPr>
          <p:cNvPr id="3" name="TextBox 2"/>
          <p:cNvSpPr txBox="1"/>
          <p:nvPr/>
        </p:nvSpPr>
        <p:spPr>
          <a:xfrm>
            <a:off x="228600" y="457200"/>
            <a:ext cx="2743200" cy="3477875"/>
          </a:xfrm>
          <a:prstGeom prst="rect">
            <a:avLst/>
          </a:prstGeom>
          <a:noFill/>
        </p:spPr>
        <p:txBody>
          <a:bodyPr wrap="square" rtlCol="0">
            <a:spAutoFit/>
          </a:bodyPr>
          <a:lstStyle/>
          <a:p>
            <a:r>
              <a:rPr lang="en-US" sz="4400" dirty="0" smtClean="0"/>
              <a:t>#1</a:t>
            </a:r>
          </a:p>
          <a:p>
            <a:endParaRPr lang="en-US" sz="4400" dirty="0" smtClean="0"/>
          </a:p>
          <a:p>
            <a:r>
              <a:rPr lang="en-US" sz="4400" dirty="0" smtClean="0"/>
              <a:t>1969 January - February</a:t>
            </a:r>
            <a:endParaRPr lang="en-US" sz="4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cstate="print"/>
          <a:stretch>
            <a:fillRect/>
          </a:stretch>
        </p:blipFill>
        <p:spPr bwMode="auto">
          <a:xfrm>
            <a:off x="838200" y="1175228"/>
            <a:ext cx="7537362" cy="5385149"/>
          </a:xfrm>
          <a:prstGeom prst="rect">
            <a:avLst/>
          </a:prstGeom>
          <a:noFill/>
          <a:ln w="9525">
            <a:noFill/>
            <a:miter lim="800000"/>
            <a:headEnd/>
            <a:tailEnd/>
          </a:ln>
        </p:spPr>
      </p:pic>
      <p:sp>
        <p:nvSpPr>
          <p:cNvPr id="32771" name="Rectangle 4"/>
          <p:cNvSpPr>
            <a:spLocks noGrp="1" noChangeArrowheads="1"/>
          </p:cNvSpPr>
          <p:nvPr>
            <p:ph type="ctrTitle"/>
          </p:nvPr>
        </p:nvSpPr>
        <p:spPr>
          <a:xfrm>
            <a:off x="762000" y="0"/>
            <a:ext cx="7772400" cy="1470025"/>
          </a:xfrm>
        </p:spPr>
        <p:txBody>
          <a:bodyPr/>
          <a:lstStyle/>
          <a:p>
            <a:pPr eaLnBrk="1" hangingPunct="1"/>
            <a:r>
              <a:rPr lang="en-US" dirty="0" smtClean="0"/>
              <a:t>Atmospheric Rivers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TPW"/>
          <p:cNvPicPr>
            <a:picLocks noChangeAspect="1" noChangeArrowheads="1"/>
          </p:cNvPicPr>
          <p:nvPr/>
        </p:nvPicPr>
        <p:blipFill>
          <a:blip r:embed="rId3" cstate="print"/>
          <a:srcRect/>
          <a:stretch>
            <a:fillRect/>
          </a:stretch>
        </p:blipFill>
        <p:spPr bwMode="auto">
          <a:xfrm>
            <a:off x="0" y="1166813"/>
            <a:ext cx="9144000" cy="5691187"/>
          </a:xfrm>
          <a:prstGeom prst="rect">
            <a:avLst/>
          </a:prstGeom>
          <a:noFill/>
          <a:ln w="9525">
            <a:noFill/>
            <a:miter lim="800000"/>
            <a:headEnd/>
            <a:tailEnd/>
          </a:ln>
        </p:spPr>
      </p:pic>
      <p:sp>
        <p:nvSpPr>
          <p:cNvPr id="33795" name="Rectangle 6"/>
          <p:cNvSpPr>
            <a:spLocks noGrp="1" noChangeArrowheads="1"/>
          </p:cNvSpPr>
          <p:nvPr>
            <p:ph type="title"/>
          </p:nvPr>
        </p:nvSpPr>
        <p:spPr>
          <a:xfrm>
            <a:off x="0" y="152400"/>
            <a:ext cx="9144000" cy="1143000"/>
          </a:xfrm>
        </p:spPr>
        <p:txBody>
          <a:bodyPr/>
          <a:lstStyle/>
          <a:p>
            <a:pPr eaLnBrk="1" hangingPunct="1"/>
            <a:r>
              <a:rPr lang="en-US" sz="4000" dirty="0" smtClean="0"/>
              <a:t>Satellite Observation of Water Vapor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3581400" y="381000"/>
            <a:ext cx="1981200" cy="304800"/>
          </a:xfrm>
          <a:prstGeom prst="rect">
            <a:avLst/>
          </a:prstGeom>
          <a:noFill/>
          <a:ln w="9525">
            <a:noFill/>
            <a:miter lim="800000"/>
            <a:headEnd/>
            <a:tailEnd/>
          </a:ln>
        </p:spPr>
        <p:txBody>
          <a:bodyPr wrap="none" anchor="ctr"/>
          <a:lstStyle/>
          <a:p>
            <a:pPr algn="ctr"/>
            <a:r>
              <a:rPr lang="en-US" sz="2400" b="1" dirty="0"/>
              <a:t>2 Jan 1997 SSM/I satellite observations</a:t>
            </a:r>
          </a:p>
        </p:txBody>
      </p:sp>
      <p:pic>
        <p:nvPicPr>
          <p:cNvPr id="34819" name="Picture 5" descr="97002_wvp"/>
          <p:cNvPicPr>
            <a:picLocks noChangeAspect="1" noChangeArrowheads="1"/>
          </p:cNvPicPr>
          <p:nvPr/>
        </p:nvPicPr>
        <p:blipFill>
          <a:blip r:embed="rId3" cstate="print"/>
          <a:srcRect l="46227" t="9161" r="21698" b="56810"/>
          <a:stretch>
            <a:fillRect/>
          </a:stretch>
        </p:blipFill>
        <p:spPr bwMode="auto">
          <a:xfrm>
            <a:off x="1295400" y="869558"/>
            <a:ext cx="6324600" cy="5023242"/>
          </a:xfrm>
          <a:prstGeom prst="rect">
            <a:avLst/>
          </a:prstGeom>
          <a:noFill/>
          <a:ln w="9525">
            <a:noFill/>
            <a:miter lim="800000"/>
            <a:headEnd/>
            <a:tailEnd/>
          </a:ln>
        </p:spPr>
      </p:pic>
      <p:pic>
        <p:nvPicPr>
          <p:cNvPr id="34820" name="Picture 6" descr="97002_wvp"/>
          <p:cNvPicPr>
            <a:picLocks noChangeAspect="1" noChangeArrowheads="1"/>
          </p:cNvPicPr>
          <p:nvPr/>
        </p:nvPicPr>
        <p:blipFill>
          <a:blip r:embed="rId3" cstate="print"/>
          <a:srcRect l="4716" t="83519" b="6400"/>
          <a:stretch>
            <a:fillRect/>
          </a:stretch>
        </p:blipFill>
        <p:spPr bwMode="auto">
          <a:xfrm>
            <a:off x="609600" y="6096000"/>
            <a:ext cx="7467600" cy="525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0" y="685800"/>
            <a:ext cx="5486400" cy="4114800"/>
          </a:xfrm>
          <a:prstGeom prst="rect">
            <a:avLst/>
          </a:prstGeom>
          <a:noFill/>
          <a:ln w="9525">
            <a:noFill/>
            <a:miter lim="800000"/>
            <a:headEnd/>
            <a:tailEnd/>
          </a:ln>
        </p:spPr>
      </p:pic>
      <p:sp>
        <p:nvSpPr>
          <p:cNvPr id="35843" name="Text Box 3"/>
          <p:cNvSpPr txBox="1">
            <a:spLocks noChangeArrowheads="1"/>
          </p:cNvSpPr>
          <p:nvPr/>
        </p:nvSpPr>
        <p:spPr bwMode="auto">
          <a:xfrm>
            <a:off x="304800" y="5257800"/>
            <a:ext cx="6645537" cy="1569660"/>
          </a:xfrm>
          <a:prstGeom prst="rect">
            <a:avLst/>
          </a:prstGeom>
          <a:noFill/>
          <a:ln w="9525">
            <a:noFill/>
            <a:miter lim="800000"/>
            <a:headEnd/>
            <a:tailEnd/>
          </a:ln>
        </p:spPr>
        <p:txBody>
          <a:bodyPr wrap="none">
            <a:spAutoFit/>
          </a:bodyPr>
          <a:lstStyle/>
          <a:p>
            <a:pPr eaLnBrk="0" hangingPunct="0"/>
            <a:r>
              <a:rPr lang="en-US" sz="2400" dirty="0" smtClean="0">
                <a:ea typeface="ＭＳ Ｐゴシック" pitchFamily="34" charset="-128"/>
              </a:rPr>
              <a:t>Geostationary Operational Environmental Satellites </a:t>
            </a:r>
          </a:p>
          <a:p>
            <a:pPr eaLnBrk="0" hangingPunct="0"/>
            <a:r>
              <a:rPr lang="en-US" sz="2400" dirty="0" smtClean="0">
                <a:ea typeface="ＭＳ Ｐゴシック" pitchFamily="34" charset="-128"/>
              </a:rPr>
              <a:t>(GOES) </a:t>
            </a:r>
            <a:r>
              <a:rPr lang="en-US" sz="2400" dirty="0">
                <a:ea typeface="ＭＳ Ｐゴシック" pitchFamily="34" charset="-128"/>
              </a:rPr>
              <a:t>IR image of major West Coast storm</a:t>
            </a:r>
          </a:p>
          <a:p>
            <a:pPr eaLnBrk="0" hangingPunct="0">
              <a:buFontTx/>
              <a:buChar char="•"/>
            </a:pPr>
            <a:r>
              <a:rPr lang="en-US" sz="2400" dirty="0">
                <a:ea typeface="ＭＳ Ｐゴシック" pitchFamily="34" charset="-128"/>
              </a:rPr>
              <a:t>  Time = 0030 UTC 5 January 2008</a:t>
            </a:r>
          </a:p>
          <a:p>
            <a:pPr eaLnBrk="0" hangingPunct="0">
              <a:buFontTx/>
              <a:buChar char="•"/>
            </a:pPr>
            <a:r>
              <a:rPr lang="en-US" sz="2400" dirty="0">
                <a:ea typeface="ＭＳ Ｐゴシック" pitchFamily="34" charset="-128"/>
              </a:rPr>
              <a:t>  Low pressure center is off </a:t>
            </a:r>
            <a:r>
              <a:rPr lang="en-US" sz="2400" dirty="0" smtClean="0">
                <a:ea typeface="ＭＳ Ｐゴシック" pitchFamily="34" charset="-128"/>
              </a:rPr>
              <a:t>Washington </a:t>
            </a:r>
            <a:r>
              <a:rPr lang="en-US" sz="2400" dirty="0">
                <a:ea typeface="ＭＳ Ｐゴシック" pitchFamily="34" charset="-128"/>
              </a:rPr>
              <a:t>coast</a:t>
            </a:r>
          </a:p>
        </p:txBody>
      </p:sp>
      <p:sp>
        <p:nvSpPr>
          <p:cNvPr id="35844" name="Text Box 4"/>
          <p:cNvSpPr txBox="1">
            <a:spLocks noChangeArrowheads="1"/>
          </p:cNvSpPr>
          <p:nvPr/>
        </p:nvSpPr>
        <p:spPr bwMode="auto">
          <a:xfrm>
            <a:off x="990600" y="0"/>
            <a:ext cx="6991350" cy="707886"/>
          </a:xfrm>
          <a:prstGeom prst="rect">
            <a:avLst/>
          </a:prstGeom>
          <a:noFill/>
          <a:ln w="9525">
            <a:noFill/>
            <a:miter lim="800000"/>
            <a:headEnd/>
            <a:tailEnd/>
          </a:ln>
        </p:spPr>
        <p:txBody>
          <a:bodyPr>
            <a:spAutoFit/>
          </a:bodyPr>
          <a:lstStyle/>
          <a:p>
            <a:pPr algn="ctr" eaLnBrk="0" hangingPunct="0"/>
            <a:r>
              <a:rPr lang="en-US" sz="4000" i="1" dirty="0">
                <a:ea typeface="ＭＳ Ｐゴシック" pitchFamily="34" charset="-128"/>
              </a:rPr>
              <a:t>The Storm of 4-5 Jan 2008</a:t>
            </a:r>
          </a:p>
        </p:txBody>
      </p:sp>
      <p:sp>
        <p:nvSpPr>
          <p:cNvPr id="33797" name="Text Box 5"/>
          <p:cNvSpPr txBox="1">
            <a:spLocks noChangeArrowheads="1"/>
          </p:cNvSpPr>
          <p:nvPr/>
        </p:nvSpPr>
        <p:spPr bwMode="auto">
          <a:xfrm>
            <a:off x="5715000" y="685800"/>
            <a:ext cx="3276600" cy="4154984"/>
          </a:xfrm>
          <a:prstGeom prst="rect">
            <a:avLst/>
          </a:prstGeom>
          <a:noFill/>
          <a:ln w="9525">
            <a:noFill/>
            <a:miter lim="800000"/>
            <a:headEnd/>
            <a:tailEnd/>
          </a:ln>
        </p:spPr>
        <p:txBody>
          <a:bodyPr>
            <a:spAutoFit/>
          </a:bodyPr>
          <a:lstStyle/>
          <a:p>
            <a:pPr eaLnBrk="0" hangingPunct="0"/>
            <a:r>
              <a:rPr lang="en-US" sz="2400" dirty="0">
                <a:ea typeface="ＭＳ Ｐゴシック" pitchFamily="34" charset="-128"/>
              </a:rPr>
              <a:t>Note that major impacts were focused &gt;500 miles south of the Low pressure center in this storm.</a:t>
            </a:r>
          </a:p>
          <a:p>
            <a:pPr eaLnBrk="0" hangingPunct="0"/>
            <a:endParaRPr lang="en-US" sz="2400" dirty="0">
              <a:ea typeface="ＭＳ Ｐゴシック" pitchFamily="34" charset="-128"/>
            </a:endParaRPr>
          </a:p>
          <a:p>
            <a:pPr eaLnBrk="0" hangingPunct="0"/>
            <a:r>
              <a:rPr lang="en-US" sz="2400" dirty="0">
                <a:ea typeface="ＭＳ Ｐゴシック" pitchFamily="34" charset="-128"/>
              </a:rPr>
              <a:t>This differs significantly from hurricanes, but the impacts are enormous and spread over a large </a:t>
            </a:r>
            <a:r>
              <a:rPr lang="en-US" sz="2400" dirty="0" smtClean="0">
                <a:ea typeface="ＭＳ Ｐゴシック" pitchFamily="34" charset="-128"/>
              </a:rPr>
              <a:t>area.</a:t>
            </a:r>
            <a:endParaRPr lang="en-US" sz="2400" dirty="0">
              <a:ea typeface="ＭＳ Ｐゴシック" pitchFamily="34" charset="-128"/>
            </a:endParaRPr>
          </a:p>
        </p:txBody>
      </p:sp>
      <p:sp>
        <p:nvSpPr>
          <p:cNvPr id="35846" name="Text Box 6"/>
          <p:cNvSpPr txBox="1">
            <a:spLocks noChangeArrowheads="1"/>
          </p:cNvSpPr>
          <p:nvPr/>
        </p:nvSpPr>
        <p:spPr bwMode="auto">
          <a:xfrm>
            <a:off x="2616200" y="2011363"/>
            <a:ext cx="431800" cy="579437"/>
          </a:xfrm>
          <a:prstGeom prst="rect">
            <a:avLst/>
          </a:prstGeom>
          <a:noFill/>
          <a:ln w="9525">
            <a:noFill/>
            <a:miter lim="800000"/>
            <a:headEnd/>
            <a:tailEnd/>
          </a:ln>
        </p:spPr>
        <p:txBody>
          <a:bodyPr wrap="none">
            <a:spAutoFit/>
          </a:bodyPr>
          <a:lstStyle/>
          <a:p>
            <a:pPr eaLnBrk="0" hangingPunct="0"/>
            <a:r>
              <a:rPr lang="en-US" sz="3200" b="1" i="1" dirty="0">
                <a:latin typeface="Times New Roman" pitchFamily="18" charset="0"/>
                <a:ea typeface="ＭＳ Ｐゴシック" pitchFamily="34" charset="-128"/>
              </a:rPr>
              <a:t>L</a:t>
            </a:r>
          </a:p>
        </p:txBody>
      </p:sp>
      <p:grpSp>
        <p:nvGrpSpPr>
          <p:cNvPr id="2" name="Group 7"/>
          <p:cNvGrpSpPr>
            <a:grpSpLocks/>
          </p:cNvGrpSpPr>
          <p:nvPr/>
        </p:nvGrpSpPr>
        <p:grpSpPr bwMode="auto">
          <a:xfrm>
            <a:off x="2882900" y="2463800"/>
            <a:ext cx="927100" cy="1455738"/>
            <a:chOff x="1816" y="1552"/>
            <a:chExt cx="584" cy="917"/>
          </a:xfrm>
        </p:grpSpPr>
        <p:sp>
          <p:nvSpPr>
            <p:cNvPr id="35862" name="Line 8"/>
            <p:cNvSpPr>
              <a:spLocks noChangeShapeType="1"/>
            </p:cNvSpPr>
            <p:nvPr/>
          </p:nvSpPr>
          <p:spPr bwMode="auto">
            <a:xfrm>
              <a:off x="1816" y="1552"/>
              <a:ext cx="584" cy="704"/>
            </a:xfrm>
            <a:prstGeom prst="line">
              <a:avLst/>
            </a:prstGeom>
            <a:noFill/>
            <a:ln w="38100">
              <a:solidFill>
                <a:srgbClr val="FF3300"/>
              </a:solidFill>
              <a:round/>
              <a:headEnd type="triangle" w="med" len="med"/>
              <a:tailEnd type="triangle" w="med" len="med"/>
            </a:ln>
          </p:spPr>
          <p:txBody>
            <a:bodyPr/>
            <a:lstStyle/>
            <a:p>
              <a:endParaRPr lang="en-US" dirty="0"/>
            </a:p>
          </p:txBody>
        </p:sp>
        <p:sp>
          <p:nvSpPr>
            <p:cNvPr id="35863" name="Text Box 9"/>
            <p:cNvSpPr txBox="1">
              <a:spLocks noChangeArrowheads="1"/>
            </p:cNvSpPr>
            <p:nvPr/>
          </p:nvSpPr>
          <p:spPr bwMode="auto">
            <a:xfrm rot="3112922">
              <a:off x="1564" y="1929"/>
              <a:ext cx="848" cy="231"/>
            </a:xfrm>
            <a:prstGeom prst="rect">
              <a:avLst/>
            </a:prstGeom>
            <a:noFill/>
            <a:ln w="9525">
              <a:noFill/>
              <a:miter lim="800000"/>
              <a:headEnd/>
              <a:tailEnd/>
            </a:ln>
          </p:spPr>
          <p:txBody>
            <a:bodyPr wrap="none">
              <a:spAutoFit/>
            </a:bodyPr>
            <a:lstStyle/>
            <a:p>
              <a:pPr eaLnBrk="0" hangingPunct="0"/>
              <a:r>
                <a:rPr lang="en-US" b="1" dirty="0">
                  <a:solidFill>
                    <a:srgbClr val="FF3300"/>
                  </a:solidFill>
                  <a:ea typeface="ＭＳ Ｐゴシック" pitchFamily="34" charset="-128"/>
                </a:rPr>
                <a:t>~500 miles</a:t>
              </a:r>
            </a:p>
          </p:txBody>
        </p:sp>
      </p:grpSp>
      <p:grpSp>
        <p:nvGrpSpPr>
          <p:cNvPr id="3" name="Group 10"/>
          <p:cNvGrpSpPr>
            <a:grpSpLocks/>
          </p:cNvGrpSpPr>
          <p:nvPr/>
        </p:nvGrpSpPr>
        <p:grpSpPr bwMode="auto">
          <a:xfrm>
            <a:off x="1857375" y="3914775"/>
            <a:ext cx="2355850" cy="1349375"/>
            <a:chOff x="1152" y="2424"/>
            <a:chExt cx="1484" cy="850"/>
          </a:xfrm>
        </p:grpSpPr>
        <p:sp>
          <p:nvSpPr>
            <p:cNvPr id="35859" name="Line 11"/>
            <p:cNvSpPr>
              <a:spLocks noChangeShapeType="1"/>
            </p:cNvSpPr>
            <p:nvPr/>
          </p:nvSpPr>
          <p:spPr bwMode="auto">
            <a:xfrm flipV="1">
              <a:off x="2064" y="2424"/>
              <a:ext cx="288" cy="336"/>
            </a:xfrm>
            <a:prstGeom prst="line">
              <a:avLst/>
            </a:prstGeom>
            <a:noFill/>
            <a:ln w="76200">
              <a:solidFill>
                <a:schemeClr val="tx1"/>
              </a:solidFill>
              <a:round/>
              <a:headEnd/>
              <a:tailEnd type="triangle" w="med" len="med"/>
            </a:ln>
          </p:spPr>
          <p:txBody>
            <a:bodyPr/>
            <a:lstStyle/>
            <a:p>
              <a:endParaRPr lang="en-US" dirty="0"/>
            </a:p>
          </p:txBody>
        </p:sp>
        <p:sp>
          <p:nvSpPr>
            <p:cNvPr id="35860" name="Line 12"/>
            <p:cNvSpPr>
              <a:spLocks noChangeShapeType="1"/>
            </p:cNvSpPr>
            <p:nvPr/>
          </p:nvSpPr>
          <p:spPr bwMode="auto">
            <a:xfrm flipV="1">
              <a:off x="2160" y="2592"/>
              <a:ext cx="336" cy="240"/>
            </a:xfrm>
            <a:prstGeom prst="line">
              <a:avLst/>
            </a:prstGeom>
            <a:noFill/>
            <a:ln w="76200">
              <a:solidFill>
                <a:schemeClr val="tx1"/>
              </a:solidFill>
              <a:round/>
              <a:headEnd/>
              <a:tailEnd type="triangle" w="med" len="med"/>
            </a:ln>
          </p:spPr>
          <p:txBody>
            <a:bodyPr/>
            <a:lstStyle/>
            <a:p>
              <a:endParaRPr lang="en-US" dirty="0"/>
            </a:p>
          </p:txBody>
        </p:sp>
        <p:sp>
          <p:nvSpPr>
            <p:cNvPr id="35861" name="Text Box 13"/>
            <p:cNvSpPr txBox="1">
              <a:spLocks noChangeArrowheads="1"/>
            </p:cNvSpPr>
            <p:nvPr/>
          </p:nvSpPr>
          <p:spPr bwMode="auto">
            <a:xfrm>
              <a:off x="1152" y="3024"/>
              <a:ext cx="1484" cy="250"/>
            </a:xfrm>
            <a:prstGeom prst="rect">
              <a:avLst/>
            </a:prstGeom>
            <a:noFill/>
            <a:ln w="9525">
              <a:noFill/>
              <a:miter lim="800000"/>
              <a:headEnd/>
              <a:tailEnd/>
            </a:ln>
          </p:spPr>
          <p:txBody>
            <a:bodyPr wrap="none">
              <a:spAutoFit/>
            </a:bodyPr>
            <a:lstStyle/>
            <a:p>
              <a:r>
                <a:rPr lang="en-US" sz="2000" b="1" i="1" dirty="0"/>
                <a:t>Atmospheric river</a:t>
              </a:r>
            </a:p>
          </p:txBody>
        </p:sp>
      </p:grpSp>
      <p:grpSp>
        <p:nvGrpSpPr>
          <p:cNvPr id="4" name="Group 14"/>
          <p:cNvGrpSpPr>
            <a:grpSpLocks/>
          </p:cNvGrpSpPr>
          <p:nvPr/>
        </p:nvGrpSpPr>
        <p:grpSpPr bwMode="auto">
          <a:xfrm>
            <a:off x="3949700" y="3448050"/>
            <a:ext cx="1460500" cy="1231900"/>
            <a:chOff x="2488" y="2172"/>
            <a:chExt cx="920" cy="776"/>
          </a:xfrm>
        </p:grpSpPr>
        <p:sp>
          <p:nvSpPr>
            <p:cNvPr id="35857" name="Oval 15"/>
            <p:cNvSpPr>
              <a:spLocks noChangeArrowheads="1"/>
            </p:cNvSpPr>
            <p:nvPr/>
          </p:nvSpPr>
          <p:spPr bwMode="auto">
            <a:xfrm rot="2767634">
              <a:off x="2152" y="2508"/>
              <a:ext cx="768" cy="96"/>
            </a:xfrm>
            <a:prstGeom prst="ellipse">
              <a:avLst/>
            </a:prstGeom>
            <a:noFill/>
            <a:ln w="38100">
              <a:solidFill>
                <a:schemeClr val="tx1"/>
              </a:solidFill>
              <a:round/>
              <a:headEnd/>
              <a:tailEnd/>
            </a:ln>
          </p:spPr>
          <p:txBody>
            <a:bodyPr wrap="none" anchor="ctr"/>
            <a:lstStyle/>
            <a:p>
              <a:endParaRPr lang="en-US" dirty="0"/>
            </a:p>
          </p:txBody>
        </p:sp>
        <p:sp>
          <p:nvSpPr>
            <p:cNvPr id="35858" name="Text Box 16"/>
            <p:cNvSpPr txBox="1">
              <a:spLocks noChangeArrowheads="1"/>
            </p:cNvSpPr>
            <p:nvPr/>
          </p:nvSpPr>
          <p:spPr bwMode="auto">
            <a:xfrm>
              <a:off x="2796" y="2544"/>
              <a:ext cx="612" cy="404"/>
            </a:xfrm>
            <a:prstGeom prst="rect">
              <a:avLst/>
            </a:prstGeom>
            <a:noFill/>
            <a:ln w="9525">
              <a:noFill/>
              <a:miter lim="800000"/>
              <a:headEnd/>
              <a:tailEnd/>
            </a:ln>
          </p:spPr>
          <p:txBody>
            <a:bodyPr wrap="none">
              <a:spAutoFit/>
            </a:bodyPr>
            <a:lstStyle/>
            <a:p>
              <a:r>
                <a:rPr lang="en-US" b="1" dirty="0"/>
                <a:t>7-13 in </a:t>
              </a:r>
            </a:p>
            <a:p>
              <a:r>
                <a:rPr lang="en-US" b="1" dirty="0"/>
                <a:t>rain</a:t>
              </a:r>
            </a:p>
          </p:txBody>
        </p:sp>
      </p:grpSp>
      <p:grpSp>
        <p:nvGrpSpPr>
          <p:cNvPr id="5" name="Group 17"/>
          <p:cNvGrpSpPr>
            <a:grpSpLocks/>
          </p:cNvGrpSpPr>
          <p:nvPr/>
        </p:nvGrpSpPr>
        <p:grpSpPr bwMode="auto">
          <a:xfrm>
            <a:off x="3810000" y="3048000"/>
            <a:ext cx="1377950" cy="811213"/>
            <a:chOff x="2400" y="1920"/>
            <a:chExt cx="868" cy="511"/>
          </a:xfrm>
        </p:grpSpPr>
        <p:sp>
          <p:nvSpPr>
            <p:cNvPr id="35855" name="Oval 18"/>
            <p:cNvSpPr>
              <a:spLocks noChangeArrowheads="1"/>
            </p:cNvSpPr>
            <p:nvPr/>
          </p:nvSpPr>
          <p:spPr bwMode="auto">
            <a:xfrm rot="2444682">
              <a:off x="2400" y="2304"/>
              <a:ext cx="528" cy="127"/>
            </a:xfrm>
            <a:prstGeom prst="ellipse">
              <a:avLst/>
            </a:prstGeom>
            <a:noFill/>
            <a:ln w="38100">
              <a:solidFill>
                <a:schemeClr val="tx1"/>
              </a:solidFill>
              <a:round/>
              <a:headEnd/>
              <a:tailEnd/>
            </a:ln>
          </p:spPr>
          <p:txBody>
            <a:bodyPr wrap="none" anchor="ctr"/>
            <a:lstStyle/>
            <a:p>
              <a:endParaRPr lang="en-US" dirty="0"/>
            </a:p>
          </p:txBody>
        </p:sp>
        <p:sp>
          <p:nvSpPr>
            <p:cNvPr id="35856" name="Text Box 19"/>
            <p:cNvSpPr txBox="1">
              <a:spLocks noChangeArrowheads="1"/>
            </p:cNvSpPr>
            <p:nvPr/>
          </p:nvSpPr>
          <p:spPr bwMode="auto">
            <a:xfrm>
              <a:off x="2688" y="1920"/>
              <a:ext cx="580" cy="404"/>
            </a:xfrm>
            <a:prstGeom prst="rect">
              <a:avLst/>
            </a:prstGeom>
            <a:noFill/>
            <a:ln w="9525">
              <a:noFill/>
              <a:miter lim="800000"/>
              <a:headEnd/>
              <a:tailEnd/>
            </a:ln>
          </p:spPr>
          <p:txBody>
            <a:bodyPr wrap="none">
              <a:spAutoFit/>
            </a:bodyPr>
            <a:lstStyle/>
            <a:p>
              <a:r>
                <a:rPr lang="en-US" b="1" dirty="0"/>
                <a:t>6-10 ft </a:t>
              </a:r>
            </a:p>
            <a:p>
              <a:r>
                <a:rPr lang="en-US" b="1" dirty="0"/>
                <a:t>snow</a:t>
              </a:r>
            </a:p>
          </p:txBody>
        </p:sp>
      </p:grpSp>
      <p:grpSp>
        <p:nvGrpSpPr>
          <p:cNvPr id="6" name="Group 21"/>
          <p:cNvGrpSpPr>
            <a:grpSpLocks/>
          </p:cNvGrpSpPr>
          <p:nvPr/>
        </p:nvGrpSpPr>
        <p:grpSpPr bwMode="auto">
          <a:xfrm>
            <a:off x="2209800" y="3695700"/>
            <a:ext cx="1371600" cy="336550"/>
            <a:chOff x="1392" y="2328"/>
            <a:chExt cx="864" cy="212"/>
          </a:xfrm>
        </p:grpSpPr>
        <p:sp>
          <p:nvSpPr>
            <p:cNvPr id="35853" name="Text Box 22"/>
            <p:cNvSpPr txBox="1">
              <a:spLocks noChangeArrowheads="1"/>
            </p:cNvSpPr>
            <p:nvPr/>
          </p:nvSpPr>
          <p:spPr bwMode="auto">
            <a:xfrm>
              <a:off x="1392" y="2328"/>
              <a:ext cx="800" cy="212"/>
            </a:xfrm>
            <a:prstGeom prst="rect">
              <a:avLst/>
            </a:prstGeom>
            <a:noFill/>
            <a:ln w="9525">
              <a:noFill/>
              <a:miter lim="800000"/>
              <a:headEnd/>
              <a:tailEnd/>
            </a:ln>
          </p:spPr>
          <p:txBody>
            <a:bodyPr wrap="none">
              <a:spAutoFit/>
            </a:bodyPr>
            <a:lstStyle/>
            <a:p>
              <a:r>
                <a:rPr lang="en-US" sz="1600" b="1" dirty="0"/>
                <a:t>32 ft waves</a:t>
              </a:r>
            </a:p>
          </p:txBody>
        </p:sp>
        <p:sp>
          <p:nvSpPr>
            <p:cNvPr id="35854" name="Oval 23"/>
            <p:cNvSpPr>
              <a:spLocks noChangeArrowheads="1"/>
            </p:cNvSpPr>
            <p:nvPr/>
          </p:nvSpPr>
          <p:spPr bwMode="auto">
            <a:xfrm>
              <a:off x="2160" y="2400"/>
              <a:ext cx="96" cy="96"/>
            </a:xfrm>
            <a:prstGeom prst="ellipse">
              <a:avLst/>
            </a:prstGeom>
            <a:solidFill>
              <a:schemeClr val="tx1"/>
            </a:solidFill>
            <a:ln w="9525">
              <a:solidFill>
                <a:schemeClr val="tx1"/>
              </a:solidFill>
              <a:round/>
              <a:headEnd/>
              <a:tailEnd/>
            </a:ln>
          </p:spPr>
          <p:txBody>
            <a:bodyPr wrap="none" anchor="ctr"/>
            <a:lstStyle/>
            <a:p>
              <a:endParaRPr lang="en-US" dirty="0"/>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BookinCommon\jan2008stormchico.jpg"/>
          <p:cNvPicPr>
            <a:picLocks noChangeAspect="1" noChangeArrowheads="1"/>
          </p:cNvPicPr>
          <p:nvPr/>
        </p:nvPicPr>
        <p:blipFill>
          <a:blip r:embed="rId3" cstate="print"/>
          <a:srcRect/>
          <a:stretch>
            <a:fillRect/>
          </a:stretch>
        </p:blipFill>
        <p:spPr bwMode="auto">
          <a:xfrm>
            <a:off x="838200" y="589881"/>
            <a:ext cx="7543799" cy="567995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BookinCommon\jan2008stormchico2.jpg"/>
          <p:cNvPicPr>
            <a:picLocks noChangeAspect="1" noChangeArrowheads="1"/>
          </p:cNvPicPr>
          <p:nvPr/>
        </p:nvPicPr>
        <p:blipFill>
          <a:blip r:embed="rId3" cstate="print"/>
          <a:srcRect/>
          <a:stretch>
            <a:fillRect/>
          </a:stretch>
        </p:blipFill>
        <p:spPr bwMode="auto">
          <a:xfrm>
            <a:off x="838200" y="533400"/>
            <a:ext cx="7688263" cy="578872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6629400" cy="609600"/>
          </a:xfrm>
        </p:spPr>
        <p:txBody>
          <a:bodyPr>
            <a:noAutofit/>
          </a:bodyPr>
          <a:lstStyle/>
          <a:p>
            <a:r>
              <a:rPr lang="en-US" sz="4000" u="sng" dirty="0" smtClean="0"/>
              <a:t>DWR Forecasting</a:t>
            </a:r>
            <a:endParaRPr lang="en-US" sz="4000" b="1" u="sng" dirty="0"/>
          </a:p>
        </p:txBody>
      </p:sp>
      <p:sp>
        <p:nvSpPr>
          <p:cNvPr id="3" name="Content Placeholder 2"/>
          <p:cNvSpPr>
            <a:spLocks noGrp="1"/>
          </p:cNvSpPr>
          <p:nvPr>
            <p:ph idx="1"/>
          </p:nvPr>
        </p:nvSpPr>
        <p:spPr>
          <a:xfrm>
            <a:off x="685800" y="1600200"/>
            <a:ext cx="7696200" cy="2514600"/>
          </a:xfrm>
        </p:spPr>
        <p:txBody>
          <a:bodyPr>
            <a:normAutofit/>
          </a:bodyPr>
          <a:lstStyle/>
          <a:p>
            <a:r>
              <a:rPr lang="en-US" dirty="0" smtClean="0"/>
              <a:t>DWR forecasts future water needs, evaluates and inventories existing water supplies, explores conservation, and storage options. </a:t>
            </a:r>
          </a:p>
          <a:p>
            <a:pPr>
              <a:buNone/>
            </a:pPr>
            <a:endParaRPr lang="en-US" dirty="0"/>
          </a:p>
        </p:txBody>
      </p:sp>
      <p:pic>
        <p:nvPicPr>
          <p:cNvPr id="8" name="Picture 7" descr="55.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248400" y="4572000"/>
            <a:ext cx="2209800" cy="174577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90512" y="509587"/>
          <a:ext cx="8562975" cy="583882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524000" y="6172200"/>
            <a:ext cx="6019800" cy="461665"/>
          </a:xfrm>
          <a:prstGeom prst="rect">
            <a:avLst/>
          </a:prstGeom>
          <a:noFill/>
        </p:spPr>
        <p:txBody>
          <a:bodyPr wrap="square" rtlCol="0">
            <a:spAutoFit/>
          </a:bodyPr>
          <a:lstStyle/>
          <a:p>
            <a:pPr algn="ctr"/>
            <a:r>
              <a:rPr lang="en-US" sz="2400" b="1" dirty="0" smtClean="0"/>
              <a:t>Maximum Return Period: 602 Years</a:t>
            </a:r>
            <a:endParaRPr lang="en-US" sz="24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cstate="print"/>
          <a:stretch>
            <a:fillRect/>
          </a:stretch>
        </p:blipFill>
        <p:spPr bwMode="auto">
          <a:xfrm>
            <a:off x="457200" y="336942"/>
            <a:ext cx="8044592" cy="6033444"/>
          </a:xfrm>
          <a:prstGeom prst="rect">
            <a:avLst/>
          </a:prstGeom>
          <a:solidFill>
            <a:srgbClr val="FFFFC0"/>
          </a:solidFill>
          <a:ln w="9525">
            <a:solidFill>
              <a:srgbClr val="FFFFC0"/>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cstate="print"/>
          <a:stretch>
            <a:fillRect/>
          </a:stretch>
        </p:blipFill>
        <p:spPr bwMode="auto">
          <a:xfrm>
            <a:off x="457200" y="336942"/>
            <a:ext cx="8044592" cy="6033444"/>
          </a:xfrm>
          <a:prstGeom prst="rect">
            <a:avLst/>
          </a:prstGeom>
          <a:solidFill>
            <a:srgbClr val="FFFFC0"/>
          </a:solidFill>
          <a:ln w="9525">
            <a:solidFill>
              <a:srgbClr val="FFFFC0"/>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cstate="print"/>
          <a:stretch>
            <a:fillRect/>
          </a:stretch>
        </p:blipFill>
        <p:spPr bwMode="auto">
          <a:xfrm>
            <a:off x="457200" y="336942"/>
            <a:ext cx="8044592" cy="6033444"/>
          </a:xfrm>
          <a:prstGeom prst="rect">
            <a:avLst/>
          </a:prstGeom>
          <a:solidFill>
            <a:srgbClr val="FFFFC0"/>
          </a:solidFill>
          <a:ln w="9525">
            <a:solidFill>
              <a:srgbClr val="FFFFC0"/>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cstate="print"/>
          <a:stretch>
            <a:fillRect/>
          </a:stretch>
        </p:blipFill>
        <p:spPr bwMode="auto">
          <a:xfrm>
            <a:off x="457200" y="336942"/>
            <a:ext cx="8044592" cy="6033444"/>
          </a:xfrm>
          <a:prstGeom prst="rect">
            <a:avLst/>
          </a:prstGeom>
          <a:solidFill>
            <a:srgbClr val="FFFFC0"/>
          </a:solidFill>
          <a:ln w="9525">
            <a:solidFill>
              <a:srgbClr val="FFFFC0"/>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cstate="print"/>
          <a:stretch>
            <a:fillRect/>
          </a:stretch>
        </p:blipFill>
        <p:spPr bwMode="auto">
          <a:xfrm>
            <a:off x="457200" y="336942"/>
            <a:ext cx="8044592" cy="6033444"/>
          </a:xfrm>
          <a:prstGeom prst="rect">
            <a:avLst/>
          </a:prstGeom>
          <a:solidFill>
            <a:srgbClr val="FFFFC0"/>
          </a:solidFill>
          <a:ln w="9525">
            <a:solidFill>
              <a:srgbClr val="FFFFC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descr="2004-02-16_ssmi_iwv1 copy"/>
          <p:cNvPicPr>
            <a:picLocks noGrp="1" noChangeAspect="1" noChangeArrowheads="1"/>
          </p:cNvPicPr>
          <p:nvPr>
            <p:ph type="body" idx="1"/>
          </p:nvPr>
        </p:nvPicPr>
        <p:blipFill>
          <a:blip r:embed="rId3" cstate="print"/>
          <a:srcRect/>
          <a:stretch>
            <a:fillRect/>
          </a:stretch>
        </p:blipFill>
        <p:spPr>
          <a:xfrm>
            <a:off x="762000" y="685800"/>
            <a:ext cx="7543800" cy="5657850"/>
          </a:xfrm>
        </p:spPr>
      </p:pic>
      <p:grpSp>
        <p:nvGrpSpPr>
          <p:cNvPr id="2" name="Group 3"/>
          <p:cNvGrpSpPr>
            <a:grpSpLocks/>
          </p:cNvGrpSpPr>
          <p:nvPr/>
        </p:nvGrpSpPr>
        <p:grpSpPr bwMode="auto">
          <a:xfrm>
            <a:off x="1676400" y="2035175"/>
            <a:ext cx="3363913" cy="403225"/>
            <a:chOff x="1337" y="1200"/>
            <a:chExt cx="2119" cy="254"/>
          </a:xfrm>
        </p:grpSpPr>
        <p:sp>
          <p:nvSpPr>
            <p:cNvPr id="39961" name="Line 4"/>
            <p:cNvSpPr>
              <a:spLocks noChangeShapeType="1"/>
            </p:cNvSpPr>
            <p:nvPr/>
          </p:nvSpPr>
          <p:spPr bwMode="auto">
            <a:xfrm flipV="1">
              <a:off x="1584" y="1453"/>
              <a:ext cx="1872" cy="1"/>
            </a:xfrm>
            <a:prstGeom prst="line">
              <a:avLst/>
            </a:prstGeom>
            <a:noFill/>
            <a:ln w="76200">
              <a:solidFill>
                <a:schemeClr val="bg1"/>
              </a:solidFill>
              <a:round/>
              <a:headEnd/>
              <a:tailEnd type="triangle" w="med" len="med"/>
            </a:ln>
          </p:spPr>
          <p:txBody>
            <a:bodyPr/>
            <a:lstStyle/>
            <a:p>
              <a:endParaRPr lang="en-US" dirty="0"/>
            </a:p>
          </p:txBody>
        </p:sp>
        <p:sp>
          <p:nvSpPr>
            <p:cNvPr id="39962" name="Text Box 5"/>
            <p:cNvSpPr txBox="1">
              <a:spLocks noChangeArrowheads="1"/>
            </p:cNvSpPr>
            <p:nvPr/>
          </p:nvSpPr>
          <p:spPr bwMode="auto">
            <a:xfrm>
              <a:off x="1337" y="1200"/>
              <a:ext cx="1580" cy="231"/>
            </a:xfrm>
            <a:prstGeom prst="rect">
              <a:avLst/>
            </a:prstGeom>
            <a:noFill/>
            <a:ln w="9525">
              <a:noFill/>
              <a:miter lim="800000"/>
              <a:headEnd/>
              <a:tailEnd/>
            </a:ln>
          </p:spPr>
          <p:txBody>
            <a:bodyPr wrap="none">
              <a:spAutoFit/>
            </a:bodyPr>
            <a:lstStyle/>
            <a:p>
              <a:r>
                <a:rPr lang="en-US" b="1" dirty="0">
                  <a:solidFill>
                    <a:schemeClr val="bg1"/>
                  </a:solidFill>
                </a:rPr>
                <a:t>Storm Track changes</a:t>
              </a:r>
            </a:p>
          </p:txBody>
        </p:sp>
      </p:grpSp>
      <p:grpSp>
        <p:nvGrpSpPr>
          <p:cNvPr id="3" name="Group 6"/>
          <p:cNvGrpSpPr>
            <a:grpSpLocks/>
          </p:cNvGrpSpPr>
          <p:nvPr/>
        </p:nvGrpSpPr>
        <p:grpSpPr bwMode="auto">
          <a:xfrm>
            <a:off x="6019800" y="1676403"/>
            <a:ext cx="1416050" cy="369888"/>
            <a:chOff x="3840" y="1276"/>
            <a:chExt cx="892" cy="233"/>
          </a:xfrm>
        </p:grpSpPr>
        <p:sp>
          <p:nvSpPr>
            <p:cNvPr id="39959" name="Oval 7"/>
            <p:cNvSpPr>
              <a:spLocks noChangeArrowheads="1"/>
            </p:cNvSpPr>
            <p:nvPr/>
          </p:nvSpPr>
          <p:spPr bwMode="auto">
            <a:xfrm>
              <a:off x="3840" y="1296"/>
              <a:ext cx="192" cy="192"/>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39960" name="Text Box 8"/>
            <p:cNvSpPr txBox="1">
              <a:spLocks noChangeArrowheads="1"/>
            </p:cNvSpPr>
            <p:nvPr/>
          </p:nvSpPr>
          <p:spPr bwMode="auto">
            <a:xfrm>
              <a:off x="4032" y="1276"/>
              <a:ext cx="700" cy="233"/>
            </a:xfrm>
            <a:prstGeom prst="rect">
              <a:avLst/>
            </a:prstGeom>
            <a:noFill/>
            <a:ln w="9525">
              <a:noFill/>
              <a:miter lim="800000"/>
              <a:headEnd/>
              <a:tailEnd/>
            </a:ln>
          </p:spPr>
          <p:txBody>
            <a:bodyPr wrap="none">
              <a:spAutoFit/>
            </a:bodyPr>
            <a:lstStyle/>
            <a:p>
              <a:r>
                <a:rPr lang="en-US" b="1" dirty="0">
                  <a:solidFill>
                    <a:schemeClr val="bg1"/>
                  </a:solidFill>
                </a:rPr>
                <a:t>Flooding </a:t>
              </a:r>
              <a:r>
                <a:rPr lang="en-US" b="1" dirty="0" smtClean="0">
                  <a:solidFill>
                    <a:schemeClr val="bg1"/>
                  </a:solidFill>
                </a:rPr>
                <a:t> </a:t>
              </a:r>
              <a:endParaRPr lang="en-US" b="1" dirty="0">
                <a:solidFill>
                  <a:schemeClr val="bg1"/>
                </a:solidFill>
              </a:endParaRPr>
            </a:p>
          </p:txBody>
        </p:sp>
      </p:grpSp>
      <p:grpSp>
        <p:nvGrpSpPr>
          <p:cNvPr id="4" name="Group 9"/>
          <p:cNvGrpSpPr>
            <a:grpSpLocks/>
          </p:cNvGrpSpPr>
          <p:nvPr/>
        </p:nvGrpSpPr>
        <p:grpSpPr bwMode="auto">
          <a:xfrm>
            <a:off x="1752600" y="3048000"/>
            <a:ext cx="1676400" cy="914400"/>
            <a:chOff x="1104" y="1920"/>
            <a:chExt cx="1056" cy="576"/>
          </a:xfrm>
        </p:grpSpPr>
        <p:sp>
          <p:nvSpPr>
            <p:cNvPr id="39957" name="Oval 10"/>
            <p:cNvSpPr>
              <a:spLocks noChangeArrowheads="1"/>
            </p:cNvSpPr>
            <p:nvPr/>
          </p:nvSpPr>
          <p:spPr bwMode="auto">
            <a:xfrm>
              <a:off x="1104" y="1920"/>
              <a:ext cx="1056" cy="576"/>
            </a:xfrm>
            <a:prstGeom prst="ellipse">
              <a:avLst/>
            </a:prstGeom>
            <a:noFill/>
            <a:ln w="57150">
              <a:solidFill>
                <a:schemeClr val="bg1"/>
              </a:solidFill>
              <a:round/>
              <a:headEnd/>
              <a:tailEnd/>
            </a:ln>
          </p:spPr>
          <p:txBody>
            <a:bodyPr wrap="none" anchor="ctr"/>
            <a:lstStyle/>
            <a:p>
              <a:endParaRPr lang="en-US" dirty="0"/>
            </a:p>
          </p:txBody>
        </p:sp>
        <p:sp>
          <p:nvSpPr>
            <p:cNvPr id="39958" name="Text Box 11"/>
            <p:cNvSpPr txBox="1">
              <a:spLocks noChangeArrowheads="1"/>
            </p:cNvSpPr>
            <p:nvPr/>
          </p:nvSpPr>
          <p:spPr bwMode="auto">
            <a:xfrm>
              <a:off x="1179" y="2031"/>
              <a:ext cx="717" cy="368"/>
            </a:xfrm>
            <a:prstGeom prst="rect">
              <a:avLst/>
            </a:prstGeom>
            <a:noFill/>
            <a:ln w="9525">
              <a:noFill/>
              <a:miter lim="800000"/>
              <a:headEnd/>
              <a:tailEnd/>
            </a:ln>
          </p:spPr>
          <p:txBody>
            <a:bodyPr wrap="none">
              <a:spAutoFit/>
            </a:bodyPr>
            <a:lstStyle/>
            <a:p>
              <a:r>
                <a:rPr lang="en-US" sz="1600" b="1" dirty="0" smtClean="0">
                  <a:solidFill>
                    <a:schemeClr val="bg1"/>
                  </a:solidFill>
                </a:rPr>
                <a:t>Tropical </a:t>
              </a:r>
              <a:endParaRPr lang="en-US" sz="1600" b="1" dirty="0">
                <a:solidFill>
                  <a:schemeClr val="bg1"/>
                </a:solidFill>
              </a:endParaRPr>
            </a:p>
            <a:p>
              <a:r>
                <a:rPr lang="en-US" sz="1600" b="1" dirty="0">
                  <a:solidFill>
                    <a:schemeClr val="bg1"/>
                  </a:solidFill>
                </a:rPr>
                <a:t>Convection</a:t>
              </a:r>
            </a:p>
          </p:txBody>
        </p:sp>
      </p:grpSp>
      <p:grpSp>
        <p:nvGrpSpPr>
          <p:cNvPr id="5" name="Group 12"/>
          <p:cNvGrpSpPr>
            <a:grpSpLocks/>
          </p:cNvGrpSpPr>
          <p:nvPr/>
        </p:nvGrpSpPr>
        <p:grpSpPr bwMode="auto">
          <a:xfrm>
            <a:off x="3581400" y="3219450"/>
            <a:ext cx="4191000" cy="914400"/>
            <a:chOff x="2256" y="2028"/>
            <a:chExt cx="2640" cy="576"/>
          </a:xfrm>
        </p:grpSpPr>
        <p:sp>
          <p:nvSpPr>
            <p:cNvPr id="39955" name="Oval 13"/>
            <p:cNvSpPr>
              <a:spLocks noChangeArrowheads="1"/>
            </p:cNvSpPr>
            <p:nvPr/>
          </p:nvSpPr>
          <p:spPr bwMode="auto">
            <a:xfrm>
              <a:off x="2256" y="2028"/>
              <a:ext cx="2640" cy="576"/>
            </a:xfrm>
            <a:prstGeom prst="ellipse">
              <a:avLst/>
            </a:prstGeom>
            <a:noFill/>
            <a:ln w="57150">
              <a:solidFill>
                <a:schemeClr val="bg1"/>
              </a:solidFill>
              <a:round/>
              <a:headEnd/>
              <a:tailEnd/>
            </a:ln>
          </p:spPr>
          <p:txBody>
            <a:bodyPr wrap="none" anchor="ctr"/>
            <a:lstStyle/>
            <a:p>
              <a:endParaRPr lang="en-US" dirty="0"/>
            </a:p>
          </p:txBody>
        </p:sp>
        <p:sp>
          <p:nvSpPr>
            <p:cNvPr id="39956" name="Text Box 14"/>
            <p:cNvSpPr txBox="1">
              <a:spLocks noChangeArrowheads="1"/>
            </p:cNvSpPr>
            <p:nvPr/>
          </p:nvSpPr>
          <p:spPr bwMode="auto">
            <a:xfrm>
              <a:off x="4236" y="2181"/>
              <a:ext cx="450" cy="233"/>
            </a:xfrm>
            <a:prstGeom prst="rect">
              <a:avLst/>
            </a:prstGeom>
            <a:noFill/>
            <a:ln w="9525">
              <a:noFill/>
              <a:miter lim="800000"/>
              <a:headEnd/>
              <a:tailEnd/>
            </a:ln>
          </p:spPr>
          <p:txBody>
            <a:bodyPr wrap="none">
              <a:spAutoFit/>
            </a:bodyPr>
            <a:lstStyle/>
            <a:p>
              <a:r>
                <a:rPr lang="en-US" b="1" dirty="0"/>
                <a:t>ENSO</a:t>
              </a:r>
            </a:p>
          </p:txBody>
        </p:sp>
      </p:grpSp>
      <p:sp>
        <p:nvSpPr>
          <p:cNvPr id="39943" name="Rectangle 15"/>
          <p:cNvSpPr>
            <a:spLocks noChangeArrowheads="1"/>
          </p:cNvSpPr>
          <p:nvPr/>
        </p:nvSpPr>
        <p:spPr bwMode="auto">
          <a:xfrm>
            <a:off x="838199" y="685800"/>
            <a:ext cx="7463971" cy="914400"/>
          </a:xfrm>
          <a:prstGeom prst="rect">
            <a:avLst/>
          </a:prstGeom>
          <a:solidFill>
            <a:schemeClr val="bg1"/>
          </a:solidFill>
          <a:ln w="9525">
            <a:noFill/>
            <a:miter lim="800000"/>
            <a:headEnd/>
            <a:tailEnd/>
          </a:ln>
        </p:spPr>
        <p:txBody>
          <a:bodyPr wrap="none" anchor="ctr"/>
          <a:lstStyle/>
          <a:p>
            <a:endParaRPr lang="en-US" dirty="0"/>
          </a:p>
        </p:txBody>
      </p:sp>
      <p:sp>
        <p:nvSpPr>
          <p:cNvPr id="39944" name="Rectangle 16"/>
          <p:cNvSpPr>
            <a:spLocks noGrp="1" noChangeArrowheads="1"/>
          </p:cNvSpPr>
          <p:nvPr>
            <p:ph type="title"/>
          </p:nvPr>
        </p:nvSpPr>
        <p:spPr>
          <a:xfrm>
            <a:off x="457200" y="228600"/>
            <a:ext cx="8153400" cy="1020763"/>
          </a:xfrm>
          <a:solidFill>
            <a:schemeClr val="bg1"/>
          </a:solidFill>
        </p:spPr>
        <p:txBody>
          <a:bodyPr>
            <a:noAutofit/>
          </a:bodyPr>
          <a:lstStyle/>
          <a:p>
            <a:pPr eaLnBrk="1" hangingPunct="1"/>
            <a:r>
              <a:rPr lang="en-US" sz="3200" b="1" dirty="0" smtClean="0"/>
              <a:t>Key Phenomena Affecting California </a:t>
            </a:r>
            <a:br>
              <a:rPr lang="en-US" sz="3200" b="1" dirty="0" smtClean="0"/>
            </a:br>
            <a:r>
              <a:rPr lang="en-US" sz="3200" b="1" dirty="0" smtClean="0"/>
              <a:t>Water Supply/Flooding:</a:t>
            </a:r>
          </a:p>
        </p:txBody>
      </p:sp>
      <p:grpSp>
        <p:nvGrpSpPr>
          <p:cNvPr id="6" name="Group 17"/>
          <p:cNvGrpSpPr>
            <a:grpSpLocks/>
          </p:cNvGrpSpPr>
          <p:nvPr/>
        </p:nvGrpSpPr>
        <p:grpSpPr bwMode="auto">
          <a:xfrm>
            <a:off x="4648200" y="2133600"/>
            <a:ext cx="1995487" cy="687387"/>
            <a:chOff x="3009" y="1533"/>
            <a:chExt cx="1257" cy="433"/>
          </a:xfrm>
        </p:grpSpPr>
        <p:sp>
          <p:nvSpPr>
            <p:cNvPr id="39953" name="Rectangle 18"/>
            <p:cNvSpPr>
              <a:spLocks noChangeArrowheads="1"/>
            </p:cNvSpPr>
            <p:nvPr/>
          </p:nvSpPr>
          <p:spPr bwMode="auto">
            <a:xfrm rot="19587417">
              <a:off x="3162" y="1774"/>
              <a:ext cx="1104" cy="192"/>
            </a:xfrm>
            <a:prstGeom prst="rect">
              <a:avLst/>
            </a:prstGeom>
            <a:noFill/>
            <a:ln w="9525">
              <a:noFill/>
              <a:miter lim="800000"/>
              <a:headEnd/>
              <a:tailEnd/>
            </a:ln>
          </p:spPr>
          <p:txBody>
            <a:bodyPr wrap="none" anchor="ctr"/>
            <a:lstStyle/>
            <a:p>
              <a:pPr algn="ctr"/>
              <a:r>
                <a:rPr lang="en-US" sz="2000" b="1" dirty="0">
                  <a:solidFill>
                    <a:schemeClr val="bg1"/>
                  </a:solidFill>
                </a:rPr>
                <a:t>Atmospheric </a:t>
              </a:r>
            </a:p>
            <a:p>
              <a:pPr algn="ctr"/>
              <a:r>
                <a:rPr lang="en-US" sz="2000" b="1" dirty="0">
                  <a:solidFill>
                    <a:schemeClr val="bg1"/>
                  </a:solidFill>
                </a:rPr>
                <a:t>River</a:t>
              </a:r>
            </a:p>
          </p:txBody>
        </p:sp>
        <p:sp>
          <p:nvSpPr>
            <p:cNvPr id="39954" name="Oval 19"/>
            <p:cNvSpPr>
              <a:spLocks noChangeArrowheads="1"/>
            </p:cNvSpPr>
            <p:nvPr/>
          </p:nvSpPr>
          <p:spPr bwMode="auto">
            <a:xfrm rot="-1923519">
              <a:off x="3009" y="1533"/>
              <a:ext cx="960" cy="240"/>
            </a:xfrm>
            <a:prstGeom prst="ellipse">
              <a:avLst/>
            </a:prstGeom>
            <a:noFill/>
            <a:ln w="28575">
              <a:solidFill>
                <a:schemeClr val="bg1"/>
              </a:solidFill>
              <a:round/>
              <a:headEnd/>
              <a:tailEnd/>
            </a:ln>
          </p:spPr>
          <p:txBody>
            <a:bodyPr wrap="none" anchor="ctr"/>
            <a:lstStyle/>
            <a:p>
              <a:endParaRPr lang="en-US" dirty="0"/>
            </a:p>
          </p:txBody>
        </p:sp>
      </p:grpSp>
      <p:grpSp>
        <p:nvGrpSpPr>
          <p:cNvPr id="7" name="Group 20"/>
          <p:cNvGrpSpPr>
            <a:grpSpLocks/>
          </p:cNvGrpSpPr>
          <p:nvPr/>
        </p:nvGrpSpPr>
        <p:grpSpPr bwMode="auto">
          <a:xfrm>
            <a:off x="4267200" y="3416300"/>
            <a:ext cx="1752600" cy="608013"/>
            <a:chOff x="2688" y="2152"/>
            <a:chExt cx="1104" cy="383"/>
          </a:xfrm>
        </p:grpSpPr>
        <p:sp>
          <p:nvSpPr>
            <p:cNvPr id="39951" name="Freeform 21"/>
            <p:cNvSpPr>
              <a:spLocks/>
            </p:cNvSpPr>
            <p:nvPr/>
          </p:nvSpPr>
          <p:spPr bwMode="auto">
            <a:xfrm>
              <a:off x="2688" y="2152"/>
              <a:ext cx="1104" cy="152"/>
            </a:xfrm>
            <a:custGeom>
              <a:avLst/>
              <a:gdLst>
                <a:gd name="T0" fmla="*/ 0 w 1104"/>
                <a:gd name="T1" fmla="*/ 152 h 152"/>
                <a:gd name="T2" fmla="*/ 528 w 1104"/>
                <a:gd name="T3" fmla="*/ 8 h 152"/>
                <a:gd name="T4" fmla="*/ 1104 w 1104"/>
                <a:gd name="T5" fmla="*/ 104 h 152"/>
                <a:gd name="T6" fmla="*/ 0 60000 65536"/>
                <a:gd name="T7" fmla="*/ 0 60000 65536"/>
                <a:gd name="T8" fmla="*/ 0 60000 65536"/>
                <a:gd name="T9" fmla="*/ 0 w 1104"/>
                <a:gd name="T10" fmla="*/ 0 h 152"/>
                <a:gd name="T11" fmla="*/ 1104 w 1104"/>
                <a:gd name="T12" fmla="*/ 152 h 152"/>
              </a:gdLst>
              <a:ahLst/>
              <a:cxnLst>
                <a:cxn ang="T6">
                  <a:pos x="T0" y="T1"/>
                </a:cxn>
                <a:cxn ang="T7">
                  <a:pos x="T2" y="T3"/>
                </a:cxn>
                <a:cxn ang="T8">
                  <a:pos x="T4" y="T5"/>
                </a:cxn>
              </a:cxnLst>
              <a:rect l="T9" t="T10" r="T11" b="T12"/>
              <a:pathLst>
                <a:path w="1104" h="152">
                  <a:moveTo>
                    <a:pt x="0" y="152"/>
                  </a:moveTo>
                  <a:cubicBezTo>
                    <a:pt x="172" y="84"/>
                    <a:pt x="344" y="16"/>
                    <a:pt x="528" y="8"/>
                  </a:cubicBezTo>
                  <a:cubicBezTo>
                    <a:pt x="712" y="0"/>
                    <a:pt x="1008" y="88"/>
                    <a:pt x="1104" y="104"/>
                  </a:cubicBezTo>
                </a:path>
              </a:pathLst>
            </a:custGeom>
            <a:noFill/>
            <a:ln w="76200">
              <a:solidFill>
                <a:schemeClr val="bg1"/>
              </a:solidFill>
              <a:round/>
              <a:headEnd/>
              <a:tailEnd/>
            </a:ln>
          </p:spPr>
          <p:txBody>
            <a:bodyPr/>
            <a:lstStyle/>
            <a:p>
              <a:endParaRPr lang="en-US" dirty="0"/>
            </a:p>
          </p:txBody>
        </p:sp>
        <p:sp>
          <p:nvSpPr>
            <p:cNvPr id="39952" name="Text Box 22"/>
            <p:cNvSpPr txBox="1">
              <a:spLocks noChangeArrowheads="1"/>
            </p:cNvSpPr>
            <p:nvPr/>
          </p:nvSpPr>
          <p:spPr bwMode="auto">
            <a:xfrm>
              <a:off x="2688" y="2304"/>
              <a:ext cx="1092" cy="231"/>
            </a:xfrm>
            <a:prstGeom prst="rect">
              <a:avLst/>
            </a:prstGeom>
            <a:noFill/>
            <a:ln w="9525">
              <a:noFill/>
              <a:miter lim="800000"/>
              <a:headEnd/>
              <a:tailEnd/>
            </a:ln>
          </p:spPr>
          <p:txBody>
            <a:bodyPr wrap="none">
              <a:spAutoFit/>
            </a:bodyPr>
            <a:lstStyle/>
            <a:p>
              <a:r>
                <a:rPr lang="en-US" b="1" dirty="0"/>
                <a:t>Easterly Wave</a:t>
              </a:r>
            </a:p>
          </p:txBody>
        </p:sp>
      </p:grpSp>
      <p:grpSp>
        <p:nvGrpSpPr>
          <p:cNvPr id="8" name="Group 23"/>
          <p:cNvGrpSpPr>
            <a:grpSpLocks/>
          </p:cNvGrpSpPr>
          <p:nvPr/>
        </p:nvGrpSpPr>
        <p:grpSpPr bwMode="auto">
          <a:xfrm>
            <a:off x="4114800" y="1770063"/>
            <a:ext cx="1530350" cy="744537"/>
            <a:chOff x="2732" y="1031"/>
            <a:chExt cx="964" cy="469"/>
          </a:xfrm>
        </p:grpSpPr>
        <p:sp>
          <p:nvSpPr>
            <p:cNvPr id="39949" name="Text Box 24"/>
            <p:cNvSpPr txBox="1">
              <a:spLocks noChangeArrowheads="1"/>
            </p:cNvSpPr>
            <p:nvPr/>
          </p:nvSpPr>
          <p:spPr bwMode="auto">
            <a:xfrm>
              <a:off x="2732" y="1031"/>
              <a:ext cx="964" cy="231"/>
            </a:xfrm>
            <a:prstGeom prst="rect">
              <a:avLst/>
            </a:prstGeom>
            <a:noFill/>
            <a:ln w="9525">
              <a:noFill/>
              <a:miter lim="800000"/>
              <a:headEnd/>
              <a:tailEnd/>
            </a:ln>
          </p:spPr>
          <p:txBody>
            <a:bodyPr wrap="none">
              <a:spAutoFit/>
            </a:bodyPr>
            <a:lstStyle/>
            <a:p>
              <a:r>
                <a:rPr lang="en-US" b="1" dirty="0">
                  <a:solidFill>
                    <a:schemeClr val="bg1"/>
                  </a:solidFill>
                </a:rPr>
                <a:t>Cyclogensis</a:t>
              </a:r>
            </a:p>
          </p:txBody>
        </p:sp>
        <p:sp>
          <p:nvSpPr>
            <p:cNvPr id="39950" name="Text Box 25"/>
            <p:cNvSpPr txBox="1">
              <a:spLocks noChangeArrowheads="1"/>
            </p:cNvSpPr>
            <p:nvPr/>
          </p:nvSpPr>
          <p:spPr bwMode="auto">
            <a:xfrm>
              <a:off x="3319" y="1212"/>
              <a:ext cx="233" cy="288"/>
            </a:xfrm>
            <a:prstGeom prst="rect">
              <a:avLst/>
            </a:prstGeom>
            <a:noFill/>
            <a:ln w="9525">
              <a:noFill/>
              <a:miter lim="800000"/>
              <a:headEnd/>
              <a:tailEnd/>
            </a:ln>
          </p:spPr>
          <p:txBody>
            <a:bodyPr wrap="none">
              <a:spAutoFit/>
            </a:bodyPr>
            <a:lstStyle/>
            <a:p>
              <a:r>
                <a:rPr lang="en-US" sz="2400" b="1" i="1" dirty="0">
                  <a:solidFill>
                    <a:schemeClr val="bg1"/>
                  </a:solidFill>
                </a:rPr>
                <a:t>L</a:t>
              </a:r>
            </a:p>
          </p:txBody>
        </p:sp>
      </p:grpSp>
      <p:sp>
        <p:nvSpPr>
          <p:cNvPr id="40986" name="Rectangle 26"/>
          <p:cNvSpPr>
            <a:spLocks noChangeArrowheads="1"/>
          </p:cNvSpPr>
          <p:nvPr/>
        </p:nvSpPr>
        <p:spPr bwMode="auto">
          <a:xfrm>
            <a:off x="533400" y="4976037"/>
            <a:ext cx="8077200" cy="1881963"/>
          </a:xfrm>
          <a:prstGeom prst="rect">
            <a:avLst/>
          </a:prstGeom>
          <a:solidFill>
            <a:schemeClr val="bg1"/>
          </a:solidFill>
          <a:ln w="9525">
            <a:noFill/>
            <a:miter lim="800000"/>
            <a:headEnd/>
            <a:tailEnd/>
          </a:ln>
        </p:spPr>
        <p:txBody>
          <a:bodyPr anchor="ctr"/>
          <a:lstStyle/>
          <a:p>
            <a:pPr algn="ctr"/>
            <a:r>
              <a:rPr lang="en-US" sz="3200" b="1" dirty="0"/>
              <a:t>The most extreme CA storm would result from a rare alignment of key </a:t>
            </a:r>
            <a:r>
              <a:rPr lang="en-US" sz="3200" b="1" dirty="0" smtClean="0"/>
              <a:t>processes</a:t>
            </a:r>
            <a:r>
              <a:rPr lang="en-US" sz="3600" b="1" dirty="0">
                <a:solidFill>
                  <a:srgbClr val="FFFF00"/>
                </a:solidFill>
              </a:rPr>
              <a:t/>
            </a:r>
            <a:br>
              <a:rPr lang="en-US" sz="3600" b="1" dirty="0">
                <a:solidFill>
                  <a:srgbClr val="FFFF00"/>
                </a:solidFill>
              </a:rPr>
            </a:b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28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smtClean="0">
                <a:ln>
                  <a:noFill/>
                </a:ln>
                <a:solidFill>
                  <a:schemeClr val="tx1"/>
                </a:solidFill>
                <a:effectLst/>
                <a:uLnTx/>
                <a:uFillTx/>
                <a:latin typeface="+mj-lt"/>
                <a:ea typeface="+mj-ea"/>
                <a:cs typeface="+mj-cs"/>
              </a:rPr>
              <a:t>IPCC 2100 Projections</a:t>
            </a:r>
            <a:r>
              <a:rPr kumimoji="0" lang="en-US" sz="4000" b="0" i="0" u="none" strike="noStrike" kern="1200" cap="none" spc="0" normalizeH="0" baseline="0" noProof="0" smtClean="0">
                <a:ln>
                  <a:noFill/>
                </a:ln>
                <a:solidFill>
                  <a:schemeClr val="tx1"/>
                </a:solidFill>
                <a:effectLst/>
                <a:uLnTx/>
                <a:uFillTx/>
                <a:latin typeface="+mj-lt"/>
                <a:ea typeface="+mj-ea"/>
                <a:cs typeface="+mj-cs"/>
              </a:rPr>
              <a:t/>
            </a:r>
            <a:br>
              <a:rPr kumimoji="0" lang="en-US" sz="4000" b="0" i="0" u="none" strike="noStrike" kern="1200" cap="none" spc="0" normalizeH="0" baseline="0" noProof="0" smtClean="0">
                <a:ln>
                  <a:noFill/>
                </a:ln>
                <a:solidFill>
                  <a:schemeClr val="tx1"/>
                </a:solidFill>
                <a:effectLst/>
                <a:uLnTx/>
                <a:uFillTx/>
                <a:latin typeface="+mj-lt"/>
                <a:ea typeface="+mj-ea"/>
                <a:cs typeface="+mj-cs"/>
              </a:rPr>
            </a:br>
            <a:r>
              <a:rPr kumimoji="0" lang="en-US" sz="4000" b="0" i="0" u="none" strike="noStrike" kern="1200" cap="none" spc="0" normalizeH="0" baseline="0" noProof="0" smtClean="0">
                <a:ln>
                  <a:noFill/>
                </a:ln>
                <a:solidFill>
                  <a:srgbClr val="7030A0"/>
                </a:solidFill>
                <a:effectLst/>
                <a:uLnTx/>
                <a:uFillTx/>
                <a:latin typeface="+mj-lt"/>
                <a:ea typeface="+mj-ea"/>
                <a:cs typeface="+mj-cs"/>
              </a:rPr>
              <a:t>(</a:t>
            </a:r>
            <a:r>
              <a:rPr kumimoji="0" lang="en-US" sz="3200" b="0" i="0" u="none" strike="noStrike" kern="1200" cap="none" spc="0" normalizeH="0" baseline="0" noProof="0" smtClean="0">
                <a:ln>
                  <a:noFill/>
                </a:ln>
                <a:solidFill>
                  <a:srgbClr val="7030A0"/>
                </a:solidFill>
                <a:effectLst/>
                <a:uLnTx/>
                <a:uFillTx/>
                <a:latin typeface="+mj-lt"/>
                <a:ea typeface="+mj-ea"/>
                <a:cs typeface="+mj-cs"/>
              </a:rPr>
              <a:t>From 4</a:t>
            </a:r>
            <a:r>
              <a:rPr kumimoji="0" lang="en-US" sz="3200" b="0" i="0" u="none" strike="noStrike" kern="1200" cap="none" spc="0" normalizeH="0" baseline="30000" noProof="0" smtClean="0">
                <a:ln>
                  <a:noFill/>
                </a:ln>
                <a:solidFill>
                  <a:srgbClr val="7030A0"/>
                </a:solidFill>
                <a:effectLst/>
                <a:uLnTx/>
                <a:uFillTx/>
                <a:latin typeface="+mj-lt"/>
                <a:ea typeface="+mj-ea"/>
                <a:cs typeface="+mj-cs"/>
              </a:rPr>
              <a:t>th</a:t>
            </a:r>
            <a:r>
              <a:rPr kumimoji="0" lang="en-US" sz="3200" b="0" i="0" u="none" strike="noStrike" kern="1200" cap="none" spc="0" normalizeH="0" baseline="0" noProof="0" smtClean="0">
                <a:ln>
                  <a:noFill/>
                </a:ln>
                <a:solidFill>
                  <a:srgbClr val="7030A0"/>
                </a:solidFill>
                <a:effectLst/>
                <a:uLnTx/>
                <a:uFillTx/>
                <a:latin typeface="+mj-lt"/>
                <a:ea typeface="+mj-ea"/>
                <a:cs typeface="+mj-cs"/>
              </a:rPr>
              <a:t> Assessment Report 2007)</a:t>
            </a:r>
            <a:endParaRPr kumimoji="0" lang="en-US" sz="4000" b="0" i="0" u="none" strike="noStrike" kern="1200" cap="none" spc="0" normalizeH="0" baseline="0" noProof="0" dirty="0">
              <a:ln>
                <a:noFill/>
              </a:ln>
              <a:solidFill>
                <a:srgbClr val="7030A0"/>
              </a:solidFill>
              <a:effectLst/>
              <a:uLnTx/>
              <a:uFillTx/>
              <a:latin typeface="+mj-lt"/>
              <a:ea typeface="+mj-ea"/>
              <a:cs typeface="+mj-cs"/>
            </a:endParaRPr>
          </a:p>
        </p:txBody>
      </p:sp>
      <p:sp>
        <p:nvSpPr>
          <p:cNvPr id="3" name="Rectangle 3"/>
          <p:cNvSpPr txBox="1">
            <a:spLocks noChangeArrowheads="1"/>
          </p:cNvSpPr>
          <p:nvPr/>
        </p:nvSpPr>
        <p:spPr>
          <a:xfrm>
            <a:off x="457200" y="1752600"/>
            <a:ext cx="8229600" cy="4525963"/>
          </a:xfrm>
          <a:prstGeom prst="rect">
            <a:avLst/>
          </a:prstGeom>
        </p:spPr>
        <p:txBody>
          <a:bodyPr/>
          <a:lstStyle/>
          <a:p>
            <a:pPr marL="342900" lvl="0" indent="-342900">
              <a:spcBef>
                <a:spcPct val="20000"/>
              </a:spcBef>
              <a:buFont typeface="Arial" pitchFamily="34" charset="0"/>
              <a:buChar char="•"/>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Global temp up 1.8 to </a:t>
            </a:r>
            <a:r>
              <a:rPr lang="en-US" sz="3000" dirty="0" smtClean="0"/>
              <a:t>4.0°C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(3 – 7</a:t>
            </a:r>
            <a:r>
              <a:rPr lang="en-US" sz="3000" dirty="0" smtClean="0"/>
              <a:t>°</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F)  	from 1990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Sea level rise by .18 to .59 m (.6 to 1.9 ft)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    (with an added .1 to .2 m if Greenland ice                 	melt increases beyond 1993-03 rate)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Precipitation more uncertain but likely increase at higher latitudes and near equator, less in subtropics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Extreme events (floods) more likely</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Take Home Points</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3" name="Content Placeholder 3"/>
          <p:cNvSpPr txBox="1">
            <a:spLocks/>
          </p:cNvSpPr>
          <p:nvPr/>
        </p:nvSpPr>
        <p:spPr>
          <a:xfrm>
            <a:off x="457200" y="1371600"/>
            <a:ext cx="8229600" cy="4525963"/>
          </a:xfrm>
          <a:prstGeom prst="rect">
            <a:avLst/>
          </a:prstGeom>
        </p:spPr>
        <p:txBody>
          <a:bodyPr/>
          <a:lstStyle/>
          <a:p>
            <a:pPr marL="342900" marR="0" lvl="0" indent="-342900" algn="l" defTabSz="914400" rtl="0" eaLnBrk="1" fontAlgn="auto" latinLnBrk="0" hangingPunct="1">
              <a:lnSpc>
                <a:spcPct val="100000"/>
              </a:lnSpc>
              <a:spcBef>
                <a:spcPts val="6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Atmospheric Rivers are important for floods and water supply</a:t>
            </a:r>
          </a:p>
          <a:p>
            <a:pPr marL="342900" lvl="0" indent="-342900">
              <a:spcBef>
                <a:spcPts val="6000"/>
              </a:spcBef>
              <a:buFont typeface="Arial" pitchFamily="34" charset="0"/>
              <a:buChar char="•"/>
              <a:defRPr/>
            </a:pPr>
            <a:r>
              <a:rPr lang="en-US" sz="2800" dirty="0" smtClean="0"/>
              <a:t>Alignment of processes necessary for extreme events</a:t>
            </a:r>
          </a:p>
          <a:p>
            <a:pPr marL="342900" marR="0" lvl="0" indent="-342900" algn="l" defTabSz="914400" rtl="0" eaLnBrk="1" fontAlgn="auto" latinLnBrk="0" hangingPunct="1">
              <a:lnSpc>
                <a:spcPct val="100000"/>
              </a:lnSpc>
              <a:spcBef>
                <a:spcPts val="6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Extreme</a:t>
            </a:r>
            <a:r>
              <a:rPr kumimoji="0" lang="en-US" sz="2800" b="0" i="0" u="none" strike="noStrike" kern="1200" cap="none" spc="0" normalizeH="0" noProof="0" dirty="0" smtClean="0">
                <a:ln>
                  <a:noFill/>
                </a:ln>
                <a:solidFill>
                  <a:schemeClr val="tx1"/>
                </a:solidFill>
                <a:effectLst/>
                <a:uLnTx/>
                <a:uFillTx/>
                <a:latin typeface="+mn-lt"/>
                <a:ea typeface="+mn-ea"/>
                <a:cs typeface="+mn-cs"/>
              </a:rPr>
              <a:t> weather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events have occurred</a:t>
            </a:r>
            <a:r>
              <a:rPr kumimoji="0" lang="en-US" sz="2800" b="0" i="0" u="none" strike="noStrike" kern="1200" cap="none" spc="0" normalizeH="0" noProof="0" dirty="0" smtClean="0">
                <a:ln>
                  <a:noFill/>
                </a:ln>
                <a:solidFill>
                  <a:schemeClr val="tx1"/>
                </a:solidFill>
                <a:effectLst/>
                <a:uLnTx/>
                <a:uFillTx/>
                <a:latin typeface="+mn-lt"/>
                <a:ea typeface="+mn-ea"/>
                <a:cs typeface="+mn-cs"/>
              </a:rPr>
              <a:t> in the recent past, with a short period of record, probability says we haven’t seen the “worst “ yet.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dirty="0" smtClean="0"/>
              <a:t>California Climate, Extreme Events and Climate Change Implications </a:t>
            </a:r>
            <a:br>
              <a:rPr lang="en-US" dirty="0" smtClean="0"/>
            </a:br>
            <a:endParaRPr lang="en-US" dirty="0"/>
          </a:p>
        </p:txBody>
      </p:sp>
      <p:sp>
        <p:nvSpPr>
          <p:cNvPr id="3" name="Subtitle 2"/>
          <p:cNvSpPr>
            <a:spLocks noGrp="1"/>
          </p:cNvSpPr>
          <p:nvPr>
            <p:ph type="subTitle" idx="1"/>
          </p:nvPr>
        </p:nvSpPr>
        <p:spPr>
          <a:xfrm>
            <a:off x="6096000" y="4953000"/>
            <a:ext cx="3048000" cy="1295400"/>
          </a:xfrm>
        </p:spPr>
        <p:txBody>
          <a:bodyPr>
            <a:noAutofit/>
          </a:bodyPr>
          <a:lstStyle/>
          <a:p>
            <a:r>
              <a:rPr lang="en-US" sz="1600" dirty="0" smtClean="0">
                <a:solidFill>
                  <a:schemeClr val="tx1"/>
                </a:solidFill>
              </a:rPr>
              <a:t>Peter Coombe</a:t>
            </a:r>
          </a:p>
          <a:p>
            <a:r>
              <a:rPr lang="en-US" sz="1600" dirty="0" smtClean="0">
                <a:solidFill>
                  <a:schemeClr val="tx1"/>
                </a:solidFill>
              </a:rPr>
              <a:t>Staff Environmental Scientist</a:t>
            </a:r>
          </a:p>
          <a:p>
            <a:r>
              <a:rPr lang="en-US" sz="1600" dirty="0" smtClean="0">
                <a:solidFill>
                  <a:schemeClr val="tx1"/>
                </a:solidFill>
              </a:rPr>
              <a:t>CA Department of Water Resources</a:t>
            </a:r>
          </a:p>
          <a:p>
            <a:r>
              <a:rPr lang="en-US" sz="1600" dirty="0" smtClean="0">
                <a:solidFill>
                  <a:schemeClr val="tx1"/>
                </a:solidFill>
              </a:rPr>
              <a:t>pcoombe@water.ca.gov</a:t>
            </a:r>
            <a:endParaRPr lang="en-US" sz="1600" dirty="0">
              <a:solidFill>
                <a:schemeClr val="tx1"/>
              </a:solidFill>
            </a:endParaRPr>
          </a:p>
        </p:txBody>
      </p:sp>
      <p:pic>
        <p:nvPicPr>
          <p:cNvPr id="6" name="Picture 5" descr="cimis_hq.jpg"/>
          <p:cNvPicPr>
            <a:picLocks noChangeAspect="1"/>
          </p:cNvPicPr>
          <p:nvPr/>
        </p:nvPicPr>
        <p:blipFill>
          <a:blip r:embed="rId3" cstate="print"/>
          <a:stretch>
            <a:fillRect/>
          </a:stretch>
        </p:blipFill>
        <p:spPr>
          <a:xfrm>
            <a:off x="381000" y="1847850"/>
            <a:ext cx="5715000" cy="42862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762000"/>
            <a:ext cx="8458200" cy="4524315"/>
          </a:xfrm>
          <a:prstGeom prst="rect">
            <a:avLst/>
          </a:prstGeom>
        </p:spPr>
        <p:txBody>
          <a:bodyPr wrap="square">
            <a:spAutoFit/>
          </a:bodyPr>
          <a:lstStyle/>
          <a:p>
            <a:r>
              <a:rPr lang="en-US" sz="3600" b="1" u="sng" spc="300" dirty="0" smtClean="0">
                <a:solidFill>
                  <a:schemeClr val="tx1"/>
                </a:solidFill>
                <a:effectLst>
                  <a:outerShdw blurRad="38100" dist="38100" dir="2700000" algn="tl">
                    <a:srgbClr val="000000">
                      <a:alpha val="43137"/>
                    </a:srgbClr>
                  </a:outerShdw>
                </a:effectLst>
                <a:latin typeface="Lucida Sans"/>
                <a:cs typeface="Lucida Sans"/>
              </a:rPr>
              <a:t>Climate:</a:t>
            </a:r>
            <a:r>
              <a:rPr lang="en-US" sz="3600" b="1" spc="300" dirty="0" smtClean="0">
                <a:solidFill>
                  <a:schemeClr val="tx1"/>
                </a:solidFill>
                <a:latin typeface="Lucida Sans"/>
                <a:cs typeface="Lucida Sans"/>
              </a:rPr>
              <a:t/>
            </a:r>
            <a:br>
              <a:rPr lang="en-US" sz="3600" b="1" spc="300" dirty="0" smtClean="0">
                <a:solidFill>
                  <a:schemeClr val="tx1"/>
                </a:solidFill>
                <a:latin typeface="Lucida Sans"/>
                <a:cs typeface="Lucida Sans"/>
              </a:rPr>
            </a:br>
            <a:r>
              <a:rPr lang="en-US" sz="3600" b="1" spc="300" dirty="0" smtClean="0">
                <a:solidFill>
                  <a:schemeClr val="tx1"/>
                </a:solidFill>
                <a:latin typeface="Lucida Sans"/>
                <a:cs typeface="Lucida Sans"/>
              </a:rPr>
              <a:t/>
            </a:r>
            <a:br>
              <a:rPr lang="en-US" sz="3600" b="1" spc="300" dirty="0" smtClean="0">
                <a:solidFill>
                  <a:schemeClr val="tx1"/>
                </a:solidFill>
                <a:latin typeface="Lucida Sans"/>
                <a:cs typeface="Lucida Sans"/>
              </a:rPr>
            </a:br>
            <a:r>
              <a:rPr lang="en-US" sz="3600" b="1" spc="300" dirty="0" smtClean="0">
                <a:solidFill>
                  <a:schemeClr val="tx1"/>
                </a:solidFill>
                <a:latin typeface="Lucida Sans"/>
                <a:cs typeface="Lucida Sans"/>
              </a:rPr>
              <a:t>Long term average conditions</a:t>
            </a:r>
          </a:p>
          <a:p>
            <a:endParaRPr lang="en-US" sz="3600" b="1" spc="300" dirty="0" smtClean="0">
              <a:solidFill>
                <a:schemeClr val="tx1"/>
              </a:solidFill>
              <a:latin typeface="Lucida Sans"/>
              <a:cs typeface="Lucida Sans"/>
            </a:endParaRPr>
          </a:p>
          <a:p>
            <a:endParaRPr lang="en-US" sz="3600" b="1" u="sng" spc="300" dirty="0" smtClean="0">
              <a:solidFill>
                <a:schemeClr val="tx1"/>
              </a:solidFill>
              <a:effectLst>
                <a:outerShdw blurRad="38100" dist="38100" dir="2700000" algn="tl">
                  <a:srgbClr val="000000">
                    <a:alpha val="43137"/>
                  </a:srgbClr>
                </a:outerShdw>
              </a:effectLst>
              <a:latin typeface="Lucida Sans"/>
              <a:cs typeface="Lucida Sans"/>
            </a:endParaRPr>
          </a:p>
          <a:p>
            <a:r>
              <a:rPr lang="en-US" sz="3600" b="1" u="sng" spc="300" dirty="0" smtClean="0">
                <a:solidFill>
                  <a:schemeClr val="tx1"/>
                </a:solidFill>
                <a:effectLst>
                  <a:outerShdw blurRad="38100" dist="38100" dir="2700000" algn="tl">
                    <a:srgbClr val="000000">
                      <a:alpha val="43137"/>
                    </a:srgbClr>
                  </a:outerShdw>
                </a:effectLst>
                <a:latin typeface="Lucida Sans"/>
                <a:cs typeface="Lucida Sans"/>
              </a:rPr>
              <a:t>Weather: </a:t>
            </a:r>
          </a:p>
          <a:p>
            <a:endParaRPr lang="en-US" sz="3600" b="1" spc="300" dirty="0" smtClean="0">
              <a:solidFill>
                <a:schemeClr val="tx1"/>
              </a:solidFill>
              <a:latin typeface="Lucida Sans"/>
              <a:cs typeface="Lucida Sans"/>
            </a:endParaRPr>
          </a:p>
          <a:p>
            <a:r>
              <a:rPr lang="en-US" sz="3600" b="1" spc="300" dirty="0" smtClean="0">
                <a:solidFill>
                  <a:schemeClr val="tx1"/>
                </a:solidFill>
                <a:latin typeface="Lucida Sans"/>
                <a:cs typeface="Lucida Sans"/>
              </a:rPr>
              <a:t>The conditions day to day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cstate="print"/>
          <a:srcRect/>
          <a:stretch>
            <a:fillRect/>
          </a:stretch>
        </p:blipFill>
        <p:spPr bwMode="auto">
          <a:xfrm>
            <a:off x="533400" y="1261680"/>
            <a:ext cx="8305800" cy="5596320"/>
          </a:xfrm>
          <a:prstGeom prst="rect">
            <a:avLst/>
          </a:prstGeom>
          <a:noFill/>
          <a:ln w="9525">
            <a:noFill/>
            <a:miter lim="800000"/>
            <a:headEnd/>
            <a:tailEnd/>
          </a:ln>
        </p:spPr>
      </p:pic>
      <p:sp useBgFill="1">
        <p:nvSpPr>
          <p:cNvPr id="22531" name="Rectangle 6"/>
          <p:cNvSpPr>
            <a:spLocks noGrp="1" noChangeArrowheads="1"/>
          </p:cNvSpPr>
          <p:nvPr>
            <p:ph type="title"/>
          </p:nvPr>
        </p:nvSpPr>
        <p:spPr>
          <a:xfrm>
            <a:off x="609600" y="228600"/>
            <a:ext cx="8229600" cy="1066800"/>
          </a:xfrm>
        </p:spPr>
        <p:txBody>
          <a:bodyPr>
            <a:normAutofit/>
          </a:bodyPr>
          <a:lstStyle/>
          <a:p>
            <a:pPr eaLnBrk="1" hangingPunct="1"/>
            <a:r>
              <a:rPr lang="en-US" sz="3200" dirty="0" smtClean="0"/>
              <a:t>PRISM Annual Precipitation (1961-1990) Map</a:t>
            </a:r>
          </a:p>
        </p:txBody>
      </p:sp>
      <p:sp useBgFill="1">
        <p:nvSpPr>
          <p:cNvPr id="4" name="Rectangle 3"/>
          <p:cNvSpPr/>
          <p:nvPr/>
        </p:nvSpPr>
        <p:spPr>
          <a:xfrm>
            <a:off x="533400" y="1066800"/>
            <a:ext cx="8382000" cy="461665"/>
          </a:xfrm>
          <a:prstGeom prst="rect">
            <a:avLst/>
          </a:prstGeom>
        </p:spPr>
        <p:txBody>
          <a:bodyPr wrap="square">
            <a:spAutoFit/>
          </a:bodyPr>
          <a:lstStyle/>
          <a:p>
            <a:r>
              <a:rPr lang="en-US" sz="2400" dirty="0" smtClean="0"/>
              <a:t>(Parameter-elevation Regressions on Independent Slopes Model)</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nasnro\Resources2\Sections2\ECS\Coombe\BookinCommon\caprecip.gif"/>
          <p:cNvPicPr>
            <a:picLocks noChangeAspect="1" noChangeArrowheads="1"/>
          </p:cNvPicPr>
          <p:nvPr/>
        </p:nvPicPr>
        <p:blipFill>
          <a:blip r:embed="rId3" cstate="print"/>
          <a:srcRect/>
          <a:stretch>
            <a:fillRect/>
          </a:stretch>
        </p:blipFill>
        <p:spPr bwMode="auto">
          <a:xfrm>
            <a:off x="3048000" y="0"/>
            <a:ext cx="6096000" cy="5760593"/>
          </a:xfrm>
          <a:prstGeom prst="rect">
            <a:avLst/>
          </a:prstGeom>
          <a:noFill/>
        </p:spPr>
      </p:pic>
      <p:graphicFrame>
        <p:nvGraphicFramePr>
          <p:cNvPr id="3" name="Table 2"/>
          <p:cNvGraphicFramePr>
            <a:graphicFrameLocks noGrp="1"/>
          </p:cNvGraphicFramePr>
          <p:nvPr/>
        </p:nvGraphicFramePr>
        <p:xfrm>
          <a:off x="762000" y="3733800"/>
          <a:ext cx="4114800" cy="2638425"/>
        </p:xfrm>
        <a:graphic>
          <a:graphicData uri="http://schemas.openxmlformats.org/drawingml/2006/table">
            <a:tbl>
              <a:tblPr>
                <a:tableStyleId>{616DA210-FB5B-4158-B5E0-FEB733F419BA}</a:tableStyleId>
              </a:tblPr>
              <a:tblGrid>
                <a:gridCol w="2363821"/>
                <a:gridCol w="1750979"/>
              </a:tblGrid>
              <a:tr h="533400">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u="none" strike="noStrike" dirty="0" smtClean="0"/>
                        <a:t>California Precipitation</a:t>
                      </a:r>
                      <a:endParaRPr lang="en-US" sz="2000" b="1" i="0" u="none" strike="noStrike" dirty="0" smtClean="0">
                        <a:solidFill>
                          <a:srgbClr val="000000"/>
                        </a:solidFill>
                        <a:latin typeface="+mn-lt"/>
                      </a:endParaRPr>
                    </a:p>
                    <a:p>
                      <a:pPr algn="l" fontAlgn="b"/>
                      <a:endParaRPr lang="en-US" sz="1800" b="0" i="0" u="none" strike="noStrike" dirty="0">
                        <a:solidFill>
                          <a:srgbClr val="000000"/>
                        </a:solidFill>
                        <a:latin typeface="Calibri"/>
                      </a:endParaRPr>
                    </a:p>
                  </a:txBody>
                  <a:tcPr marL="9525" marR="9525" marT="9525" marB="0" anchor="b">
                    <a:solidFill>
                      <a:schemeClr val="bg1"/>
                    </a:solidFill>
                  </a:tcPr>
                </a:tc>
                <a:tc hMerge="1">
                  <a:txBody>
                    <a:bodyPr/>
                    <a:lstStyle/>
                    <a:p>
                      <a:endParaRPr lang="en-US"/>
                    </a:p>
                  </a:txBody>
                  <a:tcPr/>
                </a:tc>
              </a:tr>
              <a:tr h="190500">
                <a:tc>
                  <a:txBody>
                    <a:bodyPr/>
                    <a:lstStyle/>
                    <a:p>
                      <a:pPr algn="l" fontAlgn="b"/>
                      <a:endParaRPr lang="en-US" sz="1800" b="0" i="0" u="none" strike="noStrike" dirty="0">
                        <a:solidFill>
                          <a:srgbClr val="000000"/>
                        </a:solidFill>
                        <a:latin typeface="Calibri"/>
                      </a:endParaRPr>
                    </a:p>
                  </a:txBody>
                  <a:tcPr marL="9525" marR="9525" marT="9525" marB="0" anchor="b">
                    <a:solidFill>
                      <a:schemeClr val="bg1"/>
                    </a:solidFill>
                  </a:tcPr>
                </a:tc>
                <a:tc>
                  <a:txBody>
                    <a:bodyPr/>
                    <a:lstStyle/>
                    <a:p>
                      <a:pPr algn="ctr" fontAlgn="b"/>
                      <a:r>
                        <a:rPr lang="en-US" sz="2400" b="1" u="none" strike="noStrike" dirty="0"/>
                        <a:t>CA</a:t>
                      </a:r>
                      <a:endParaRPr lang="en-US" sz="2400" b="1" i="0" u="none" strike="noStrike" dirty="0">
                        <a:solidFill>
                          <a:srgbClr val="000000"/>
                        </a:solidFill>
                        <a:latin typeface="Calibri"/>
                      </a:endParaRPr>
                    </a:p>
                  </a:txBody>
                  <a:tcPr marL="9525" marR="9525" marT="9525" marB="0" anchor="b">
                    <a:solidFill>
                      <a:schemeClr val="bg1"/>
                    </a:solidFill>
                  </a:tcPr>
                </a:tc>
              </a:tr>
              <a:tr h="409575">
                <a:tc>
                  <a:txBody>
                    <a:bodyPr/>
                    <a:lstStyle/>
                    <a:p>
                      <a:pPr algn="l" fontAlgn="b"/>
                      <a:r>
                        <a:rPr lang="en-US" sz="1800" b="1" u="none" strike="noStrike" dirty="0"/>
                        <a:t>Mean Annual Precipitation In./Yr.</a:t>
                      </a:r>
                      <a:endParaRPr lang="en-US" sz="1800" b="1" i="0" u="none" strike="noStrike" dirty="0">
                        <a:solidFill>
                          <a:srgbClr val="000000"/>
                        </a:solidFill>
                        <a:latin typeface="Calibri"/>
                      </a:endParaRPr>
                    </a:p>
                  </a:txBody>
                  <a:tcPr marL="9525" marR="9525" marT="9525" marB="0" anchor="b">
                    <a:solidFill>
                      <a:schemeClr val="bg1"/>
                    </a:solidFill>
                  </a:tcPr>
                </a:tc>
                <a:tc>
                  <a:txBody>
                    <a:bodyPr/>
                    <a:lstStyle/>
                    <a:p>
                      <a:pPr algn="ctr" fontAlgn="b"/>
                      <a:r>
                        <a:rPr lang="en-US" sz="2400" b="1" u="none" strike="noStrike" dirty="0" smtClean="0"/>
                        <a:t>22.8</a:t>
                      </a:r>
                      <a:endParaRPr lang="en-US" sz="2400" b="1" i="0" u="none" strike="noStrike" dirty="0">
                        <a:solidFill>
                          <a:srgbClr val="000000"/>
                        </a:solidFill>
                        <a:latin typeface="Calibri"/>
                      </a:endParaRPr>
                    </a:p>
                  </a:txBody>
                  <a:tcPr marL="9525" marR="9525" marT="9525" marB="0" anchor="b">
                    <a:solidFill>
                      <a:schemeClr val="bg1"/>
                    </a:solidFill>
                  </a:tcPr>
                </a:tc>
              </a:tr>
              <a:tr h="190500">
                <a:tc>
                  <a:txBody>
                    <a:bodyPr/>
                    <a:lstStyle/>
                    <a:p>
                      <a:pPr algn="l" fontAlgn="b"/>
                      <a:r>
                        <a:rPr lang="en-US" sz="1800" b="1" u="none" strike="noStrike" dirty="0" smtClean="0"/>
                        <a:t>Maximum Daily</a:t>
                      </a:r>
                    </a:p>
                    <a:p>
                      <a:pPr algn="l" fontAlgn="b"/>
                      <a:r>
                        <a:rPr lang="en-US" sz="1800" b="1" u="none" strike="noStrike" dirty="0" smtClean="0"/>
                        <a:t>Precipitation </a:t>
                      </a:r>
                      <a:r>
                        <a:rPr lang="en-US" sz="1800" b="1" u="none" strike="noStrike" dirty="0"/>
                        <a:t>In.</a:t>
                      </a:r>
                      <a:endParaRPr lang="en-US" sz="1800" b="1" i="0" u="none" strike="noStrike" dirty="0">
                        <a:solidFill>
                          <a:srgbClr val="000000"/>
                        </a:solidFill>
                        <a:latin typeface="Calibri"/>
                      </a:endParaRPr>
                    </a:p>
                  </a:txBody>
                  <a:tcPr marL="9525" marR="9525" marT="9525" marB="0" anchor="b">
                    <a:solidFill>
                      <a:schemeClr val="bg1"/>
                    </a:solidFill>
                  </a:tcPr>
                </a:tc>
                <a:tc>
                  <a:txBody>
                    <a:bodyPr/>
                    <a:lstStyle/>
                    <a:p>
                      <a:pPr algn="ctr" fontAlgn="b"/>
                      <a:r>
                        <a:rPr lang="en-US" sz="2400" b="1" u="none" strike="noStrike" dirty="0" smtClean="0"/>
                        <a:t>26.1</a:t>
                      </a:r>
                      <a:endParaRPr lang="en-US" sz="2400" b="1" i="0" u="none" strike="noStrike" dirty="0">
                        <a:solidFill>
                          <a:srgbClr val="000000"/>
                        </a:solidFill>
                        <a:latin typeface="Calibri"/>
                      </a:endParaRPr>
                    </a:p>
                  </a:txBody>
                  <a:tcPr marL="9525" marR="9525" marT="9525" marB="0" anchor="b">
                    <a:solidFill>
                      <a:schemeClr val="bg1"/>
                    </a:solidFill>
                  </a:tcPr>
                </a:tc>
              </a:tr>
              <a:tr h="190500">
                <a:tc>
                  <a:txBody>
                    <a:bodyPr/>
                    <a:lstStyle/>
                    <a:p>
                      <a:pPr algn="l" fontAlgn="b"/>
                      <a:r>
                        <a:rPr lang="en-US" sz="1800" b="1" u="none" strike="noStrike" dirty="0" smtClean="0"/>
                        <a:t>Precipitation Patterns</a:t>
                      </a:r>
                      <a:endParaRPr lang="en-US" sz="1800" b="1" i="0" u="none" strike="noStrike" dirty="0">
                        <a:solidFill>
                          <a:srgbClr val="000000"/>
                        </a:solidFill>
                        <a:latin typeface="Calibri"/>
                      </a:endParaRPr>
                    </a:p>
                  </a:txBody>
                  <a:tcPr marL="9525" marR="9525" marT="9525" marB="0" anchor="b">
                    <a:solidFill>
                      <a:schemeClr val="bg1"/>
                    </a:solidFill>
                  </a:tcPr>
                </a:tc>
                <a:tc>
                  <a:txBody>
                    <a:bodyPr/>
                    <a:lstStyle/>
                    <a:p>
                      <a:pPr algn="ctr" fontAlgn="b"/>
                      <a:r>
                        <a:rPr lang="en-US" sz="1800" b="1" u="none" strike="noStrike" dirty="0" smtClean="0"/>
                        <a:t>Winter-</a:t>
                      </a:r>
                    </a:p>
                    <a:p>
                      <a:pPr algn="ctr" fontAlgn="b"/>
                      <a:r>
                        <a:rPr lang="en-US" sz="1800" b="1" i="0" u="none" strike="noStrike" dirty="0" smtClean="0">
                          <a:solidFill>
                            <a:srgbClr val="000000"/>
                          </a:solidFill>
                          <a:latin typeface="Calibri"/>
                        </a:rPr>
                        <a:t>Spring</a:t>
                      </a:r>
                      <a:endParaRPr lang="en-US" sz="1800" b="1" i="0" u="none" strike="noStrike" dirty="0">
                        <a:solidFill>
                          <a:srgbClr val="000000"/>
                        </a:solidFill>
                        <a:latin typeface="Calibri"/>
                      </a:endParaRPr>
                    </a:p>
                  </a:txBody>
                  <a:tcPr marL="9525" marR="9525" marT="9525" marB="0" anchor="b">
                    <a:solidFill>
                      <a:schemeClr val="bg1"/>
                    </a:solidFill>
                  </a:tcPr>
                </a:tc>
              </a:tr>
            </a:tbl>
          </a:graphicData>
        </a:graphic>
      </p:graphicFrame>
      <p:pic>
        <p:nvPicPr>
          <p:cNvPr id="4" name="Picture 3" descr="capreciplegend.jpg"/>
          <p:cNvPicPr>
            <a:picLocks noChangeAspect="1"/>
          </p:cNvPicPr>
          <p:nvPr/>
        </p:nvPicPr>
        <p:blipFill>
          <a:blip r:embed="rId4" cstate="print"/>
          <a:stretch>
            <a:fillRect/>
          </a:stretch>
        </p:blipFill>
        <p:spPr>
          <a:xfrm>
            <a:off x="3048000" y="304800"/>
            <a:ext cx="1219200" cy="281353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685800" y="0"/>
            <a:ext cx="7924800" cy="1219200"/>
          </a:xfrm>
        </p:spPr>
        <p:txBody>
          <a:bodyPr/>
          <a:lstStyle/>
          <a:p>
            <a:pPr eaLnBrk="1" hangingPunct="1"/>
            <a:r>
              <a:rPr lang="en-US" sz="3600" dirty="0" smtClean="0"/>
              <a:t>Year to Year Precipitation Variability</a:t>
            </a:r>
            <a:endParaRPr lang="en-US" dirty="0" smtClean="0"/>
          </a:p>
        </p:txBody>
      </p:sp>
      <p:sp>
        <p:nvSpPr>
          <p:cNvPr id="23556" name="TextBox 12"/>
          <p:cNvSpPr txBox="1">
            <a:spLocks noChangeArrowheads="1"/>
          </p:cNvSpPr>
          <p:nvPr/>
        </p:nvSpPr>
        <p:spPr bwMode="auto">
          <a:xfrm>
            <a:off x="6400800" y="6400800"/>
            <a:ext cx="2321020" cy="400110"/>
          </a:xfrm>
          <a:prstGeom prst="rect">
            <a:avLst/>
          </a:prstGeom>
          <a:noFill/>
          <a:ln w="9525">
            <a:noFill/>
            <a:miter lim="800000"/>
            <a:headEnd/>
            <a:tailEnd/>
          </a:ln>
        </p:spPr>
        <p:txBody>
          <a:bodyPr wrap="none">
            <a:spAutoFit/>
          </a:bodyPr>
          <a:lstStyle/>
          <a:p>
            <a:r>
              <a:rPr lang="en-US" sz="2000" dirty="0"/>
              <a:t>Dettinger et al, 2011</a:t>
            </a:r>
          </a:p>
        </p:txBody>
      </p:sp>
      <p:sp>
        <p:nvSpPr>
          <p:cNvPr id="23558" name="TextBox 13"/>
          <p:cNvSpPr txBox="1">
            <a:spLocks noChangeArrowheads="1"/>
          </p:cNvSpPr>
          <p:nvPr/>
        </p:nvSpPr>
        <p:spPr bwMode="auto">
          <a:xfrm>
            <a:off x="2217738" y="5114925"/>
            <a:ext cx="2659062" cy="523875"/>
          </a:xfrm>
          <a:prstGeom prst="rect">
            <a:avLst/>
          </a:prstGeom>
          <a:solidFill>
            <a:schemeClr val="bg1"/>
          </a:solidFill>
          <a:ln w="9525">
            <a:noFill/>
            <a:miter lim="800000"/>
            <a:headEnd/>
            <a:tailEnd/>
          </a:ln>
        </p:spPr>
        <p:txBody>
          <a:bodyPr wrap="none">
            <a:spAutoFit/>
          </a:bodyPr>
          <a:lstStyle/>
          <a:p>
            <a:pPr algn="ctr"/>
            <a:r>
              <a:rPr lang="en-US" sz="1400" dirty="0"/>
              <a:t>Std Dev of Annual Precipitation</a:t>
            </a:r>
          </a:p>
          <a:p>
            <a:pPr algn="ctr"/>
            <a:r>
              <a:rPr lang="en-US" sz="1400" dirty="0"/>
              <a:t>Mean Annual Precipitation</a:t>
            </a:r>
          </a:p>
        </p:txBody>
      </p:sp>
      <p:cxnSp>
        <p:nvCxnSpPr>
          <p:cNvPr id="18" name="Straight Connector 17"/>
          <p:cNvCxnSpPr>
            <a:stCxn id="23558" idx="1"/>
          </p:cNvCxnSpPr>
          <p:nvPr/>
        </p:nvCxnSpPr>
        <p:spPr>
          <a:xfrm rot="10800000" flipH="1" flipV="1">
            <a:off x="2217738" y="5376863"/>
            <a:ext cx="2659062" cy="25400"/>
          </a:xfrm>
          <a:prstGeom prst="line">
            <a:avLst/>
          </a:prstGeom>
        </p:spPr>
        <p:style>
          <a:lnRef idx="2">
            <a:schemeClr val="accent1"/>
          </a:lnRef>
          <a:fillRef idx="0">
            <a:schemeClr val="accent1"/>
          </a:fillRef>
          <a:effectRef idx="1">
            <a:schemeClr val="accent1"/>
          </a:effectRef>
          <a:fontRef idx="minor">
            <a:schemeClr val="tx1"/>
          </a:fontRef>
        </p:style>
      </p:cxnSp>
      <p:pic>
        <p:nvPicPr>
          <p:cNvPr id="23554" name="Picture 3" descr="ar_resource_fig1.png"/>
          <p:cNvPicPr>
            <a:picLocks noChangeAspect="1" noChangeArrowheads="1"/>
          </p:cNvPicPr>
          <p:nvPr/>
        </p:nvPicPr>
        <p:blipFill>
          <a:blip r:embed="rId3" cstate="print"/>
          <a:srcRect r="44875" b="54459"/>
          <a:stretch>
            <a:fillRect/>
          </a:stretch>
        </p:blipFill>
        <p:spPr bwMode="auto">
          <a:xfrm>
            <a:off x="0" y="980683"/>
            <a:ext cx="6096000" cy="5186755"/>
          </a:xfrm>
          <a:prstGeom prst="rect">
            <a:avLst/>
          </a:prstGeom>
          <a:noFill/>
          <a:ln w="9525">
            <a:noFill/>
            <a:miter lim="800000"/>
            <a:headEnd/>
            <a:tailEnd/>
          </a:ln>
        </p:spPr>
      </p:pic>
      <p:sp>
        <p:nvSpPr>
          <p:cNvPr id="11" name="Rectangle 10"/>
          <p:cNvSpPr/>
          <p:nvPr/>
        </p:nvSpPr>
        <p:spPr>
          <a:xfrm>
            <a:off x="5181600" y="3773714"/>
            <a:ext cx="3733800" cy="247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560" name="TextBox 4"/>
          <p:cNvSpPr txBox="1">
            <a:spLocks noChangeArrowheads="1"/>
          </p:cNvSpPr>
          <p:nvPr/>
        </p:nvSpPr>
        <p:spPr bwMode="auto">
          <a:xfrm>
            <a:off x="5181600" y="4572000"/>
            <a:ext cx="3489325" cy="892175"/>
          </a:xfrm>
          <a:prstGeom prst="rect">
            <a:avLst/>
          </a:prstGeom>
          <a:solidFill>
            <a:schemeClr val="bg1"/>
          </a:solidFill>
          <a:ln w="9525">
            <a:noFill/>
            <a:miter lim="800000"/>
            <a:headEnd/>
            <a:tailEnd/>
          </a:ln>
        </p:spPr>
        <p:txBody>
          <a:bodyPr>
            <a:spAutoFit/>
          </a:bodyPr>
          <a:lstStyle/>
          <a:p>
            <a:pPr algn="ctr"/>
            <a:r>
              <a:rPr lang="en-US" sz="2600" dirty="0"/>
              <a:t>California precipitation is uniquely variable</a:t>
            </a:r>
          </a:p>
        </p:txBody>
      </p:sp>
      <p:sp>
        <p:nvSpPr>
          <p:cNvPr id="9" name="TextBox 13"/>
          <p:cNvSpPr txBox="1">
            <a:spLocks noChangeArrowheads="1"/>
          </p:cNvSpPr>
          <p:nvPr/>
        </p:nvSpPr>
        <p:spPr bwMode="auto">
          <a:xfrm>
            <a:off x="1828800" y="5029200"/>
            <a:ext cx="2659062" cy="523875"/>
          </a:xfrm>
          <a:prstGeom prst="rect">
            <a:avLst/>
          </a:prstGeom>
          <a:solidFill>
            <a:schemeClr val="bg1"/>
          </a:solidFill>
          <a:ln w="9525">
            <a:noFill/>
            <a:miter lim="800000"/>
            <a:headEnd/>
            <a:tailEnd/>
          </a:ln>
        </p:spPr>
        <p:txBody>
          <a:bodyPr wrap="none">
            <a:spAutoFit/>
          </a:bodyPr>
          <a:lstStyle/>
          <a:p>
            <a:pPr algn="ctr"/>
            <a:r>
              <a:rPr lang="en-US" sz="1400" dirty="0"/>
              <a:t>Std Dev of Annual Precipitation</a:t>
            </a:r>
          </a:p>
          <a:p>
            <a:pPr algn="ctr"/>
            <a:r>
              <a:rPr lang="en-US" sz="1400" dirty="0"/>
              <a:t>Mean Annual Precipitation</a:t>
            </a:r>
          </a:p>
        </p:txBody>
      </p:sp>
      <p:cxnSp>
        <p:nvCxnSpPr>
          <p:cNvPr id="10" name="Straight Connector 9"/>
          <p:cNvCxnSpPr/>
          <p:nvPr/>
        </p:nvCxnSpPr>
        <p:spPr>
          <a:xfrm rot="10800000" flipH="1" flipV="1">
            <a:off x="1854881" y="5293406"/>
            <a:ext cx="2659062" cy="254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p:cNvSpPr txBox="1">
            <a:spLocks noChangeArrowheads="1"/>
          </p:cNvSpPr>
          <p:nvPr/>
        </p:nvSpPr>
        <p:spPr bwMode="auto">
          <a:xfrm>
            <a:off x="6564085" y="6341776"/>
            <a:ext cx="2321020" cy="400110"/>
          </a:xfrm>
          <a:prstGeom prst="rect">
            <a:avLst/>
          </a:prstGeom>
          <a:noFill/>
          <a:ln w="9525">
            <a:noFill/>
            <a:miter lim="800000"/>
            <a:headEnd/>
            <a:tailEnd/>
          </a:ln>
        </p:spPr>
        <p:txBody>
          <a:bodyPr wrap="none">
            <a:spAutoFit/>
          </a:bodyPr>
          <a:lstStyle/>
          <a:p>
            <a:r>
              <a:rPr lang="en-US" sz="2000" dirty="0"/>
              <a:t>Dettinger et al, 2011</a:t>
            </a:r>
          </a:p>
        </p:txBody>
      </p:sp>
      <p:pic>
        <p:nvPicPr>
          <p:cNvPr id="39937" name="Picture 1"/>
          <p:cNvPicPr>
            <a:picLocks noChangeAspect="1" noChangeArrowheads="1"/>
          </p:cNvPicPr>
          <p:nvPr/>
        </p:nvPicPr>
        <p:blipFill>
          <a:blip r:embed="rId3" cstate="print"/>
          <a:srcRect/>
          <a:stretch>
            <a:fillRect/>
          </a:stretch>
        </p:blipFill>
        <p:spPr bwMode="auto">
          <a:xfrm>
            <a:off x="990600" y="228600"/>
            <a:ext cx="7278415" cy="6096000"/>
          </a:xfrm>
          <a:prstGeom prst="rect">
            <a:avLst/>
          </a:prstGeom>
          <a:noFill/>
          <a:ln w="9525">
            <a:noFill/>
            <a:miter lim="800000"/>
            <a:headEnd/>
            <a:tailEnd/>
          </a:ln>
        </p:spPr>
      </p:pic>
      <p:sp>
        <p:nvSpPr>
          <p:cNvPr id="6" name="TextBox 5"/>
          <p:cNvSpPr txBox="1"/>
          <p:nvPr/>
        </p:nvSpPr>
        <p:spPr>
          <a:xfrm>
            <a:off x="1371600" y="381000"/>
            <a:ext cx="6324600" cy="830997"/>
          </a:xfrm>
          <a:prstGeom prst="rect">
            <a:avLst/>
          </a:prstGeom>
          <a:solidFill>
            <a:schemeClr val="bg1"/>
          </a:solidFill>
        </p:spPr>
        <p:txBody>
          <a:bodyPr wrap="square" rtlCol="0">
            <a:spAutoFit/>
          </a:bodyPr>
          <a:lstStyle/>
          <a:p>
            <a:pPr algn="ctr"/>
            <a:r>
              <a:rPr lang="en-US" sz="2400" b="1" dirty="0" smtClean="0"/>
              <a:t>Three-day episodes with &gt; 16 Inches precipitation since 1950</a:t>
            </a:r>
            <a:endParaRPr lang="en-US"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ar_resource_fig1.png"/>
          <p:cNvPicPr>
            <a:picLocks noChangeAspect="1" noChangeArrowheads="1"/>
          </p:cNvPicPr>
          <p:nvPr/>
        </p:nvPicPr>
        <p:blipFill>
          <a:blip r:embed="rId3" cstate="print"/>
          <a:srcRect t="49509" r="51285"/>
          <a:stretch>
            <a:fillRect/>
          </a:stretch>
        </p:blipFill>
        <p:spPr bwMode="auto">
          <a:xfrm>
            <a:off x="457200" y="1066800"/>
            <a:ext cx="5060950" cy="5400675"/>
          </a:xfrm>
          <a:prstGeom prst="rect">
            <a:avLst/>
          </a:prstGeom>
          <a:noFill/>
          <a:ln w="9525">
            <a:noFill/>
            <a:miter lim="800000"/>
            <a:headEnd/>
            <a:tailEnd/>
          </a:ln>
        </p:spPr>
      </p:pic>
      <p:sp>
        <p:nvSpPr>
          <p:cNvPr id="37891" name="TextBox 4"/>
          <p:cNvSpPr txBox="1">
            <a:spLocks noChangeArrowheads="1"/>
          </p:cNvSpPr>
          <p:nvPr/>
        </p:nvSpPr>
        <p:spPr bwMode="auto">
          <a:xfrm>
            <a:off x="5578475" y="2133600"/>
            <a:ext cx="3565525" cy="1816100"/>
          </a:xfrm>
          <a:prstGeom prst="rect">
            <a:avLst/>
          </a:prstGeom>
          <a:noFill/>
          <a:ln w="9525">
            <a:noFill/>
            <a:miter lim="800000"/>
            <a:headEnd/>
            <a:tailEnd/>
          </a:ln>
        </p:spPr>
        <p:txBody>
          <a:bodyPr>
            <a:spAutoFit/>
          </a:bodyPr>
          <a:lstStyle/>
          <a:p>
            <a:pPr algn="ctr"/>
            <a:r>
              <a:rPr lang="en-US" sz="2800" dirty="0"/>
              <a:t>Just a few storms each year are the core of California’s water supplies</a:t>
            </a:r>
          </a:p>
        </p:txBody>
      </p:sp>
      <p:sp>
        <p:nvSpPr>
          <p:cNvPr id="37892" name="Title 1"/>
          <p:cNvSpPr>
            <a:spLocks noGrp="1"/>
          </p:cNvSpPr>
          <p:nvPr>
            <p:ph type="title"/>
          </p:nvPr>
        </p:nvSpPr>
        <p:spPr>
          <a:xfrm>
            <a:off x="762000" y="0"/>
            <a:ext cx="7924800" cy="1219200"/>
          </a:xfrm>
        </p:spPr>
        <p:txBody>
          <a:bodyPr/>
          <a:lstStyle/>
          <a:p>
            <a:pPr eaLnBrk="1" hangingPunct="1"/>
            <a:r>
              <a:rPr lang="en-US" sz="3600" dirty="0" smtClean="0"/>
              <a:t>Storms and California Water Supply</a:t>
            </a:r>
            <a:endParaRPr lang="en-US" dirty="0" smtClean="0"/>
          </a:p>
        </p:txBody>
      </p:sp>
      <p:sp>
        <p:nvSpPr>
          <p:cNvPr id="6" name="TextBox 12"/>
          <p:cNvSpPr txBox="1">
            <a:spLocks noChangeArrowheads="1"/>
          </p:cNvSpPr>
          <p:nvPr/>
        </p:nvSpPr>
        <p:spPr bwMode="auto">
          <a:xfrm>
            <a:off x="6400800" y="6248400"/>
            <a:ext cx="2321020" cy="400110"/>
          </a:xfrm>
          <a:prstGeom prst="rect">
            <a:avLst/>
          </a:prstGeom>
          <a:noFill/>
          <a:ln w="9525">
            <a:noFill/>
            <a:miter lim="800000"/>
            <a:headEnd/>
            <a:tailEnd/>
          </a:ln>
        </p:spPr>
        <p:txBody>
          <a:bodyPr wrap="none">
            <a:spAutoFit/>
          </a:bodyPr>
          <a:lstStyle/>
          <a:p>
            <a:r>
              <a:rPr lang="en-US" sz="2000" dirty="0"/>
              <a:t>Dettinger et al, 2011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1915</TotalTime>
  <Words>1710</Words>
  <Application>Microsoft Office PowerPoint</Application>
  <PresentationFormat>On-screen Show (4:3)</PresentationFormat>
  <Paragraphs>231</Paragraphs>
  <Slides>39</Slides>
  <Notes>37</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Slide 1</vt:lpstr>
      <vt:lpstr>California Climate, Extreme Events and Climate Change Implications  </vt:lpstr>
      <vt:lpstr>DWR Forecasting</vt:lpstr>
      <vt:lpstr>Slide 4</vt:lpstr>
      <vt:lpstr>PRISM Annual Precipitation (1961-1990) Map</vt:lpstr>
      <vt:lpstr>Slide 6</vt:lpstr>
      <vt:lpstr>Year to Year Precipitation Variability</vt:lpstr>
      <vt:lpstr>Slide 8</vt:lpstr>
      <vt:lpstr>Storms and California Water Supply</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Atmospheric Rivers</vt:lpstr>
      <vt:lpstr>Satellite Observation of Water Vapor</vt:lpstr>
      <vt:lpstr>Slide 26</vt:lpstr>
      <vt:lpstr>Slide 27</vt:lpstr>
      <vt:lpstr>Slide 28</vt:lpstr>
      <vt:lpstr>Slide 29</vt:lpstr>
      <vt:lpstr>Slide 30</vt:lpstr>
      <vt:lpstr>Slide 31</vt:lpstr>
      <vt:lpstr>Slide 32</vt:lpstr>
      <vt:lpstr>Slide 33</vt:lpstr>
      <vt:lpstr>Slide 34</vt:lpstr>
      <vt:lpstr>Slide 35</vt:lpstr>
      <vt:lpstr>Key Phenomena Affecting California  Water Supply/Flooding:</vt:lpstr>
      <vt:lpstr>Slide 37</vt:lpstr>
      <vt:lpstr>Slide 38</vt:lpstr>
      <vt:lpstr>California Climate, Extreme Events and Climate Change Implications  </vt:lpstr>
    </vt:vector>
  </TitlesOfParts>
  <Company>State of California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climate variation, storm frequency and extreme precipitation in flood control planning</dc:title>
  <dc:creator>pcoombe</dc:creator>
  <cp:lastModifiedBy>pcoombe</cp:lastModifiedBy>
  <cp:revision>115</cp:revision>
  <dcterms:created xsi:type="dcterms:W3CDTF">2011-10-31T15:35:54Z</dcterms:created>
  <dcterms:modified xsi:type="dcterms:W3CDTF">2012-02-29T23:27:29Z</dcterms:modified>
</cp:coreProperties>
</file>