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9" r:id="rId5"/>
    <p:sldId id="258" r:id="rId6"/>
    <p:sldId id="332" r:id="rId7"/>
    <p:sldId id="391" r:id="rId8"/>
    <p:sldId id="348" r:id="rId9"/>
    <p:sldId id="349" r:id="rId10"/>
    <p:sldId id="350" r:id="rId11"/>
    <p:sldId id="351" r:id="rId12"/>
    <p:sldId id="352" r:id="rId13"/>
    <p:sldId id="353" r:id="rId14"/>
    <p:sldId id="392" r:id="rId15"/>
    <p:sldId id="394" r:id="rId16"/>
    <p:sldId id="395" r:id="rId17"/>
    <p:sldId id="396" r:id="rId18"/>
    <p:sldId id="397" r:id="rId19"/>
    <p:sldId id="398" r:id="rId20"/>
    <p:sldId id="355" r:id="rId21"/>
    <p:sldId id="356" r:id="rId22"/>
    <p:sldId id="357" r:id="rId23"/>
    <p:sldId id="359" r:id="rId24"/>
    <p:sldId id="360" r:id="rId25"/>
    <p:sldId id="399" r:id="rId26"/>
    <p:sldId id="388" r:id="rId27"/>
    <p:sldId id="365" r:id="rId28"/>
    <p:sldId id="366" r:id="rId29"/>
    <p:sldId id="367" r:id="rId30"/>
    <p:sldId id="368" r:id="rId31"/>
    <p:sldId id="369" r:id="rId32"/>
    <p:sldId id="370" r:id="rId33"/>
    <p:sldId id="372" r:id="rId34"/>
    <p:sldId id="400" r:id="rId35"/>
    <p:sldId id="373" r:id="rId36"/>
    <p:sldId id="375" r:id="rId37"/>
    <p:sldId id="382" r:id="rId38"/>
    <p:sldId id="389" r:id="rId39"/>
    <p:sldId id="288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1C4372"/>
    <a:srgbClr val="0E2138"/>
    <a:srgbClr val="0C1C2E"/>
    <a:srgbClr val="0A1828"/>
    <a:srgbClr val="132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233" autoAdjust="0"/>
    <p:restoredTop sz="89738" autoAdjust="0"/>
  </p:normalViewPr>
  <p:slideViewPr>
    <p:cSldViewPr>
      <p:cViewPr varScale="1">
        <p:scale>
          <a:sx n="101" d="100"/>
          <a:sy n="101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goyal\Local%20Settings\Temporary%20Internet%20Files\Content.Outlook\VXNJLYZO\prelimNODOSresults%20feb11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4202796553085731"/>
          <c:y val="4.2823019609272303E-2"/>
          <c:w val="0.70525776338557944"/>
          <c:h val="0.8177273769676543"/>
        </c:manualLayout>
      </c:layout>
      <c:barChart>
        <c:barDir val="col"/>
        <c:grouping val="stacked"/>
        <c:ser>
          <c:idx val="0"/>
          <c:order val="0"/>
          <c:tx>
            <c:strRef>
              <c:f>Sheet1!$A$3</c:f>
              <c:strCache>
                <c:ptCount val="1"/>
                <c:pt idx="0">
                  <c:v>Agricultural and M&amp;I</c:v>
                </c:pt>
              </c:strCache>
            </c:strRef>
          </c:tx>
          <c:spPr>
            <a:solidFill>
              <a:srgbClr val="0070C0"/>
            </a:solidFill>
          </c:spPr>
          <c:cat>
            <c:multiLvlStrRef>
              <c:f>Sheet1!$B$1:$G$2</c:f>
              <c:multiLvlStrCache>
                <c:ptCount val="6"/>
                <c:lvl>
                  <c:pt idx="0">
                    <c:v>Average</c:v>
                  </c:pt>
                  <c:pt idx="1">
                    <c:v>Driest Period</c:v>
                  </c:pt>
                  <c:pt idx="2">
                    <c:v>Average</c:v>
                  </c:pt>
                  <c:pt idx="3">
                    <c:v>Driest Period</c:v>
                  </c:pt>
                  <c:pt idx="4">
                    <c:v>Average</c:v>
                  </c:pt>
                  <c:pt idx="5">
                    <c:v>Driest Period</c:v>
                  </c:pt>
                </c:lvl>
                <c:lvl>
                  <c:pt idx="0">
                    <c:v>Alternative A</c:v>
                  </c:pt>
                  <c:pt idx="2">
                    <c:v>Alternative B</c:v>
                  </c:pt>
                  <c:pt idx="4">
                    <c:v>Alternative C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154</c:v>
                </c:pt>
                <c:pt idx="1">
                  <c:v>284</c:v>
                </c:pt>
                <c:pt idx="2">
                  <c:v>130</c:v>
                </c:pt>
                <c:pt idx="3">
                  <c:v>231</c:v>
                </c:pt>
                <c:pt idx="4">
                  <c:v>157</c:v>
                </c:pt>
                <c:pt idx="5">
                  <c:v>320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Ecosystem</c:v>
                </c:pt>
              </c:strCache>
            </c:strRef>
          </c:tx>
          <c:spPr>
            <a:solidFill>
              <a:srgbClr val="00B050"/>
            </a:solidFill>
          </c:spPr>
          <c:cat>
            <c:multiLvlStrRef>
              <c:f>Sheet1!$B$1:$G$2</c:f>
              <c:multiLvlStrCache>
                <c:ptCount val="6"/>
                <c:lvl>
                  <c:pt idx="0">
                    <c:v>Average</c:v>
                  </c:pt>
                  <c:pt idx="1">
                    <c:v>Driest Period</c:v>
                  </c:pt>
                  <c:pt idx="2">
                    <c:v>Average</c:v>
                  </c:pt>
                  <c:pt idx="3">
                    <c:v>Driest Period</c:v>
                  </c:pt>
                  <c:pt idx="4">
                    <c:v>Average</c:v>
                  </c:pt>
                  <c:pt idx="5">
                    <c:v>Driest Period</c:v>
                  </c:pt>
                </c:lvl>
                <c:lvl>
                  <c:pt idx="0">
                    <c:v>Alternative A</c:v>
                  </c:pt>
                  <c:pt idx="2">
                    <c:v>Alternative B</c:v>
                  </c:pt>
                  <c:pt idx="4">
                    <c:v>Alternative C</c:v>
                  </c:pt>
                </c:lvl>
              </c:multiLvlStrCache>
            </c:multiLvl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128</c:v>
                </c:pt>
                <c:pt idx="1">
                  <c:v>64</c:v>
                </c:pt>
                <c:pt idx="2">
                  <c:v>151</c:v>
                </c:pt>
                <c:pt idx="3">
                  <c:v>95</c:v>
                </c:pt>
                <c:pt idx="4">
                  <c:v>151</c:v>
                </c:pt>
                <c:pt idx="5">
                  <c:v>78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Water Quality</c:v>
                </c:pt>
              </c:strCache>
            </c:strRef>
          </c:tx>
          <c:spPr>
            <a:solidFill>
              <a:srgbClr val="FFFF00"/>
            </a:solidFill>
          </c:spPr>
          <c:cat>
            <c:multiLvlStrRef>
              <c:f>Sheet1!$B$1:$G$2</c:f>
              <c:multiLvlStrCache>
                <c:ptCount val="6"/>
                <c:lvl>
                  <c:pt idx="0">
                    <c:v>Average</c:v>
                  </c:pt>
                  <c:pt idx="1">
                    <c:v>Driest Period</c:v>
                  </c:pt>
                  <c:pt idx="2">
                    <c:v>Average</c:v>
                  </c:pt>
                  <c:pt idx="3">
                    <c:v>Driest Period</c:v>
                  </c:pt>
                  <c:pt idx="4">
                    <c:v>Average</c:v>
                  </c:pt>
                  <c:pt idx="5">
                    <c:v>Driest Period</c:v>
                  </c:pt>
                </c:lvl>
                <c:lvl>
                  <c:pt idx="0">
                    <c:v>Alternative A</c:v>
                  </c:pt>
                  <c:pt idx="2">
                    <c:v>Alternative B</c:v>
                  </c:pt>
                  <c:pt idx="4">
                    <c:v>Alternative C</c:v>
                  </c:pt>
                </c:lvl>
              </c:multiLvlStrCache>
            </c:multiLvl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107</c:v>
                </c:pt>
                <c:pt idx="1">
                  <c:v>64</c:v>
                </c:pt>
                <c:pt idx="2">
                  <c:v>114</c:v>
                </c:pt>
                <c:pt idx="3">
                  <c:v>64</c:v>
                </c:pt>
                <c:pt idx="4">
                  <c:v>142</c:v>
                </c:pt>
                <c:pt idx="5">
                  <c:v>92</c:v>
                </c:pt>
              </c:numCache>
            </c:numRef>
          </c:val>
        </c:ser>
        <c:gapWidth val="65"/>
        <c:overlap val="100"/>
        <c:axId val="136733056"/>
        <c:axId val="136734592"/>
      </c:barChart>
      <c:catAx>
        <c:axId val="136733056"/>
        <c:scaling>
          <c:orientation val="minMax"/>
        </c:scaling>
        <c:axPos val="b"/>
        <c:majorTickMark val="none"/>
        <c:tickLblPos val="nextTo"/>
        <c:spPr>
          <a:ln w="15875"/>
        </c:spPr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734592"/>
        <c:crosses val="autoZero"/>
        <c:auto val="1"/>
        <c:lblAlgn val="ctr"/>
        <c:lblOffset val="25"/>
      </c:catAx>
      <c:valAx>
        <c:axId val="136734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Yield 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(TAF)</a:t>
                </a:r>
              </a:p>
            </c:rich>
          </c:tx>
          <c:layout>
            <c:manualLayout>
              <c:xMode val="edge"/>
              <c:yMode val="edge"/>
              <c:x val="1.6203168188047345E-2"/>
              <c:y val="0.38194570980220793"/>
            </c:manualLayout>
          </c:layout>
        </c:title>
        <c:numFmt formatCode="General" sourceLinked="1"/>
        <c:majorTickMark val="none"/>
        <c:tickLblPos val="nextTo"/>
        <c:spPr>
          <a:ln w="15875"/>
        </c:spPr>
        <c:txPr>
          <a:bodyPr/>
          <a:lstStyle/>
          <a:p>
            <a:pPr>
              <a:defRPr sz="2000"/>
            </a:pPr>
            <a:endParaRPr lang="en-US"/>
          </a:p>
        </c:txPr>
        <c:crossAx val="136733056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0.86441</cdr:x>
      <cdr:y>0.18524</cdr:y>
    </cdr:from>
    <cdr:to>
      <cdr:x>0.97457</cdr:x>
      <cdr:y>0.30036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2400" y="1006475"/>
          <a:ext cx="990580" cy="62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Water </a:t>
          </a:r>
          <a:endParaRPr lang="en-US" sz="16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</a:rPr>
            <a:t>Quality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0.85593</cdr:x>
      <cdr:y>0.32549</cdr:y>
    </cdr:from>
    <cdr:to>
      <cdr:x>1</cdr:x>
      <cdr:y>0.43572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96200" y="1768475"/>
          <a:ext cx="1295399" cy="598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Ecosystem</a:t>
          </a:r>
        </a:p>
      </cdr:txBody>
    </cdr:sp>
  </cdr:relSizeAnchor>
  <cdr:relSizeAnchor xmlns:cdr="http://schemas.openxmlformats.org/drawingml/2006/chartDrawing">
    <cdr:from>
      <cdr:x>0.83898</cdr:x>
      <cdr:y>0.59196</cdr:y>
    </cdr:from>
    <cdr:to>
      <cdr:x>0.99409</cdr:x>
      <cdr:y>0.65429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543800" y="3216275"/>
          <a:ext cx="1394687" cy="338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Ag.</a:t>
          </a:r>
          <a:r>
            <a:rPr lang="en-US" sz="1600" b="1" baseline="0" dirty="0">
              <a:solidFill>
                <a:schemeClr val="tx1"/>
              </a:solidFill>
            </a:rPr>
            <a:t> and M&amp;I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0.82203</cdr:x>
      <cdr:y>0.22732</cdr:y>
    </cdr:from>
    <cdr:to>
      <cdr:x>0.87288</cdr:x>
      <cdr:y>0.24769</cdr:y>
    </cdr:to>
    <cdr:sp macro="" textlink="">
      <cdr:nvSpPr>
        <cdr:cNvPr id="6" name="Straight Connector 5"/>
        <cdr:cNvSpPr/>
      </cdr:nvSpPr>
      <cdr:spPr>
        <a:xfrm xmlns:a="http://schemas.openxmlformats.org/drawingml/2006/main" rot="10800000" flipH="1">
          <a:off x="7391400" y="1235075"/>
          <a:ext cx="457223" cy="110675"/>
        </a:xfrm>
        <a:prstGeom xmlns:a="http://schemas.openxmlformats.org/drawingml/2006/main" prst="line">
          <a:avLst/>
        </a:prstGeom>
        <a:ln xmlns:a="http://schemas.openxmlformats.org/drawingml/2006/main" w="44450" cap="rnd">
          <a:solidFill>
            <a:schemeClr val="tx1"/>
          </a:solidFill>
          <a:head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0.82203</cdr:x>
      <cdr:y>0.35354</cdr:y>
    </cdr:from>
    <cdr:to>
      <cdr:x>0.86441</cdr:x>
      <cdr:y>0.37099</cdr:y>
    </cdr:to>
    <cdr:sp macro="" textlink="">
      <cdr:nvSpPr>
        <cdr:cNvPr id="9" name="Straight Connector 8"/>
        <cdr:cNvSpPr/>
      </cdr:nvSpPr>
      <cdr:spPr>
        <a:xfrm xmlns:a="http://schemas.openxmlformats.org/drawingml/2006/main" rot="10800000" flipH="1">
          <a:off x="7391400" y="1920874"/>
          <a:ext cx="381000" cy="94805"/>
        </a:xfrm>
        <a:prstGeom xmlns:a="http://schemas.openxmlformats.org/drawingml/2006/main" prst="line">
          <a:avLst/>
        </a:prstGeom>
        <a:ln xmlns:a="http://schemas.openxmlformats.org/drawingml/2006/main" w="44450" cap="rnd">
          <a:solidFill>
            <a:schemeClr val="tx1"/>
          </a:solidFill>
          <a:head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0.82203</cdr:x>
      <cdr:y>0.64806</cdr:y>
    </cdr:from>
    <cdr:to>
      <cdr:x>0.87288</cdr:x>
      <cdr:y>0.68721</cdr:y>
    </cdr:to>
    <cdr:sp macro="" textlink="">
      <cdr:nvSpPr>
        <cdr:cNvPr id="10" name="Straight Connector 9"/>
        <cdr:cNvSpPr/>
      </cdr:nvSpPr>
      <cdr:spPr>
        <a:xfrm xmlns:a="http://schemas.openxmlformats.org/drawingml/2006/main" rot="10800000" flipH="1">
          <a:off x="7391400" y="3521074"/>
          <a:ext cx="457200" cy="212725"/>
        </a:xfrm>
        <a:prstGeom xmlns:a="http://schemas.openxmlformats.org/drawingml/2006/main" prst="line">
          <a:avLst/>
        </a:prstGeom>
        <a:ln xmlns:a="http://schemas.openxmlformats.org/drawingml/2006/main" w="44450" cap="rnd">
          <a:solidFill>
            <a:schemeClr val="tx1"/>
          </a:solidFill>
          <a:head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AC59F-9ECC-471C-8E68-CAB7EDF0C0CC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92CD0-E628-405A-BBED-682105CF8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B71D-642C-42F7-AC1E-53D8842A2F4D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018D-220E-40FC-BF68-1010402CD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869AA-9039-4FAF-9139-2430D1E681DD}" type="slidenum">
              <a:rPr lang="en-US"/>
              <a:pPr/>
              <a:t>1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B8393-6D68-4EC3-81B1-F2F6CC79C2CA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15790"/>
            <a:ext cx="5605074" cy="4181767"/>
          </a:xfrm>
        </p:spPr>
        <p:txBody>
          <a:bodyPr/>
          <a:lstStyle/>
          <a:p>
            <a:r>
              <a:rPr lang="en-US"/>
              <a:t>As a result 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847BB-AC6F-421E-9232-52DF4555CDBB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15790"/>
            <a:ext cx="5605074" cy="4181767"/>
          </a:xfrm>
        </p:spPr>
        <p:txBody>
          <a:bodyPr/>
          <a:lstStyle/>
          <a:p>
            <a:r>
              <a:rPr lang="en-US"/>
              <a:t>We received broad and diverse support to form the TAG </a:t>
            </a:r>
          </a:p>
          <a:p>
            <a:pPr>
              <a:buFontTx/>
              <a:buChar char="-"/>
            </a:pPr>
            <a:r>
              <a:rPr lang="en-US"/>
              <a:t>Current distribution list includes 50 participants (about half participated regularly)</a:t>
            </a:r>
          </a:p>
          <a:p>
            <a:pPr>
              <a:buFontTx/>
              <a:buChar char="-"/>
            </a:pPr>
            <a:r>
              <a:rPr lang="en-US"/>
              <a:t>Successes of the TAG are largely due to the input and commitment of members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1B40D-8603-4892-8308-E828C569B829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15790"/>
            <a:ext cx="5605074" cy="4181767"/>
          </a:xfrm>
        </p:spPr>
        <p:txBody>
          <a:bodyPr/>
          <a:lstStyle/>
          <a:p>
            <a:r>
              <a:rPr lang="en-US"/>
              <a:t>Among many other efforts, Five specific opportunities </a:t>
            </a:r>
          </a:p>
          <a:p>
            <a:pPr>
              <a:buFontTx/>
              <a:buChar char="•"/>
            </a:pPr>
            <a:r>
              <a:rPr lang="en-US"/>
              <a:t>Associated with channel formation and river meander processes – ability to reoperate Shasta and the river by increasing flood flows is extremely limited by flood management requirements</a:t>
            </a:r>
          </a:p>
          <a:p>
            <a:pPr>
              <a:buFontTx/>
              <a:buChar char="•"/>
            </a:pPr>
            <a:r>
              <a:rPr lang="en-US"/>
              <a:t>Associated with improved riparian cohort success (esp. cottonwood)</a:t>
            </a:r>
          </a:p>
          <a:p>
            <a:pPr>
              <a:buFontTx/>
              <a:buChar char="•"/>
            </a:pPr>
            <a:r>
              <a:rPr lang="en-US"/>
              <a:t>Associated with supporting anadromous fish survival (esp. dewatering of salmon redds)</a:t>
            </a:r>
          </a:p>
          <a:p>
            <a:pPr>
              <a:buFontTx/>
              <a:buChar char="•"/>
            </a:pPr>
            <a:r>
              <a:rPr lang="en-US"/>
              <a:t>Associated with supporting Splittail survival through expansion of wetted area</a:t>
            </a:r>
          </a:p>
          <a:p>
            <a:pPr>
              <a:buFontTx/>
              <a:buChar char="•"/>
            </a:pPr>
            <a:r>
              <a:rPr lang="en-US"/>
              <a:t>Associated with reducing diversions from the Sacramento River during critical fish periods</a:t>
            </a:r>
          </a:p>
          <a:p>
            <a:r>
              <a:rPr lang="en-US"/>
              <a:t>The final four have been incorporated in recent operations simulations to determine ability of NODOS to improve Sac R flow regime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…beyond regulatory requirements and system capability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selected from…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018D-220E-40FC-BF68-1010402CDD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C7AD74-C858-4D52-BD54-6128A402EA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B42C-18AA-4F01-B3B9-A24496C8BA7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/>
          <a:lstStyle>
            <a:lvl1pPr>
              <a:defRPr>
                <a:latin typeface="Eras Bold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Eras Bold IT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391-7D16-4335-966C-0DD84ADD288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74D-BD5C-49D7-8333-F0C5F63EC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>
            <a:noAutofit/>
          </a:bodyPr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tIns="182880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defRPr>
            </a:lvl1pPr>
            <a:lvl2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defRPr>
            </a:lvl2pPr>
            <a:lvl3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defRPr>
            </a:lvl3pPr>
            <a:lvl4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defRPr>
            </a:lvl4pPr>
            <a:lvl5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381000" cy="365125"/>
          </a:xfrm>
        </p:spPr>
        <p:txBody>
          <a:bodyPr/>
          <a:lstStyle/>
          <a:p>
            <a:fld id="{4570D2DC-502B-4CE0-BE4C-FAB6183CC3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Documents and Settings\darrate\Desktop\NODO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60" y="45720"/>
            <a:ext cx="1671216" cy="396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391-7D16-4335-966C-0DD84ADD288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74D-BD5C-49D7-8333-F0C5F63EC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>
            <a:noAutofit/>
          </a:bodyPr>
          <a:lstStyle>
            <a:lvl1pPr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391-7D16-4335-966C-0DD84ADD288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74D-BD5C-49D7-8333-F0C5F63EC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0E2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A391-7D16-4335-966C-0DD84ADD288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674D-BD5C-49D7-8333-F0C5F63EC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ras Bold IT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Eras Bold 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Eras Bold 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Eras Bold 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Eras Bold 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Eras Bold 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201-4700-4683-88F8-63F95114DD3A}" type="slidenum">
              <a:rPr lang="en-US"/>
              <a:pPr/>
              <a:t>1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9108" name="Picture 4" descr="Fly thru 4_19_05"/>
          <p:cNvPicPr>
            <a:picLocks noChangeAspect="1" noChangeArrowheads="1"/>
          </p:cNvPicPr>
          <p:nvPr/>
        </p:nvPicPr>
        <p:blipFill>
          <a:blip r:embed="rId4"/>
          <a:srcRect t="4347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</p:spPr>
      </p:pic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-228600" y="57912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2B4A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endParaRPr lang="en-US" sz="2000" dirty="0"/>
          </a:p>
        </p:txBody>
      </p:sp>
      <p:sp>
        <p:nvSpPr>
          <p:cNvPr id="559110" name="Rectangle 6"/>
          <p:cNvSpPr>
            <a:spLocks noChangeArrowheads="1"/>
          </p:cNvSpPr>
          <p:nvPr/>
        </p:nvSpPr>
        <p:spPr bwMode="auto">
          <a:xfrm>
            <a:off x="152400" y="12192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2B4A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US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North-of-the-Delta </a:t>
            </a:r>
            <a:br>
              <a:rPr lang="en-US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</a:br>
            <a:r>
              <a:rPr lang="en-US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Offstream Storage</a:t>
            </a:r>
            <a:br>
              <a:rPr lang="en-US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</a:br>
            <a:endParaRPr lang="en-US" sz="16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/>
            </a:r>
            <a:b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</a:b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Sacramento River Conservation Area Forum TAC</a:t>
            </a:r>
            <a:endParaRPr lang="en-US" sz="44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5181600"/>
            <a:ext cx="3995738" cy="914400"/>
            <a:chOff x="240" y="3216"/>
            <a:chExt cx="2517" cy="576"/>
          </a:xfrm>
        </p:grpSpPr>
        <p:graphicFrame>
          <p:nvGraphicFramePr>
            <p:cNvPr id="559112" name="Object 8"/>
            <p:cNvGraphicFramePr>
              <a:graphicFrameLocks noChangeAspect="1"/>
            </p:cNvGraphicFramePr>
            <p:nvPr/>
          </p:nvGraphicFramePr>
          <p:xfrm>
            <a:off x="240" y="3216"/>
            <a:ext cx="567" cy="576"/>
          </p:xfrm>
          <a:graphic>
            <a:graphicData uri="http://schemas.openxmlformats.org/presentationml/2006/ole">
              <p:oleObj spid="_x0000_s1026" name="CorelDRAW" r:id="rId5" imgW="724680" imgH="736560" progId="">
                <p:embed/>
              </p:oleObj>
            </a:graphicData>
          </a:graphic>
        </p:graphicFrame>
        <p:sp>
          <p:nvSpPr>
            <p:cNvPr id="559113" name="Text Box 9"/>
            <p:cNvSpPr txBox="1">
              <a:spLocks noChangeArrowheads="1"/>
            </p:cNvSpPr>
            <p:nvPr/>
          </p:nvSpPr>
          <p:spPr bwMode="auto">
            <a:xfrm>
              <a:off x="805" y="3376"/>
              <a:ext cx="195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itchFamily="34" charset="0"/>
                </a:rPr>
                <a:t>State of California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itchFamily="34" charset="0"/>
                </a:rPr>
                <a:t>Department of Water Resources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92651" y="5334000"/>
            <a:ext cx="4470401" cy="688975"/>
            <a:chOff x="3282" y="3312"/>
            <a:chExt cx="2816" cy="434"/>
          </a:xfrm>
        </p:grpSpPr>
        <p:pic>
          <p:nvPicPr>
            <p:cNvPr id="559115" name="Picture 11" descr="Sea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82" y="3312"/>
              <a:ext cx="960" cy="432"/>
            </a:xfrm>
            <a:prstGeom prst="rect">
              <a:avLst/>
            </a:prstGeom>
            <a:noFill/>
          </p:spPr>
        </p:pic>
        <p:sp>
          <p:nvSpPr>
            <p:cNvPr id="559116" name="Text Box 12"/>
            <p:cNvSpPr txBox="1">
              <a:spLocks noChangeArrowheads="1"/>
            </p:cNvSpPr>
            <p:nvPr/>
          </p:nvSpPr>
          <p:spPr bwMode="auto">
            <a:xfrm>
              <a:off x="4214" y="3397"/>
              <a:ext cx="18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itchFamily="34" charset="0"/>
                </a:rPr>
                <a:t>U.S. Department of the Interior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itchFamily="34" charset="0"/>
                </a:rPr>
                <a:t>Bureau of Reclamation</a:t>
              </a:r>
            </a:p>
          </p:txBody>
        </p:sp>
      </p:grpSp>
      <p:sp>
        <p:nvSpPr>
          <p:cNvPr id="559117" name="Rectangle 13"/>
          <p:cNvSpPr>
            <a:spLocks noChangeArrowheads="1"/>
          </p:cNvSpPr>
          <p:nvPr/>
        </p:nvSpPr>
        <p:spPr bwMode="auto">
          <a:xfrm>
            <a:off x="152400" y="42672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2B4A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May 3, </a:t>
            </a:r>
            <a:r>
              <a:rPr lang="en-US" sz="2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2011</a:t>
            </a:r>
            <a:endParaRPr lang="en-US" sz="28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Flow Regime TAG also Suggested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An assessment of the river’s flow regime using a shorter time-step than CALSIM II (monthly)</a:t>
            </a:r>
          </a:p>
          <a:p>
            <a:r>
              <a:rPr lang="en-US" dirty="0" smtClean="0"/>
              <a:t>Consideration of additional tools to describe effects of the project</a:t>
            </a:r>
          </a:p>
          <a:p>
            <a:r>
              <a:rPr lang="en-US" dirty="0" smtClean="0"/>
              <a:t>Consideration of the CALFED Ecosystem Restoration Program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Bank Reservoir (and others within Cottonwood Creek watershed)</a:t>
            </a:r>
          </a:p>
          <a:p>
            <a:r>
              <a:rPr lang="en-US" dirty="0" smtClean="0"/>
              <a:t>Newville Reservoir</a:t>
            </a:r>
          </a:p>
          <a:p>
            <a:r>
              <a:rPr lang="en-US" dirty="0" smtClean="0"/>
              <a:t>Colusa Reservoir</a:t>
            </a:r>
          </a:p>
          <a:p>
            <a:r>
              <a:rPr lang="en-US" dirty="0" smtClean="0"/>
              <a:t>Sites Reservoir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Alternatives for Detailed Evaluation:</a:t>
            </a:r>
            <a:endParaRPr lang="en-US" sz="4200" dirty="0"/>
          </a:p>
        </p:txBody>
      </p:sp>
      <p:pic>
        <p:nvPicPr>
          <p:cNvPr id="7" name="Content Placeholder 6" descr="SitesAlt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665" y="1676400"/>
            <a:ext cx="7406670" cy="5029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Alternatives for Detailed Evaluation:</a:t>
            </a:r>
            <a:endParaRPr lang="en-US" sz="4200" dirty="0"/>
          </a:p>
        </p:txBody>
      </p:sp>
      <p:pic>
        <p:nvPicPr>
          <p:cNvPr id="6" name="Content Placeholder 5" descr="SitesAlt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665" y="1676400"/>
            <a:ext cx="7406670" cy="5029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Alternatives for Detailed Evaluation:</a:t>
            </a:r>
            <a:endParaRPr lang="en-US" sz="4200" dirty="0"/>
          </a:p>
        </p:txBody>
      </p:sp>
      <p:pic>
        <p:nvPicPr>
          <p:cNvPr id="6" name="Content Placeholder 5" descr="SitesAlt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665" y="1676400"/>
            <a:ext cx="7406670" cy="5029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  Account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Formulation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: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Includes </a:t>
            </a:r>
            <a:r>
              <a:rPr lang="en-US" sz="3200" dirty="0" smtClean="0"/>
              <a:t>specific w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ater-dependent restoration actions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actions from CALFED Ecosystem Restoration Program list and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input from Sacramento River Flow Regime TAG and Agencies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with other project objectives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Adaptive management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Ecosystem Enhancement Actions (EEA) Included in Alternatives: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sz="1600" dirty="0" smtClean="0"/>
              <a:t>Improve the reliability of coldwater pool storage in Shasta Lake</a:t>
            </a:r>
          </a:p>
          <a:p>
            <a:pPr lvl="0">
              <a:spcAft>
                <a:spcPts val="600"/>
              </a:spcAft>
            </a:pPr>
            <a:r>
              <a:rPr lang="en-US" sz="1600" dirty="0" smtClean="0"/>
              <a:t>Provide releases from Shasta Dam to improve Sacramento River water temperatures in during Below Normal, Dry and Critical water year types </a:t>
            </a:r>
          </a:p>
          <a:p>
            <a:pPr lvl="0">
              <a:spcAft>
                <a:spcPts val="600"/>
              </a:spcAft>
            </a:pPr>
            <a:r>
              <a:rPr lang="en-US" sz="1600" dirty="0" smtClean="0"/>
              <a:t>Improve the reliability of coldwater pool storage in Folsom Reservoir to maintain or improve water temperatures in the lower American River, May through November – all year types</a:t>
            </a:r>
          </a:p>
          <a:p>
            <a:pPr lvl="0">
              <a:spcAft>
                <a:spcPts val="600"/>
              </a:spcAft>
            </a:pPr>
            <a:r>
              <a:rPr lang="en-US" sz="1600" dirty="0" smtClean="0"/>
              <a:t>Provide supplemental Delta outflow during summer and fall months to improve X2 (if possible, west of Collinsville, 81 km) </a:t>
            </a:r>
          </a:p>
          <a:p>
            <a:pPr lvl="0">
              <a:spcAft>
                <a:spcPts val="600"/>
              </a:spcAft>
            </a:pPr>
            <a:r>
              <a:rPr lang="en-US" sz="1600" dirty="0" smtClean="0"/>
              <a:t>Improve the reliability of coldwater pool storage in Lake Oroville to improve water temperature from May through November during all water year types  </a:t>
            </a:r>
          </a:p>
          <a:p>
            <a:pPr lvl="0">
              <a:spcAft>
                <a:spcPts val="600"/>
              </a:spcAft>
            </a:pPr>
            <a:r>
              <a:rPr lang="en-US" sz="1600" dirty="0" smtClean="0"/>
              <a:t>Stabilize flows in the Sacramento River between Keswick Dam and the Red Bluff Diversion Dam particularly during fall months</a:t>
            </a:r>
          </a:p>
          <a:p>
            <a:pPr lvl="0">
              <a:spcAft>
                <a:spcPts val="600"/>
              </a:spcAft>
            </a:pPr>
            <a:r>
              <a:rPr lang="en-US" sz="1600" dirty="0" smtClean="0"/>
              <a:t>Provide increased flows from spring through fall in the lower Sacramento River by reducing diversions at Red Bluff and at Hamilton City</a:t>
            </a:r>
          </a:p>
          <a:p>
            <a:pPr lvl="0"/>
            <a:endParaRPr lang="en-US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Assumptions for Modeling of NODOS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assumptions for the Existing Conditions and No Action Alternative </a:t>
            </a:r>
            <a:r>
              <a:rPr lang="en-US" sz="2000" dirty="0" smtClean="0"/>
              <a:t>include the 2008 and 2009 Biological Opinions</a:t>
            </a:r>
            <a:endParaRPr lang="en-US" sz="2000" i="1" dirty="0" smtClean="0"/>
          </a:p>
          <a:p>
            <a:pPr>
              <a:buNone/>
            </a:pPr>
            <a:endParaRPr lang="en-US" sz="1800" i="1" dirty="0" smtClean="0"/>
          </a:p>
          <a:p>
            <a:r>
              <a:rPr lang="en-US" sz="2000" dirty="0" smtClean="0"/>
              <a:t>Red Bluff Fish Passage Improvement Project is assumed to be implemented in the No Action Alternative</a:t>
            </a:r>
          </a:p>
          <a:p>
            <a:r>
              <a:rPr lang="en-US" sz="2000" dirty="0" smtClean="0"/>
              <a:t>Climate change will be evaluated in a sensitivity analysis</a:t>
            </a: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83" y="762718"/>
            <a:ext cx="8751034" cy="60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7086600" cy="457199"/>
          </a:xfrm>
        </p:spPr>
        <p:txBody>
          <a:bodyPr/>
          <a:lstStyle/>
          <a:p>
            <a:r>
              <a:rPr lang="en-US" sz="3200" dirty="0" smtClean="0"/>
              <a:t>NODOS Operational Schedule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Assumptions Regarding NODOS Intake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Operations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800" dirty="0" smtClean="0"/>
              <a:t>NODOS diversions are coordinated with those of existing users of Tehama-Colusa Canal and Glenn-Colusa Irrigation District Canal</a:t>
            </a:r>
          </a:p>
          <a:p>
            <a:pPr lvl="0">
              <a:spcAft>
                <a:spcPts val="1200"/>
              </a:spcAft>
            </a:pPr>
            <a:r>
              <a:rPr lang="en-US" sz="2800" dirty="0" smtClean="0"/>
              <a:t>Operations and Maintenance is scheduled based upon needs at each diversion location</a:t>
            </a:r>
            <a:endParaRPr lang="en-US" sz="28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Outline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  <a:solidFill>
            <a:schemeClr val="bg2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Introduction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buNone/>
            </a:pPr>
            <a:r>
              <a:rPr lang="en-US" sz="4200" dirty="0" smtClean="0"/>
              <a:t>NODOS Investigation History:</a:t>
            </a:r>
          </a:p>
          <a:p>
            <a:pPr lvl="1"/>
            <a:r>
              <a:rPr lang="en-US" dirty="0" smtClean="0"/>
              <a:t>CALFED and NODOS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Flow </a:t>
            </a:r>
            <a:r>
              <a:rPr lang="en-US" dirty="0" smtClean="0"/>
              <a:t>Regime TAG</a:t>
            </a:r>
          </a:p>
          <a:p>
            <a:pPr>
              <a:buNone/>
            </a:pPr>
            <a:r>
              <a:rPr lang="en-US" sz="4200" dirty="0" smtClean="0"/>
              <a:t>Project Overview:</a:t>
            </a:r>
          </a:p>
          <a:p>
            <a:pPr lvl="1"/>
            <a:r>
              <a:rPr lang="en-US" dirty="0" smtClean="0"/>
              <a:t>Alternatives Considered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Alternatives to be Evaluated In Detail</a:t>
            </a:r>
          </a:p>
          <a:p>
            <a:pPr>
              <a:buNone/>
            </a:pPr>
            <a:r>
              <a:rPr lang="en-US" sz="4200" dirty="0" smtClean="0"/>
              <a:t>NODOS </a:t>
            </a:r>
            <a:r>
              <a:rPr lang="en-US" sz="4200" dirty="0" smtClean="0"/>
              <a:t>Operations and Operational </a:t>
            </a:r>
            <a:r>
              <a:rPr lang="en-US" sz="4200" dirty="0" smtClean="0"/>
              <a:t>Modeling</a:t>
            </a:r>
            <a:endParaRPr lang="en-US" sz="4200" dirty="0" smtClean="0"/>
          </a:p>
          <a:p>
            <a:pPr lvl="1"/>
            <a:r>
              <a:rPr lang="en-US" dirty="0" smtClean="0"/>
              <a:t>Some Results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Models</a:t>
            </a:r>
          </a:p>
          <a:p>
            <a:pPr>
              <a:spcAft>
                <a:spcPts val="600"/>
              </a:spcAft>
              <a:buNone/>
            </a:pPr>
            <a:r>
              <a:rPr lang="en-US" sz="4200" dirty="0" smtClean="0"/>
              <a:t>Schedule</a:t>
            </a:r>
          </a:p>
          <a:p>
            <a:pPr>
              <a:spcAft>
                <a:spcPts val="600"/>
              </a:spcAft>
              <a:buNone/>
            </a:pPr>
            <a:r>
              <a:rPr lang="en-US" sz="4200" dirty="0" smtClean="0"/>
              <a:t>Contact </a:t>
            </a:r>
            <a:r>
              <a:rPr lang="en-US" sz="4200" dirty="0" smtClean="0"/>
              <a:t>Information</a:t>
            </a:r>
            <a:endParaRPr lang="en-US" sz="4200" dirty="0" smtClean="0"/>
          </a:p>
        </p:txBody>
      </p:sp>
      <p:pic>
        <p:nvPicPr>
          <p:cNvPr id="17410" name="Picture 2" descr="C:\Documents and Settings\darrate\Desktop\NODO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60" y="45720"/>
            <a:ext cx="1671216" cy="396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000" kern="0" dirty="0" smtClean="0"/>
              <a:t>Assumptions Regarding NODOS Intake Operations</a:t>
            </a:r>
            <a:endParaRPr lang="en-US" sz="4000" kern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z="2000" dirty="0" smtClean="0"/>
              <a:t>Diversions to storage are restricted until bypass requirements achieved (must be met for diversion to storage to occur)</a:t>
            </a:r>
          </a:p>
          <a:p>
            <a:pPr lvl="1"/>
            <a:r>
              <a:rPr lang="en-US" sz="1600" dirty="0" smtClean="0"/>
              <a:t>Below Hamilton City: 4,000 </a:t>
            </a:r>
            <a:r>
              <a:rPr lang="en-US" sz="1600" dirty="0" err="1" smtClean="0"/>
              <a:t>cfs</a:t>
            </a:r>
            <a:r>
              <a:rPr lang="en-US" sz="1600" dirty="0" smtClean="0"/>
              <a:t> (3 day average)</a:t>
            </a:r>
          </a:p>
          <a:p>
            <a:pPr lvl="1"/>
            <a:r>
              <a:rPr lang="en-US" sz="1600" dirty="0" smtClean="0"/>
              <a:t>At </a:t>
            </a:r>
            <a:r>
              <a:rPr lang="en-US" sz="1600" dirty="0" err="1" smtClean="0"/>
              <a:t>Wilkens</a:t>
            </a:r>
            <a:r>
              <a:rPr lang="en-US" sz="1600" dirty="0" smtClean="0"/>
              <a:t> Slough: 5,000 </a:t>
            </a:r>
            <a:r>
              <a:rPr lang="en-US" sz="1600" dirty="0" err="1" smtClean="0"/>
              <a:t>cfs</a:t>
            </a:r>
            <a:r>
              <a:rPr lang="en-US" sz="1600" dirty="0" smtClean="0"/>
              <a:t> (3 day average)</a:t>
            </a:r>
          </a:p>
          <a:p>
            <a:pPr lvl="1"/>
            <a:r>
              <a:rPr lang="en-US" sz="1600" dirty="0" smtClean="0"/>
              <a:t>At Freeport/Hood (average monthly):</a:t>
            </a:r>
          </a:p>
          <a:p>
            <a:pPr lvl="2"/>
            <a:r>
              <a:rPr lang="en-US" sz="1600" dirty="0" smtClean="0"/>
              <a:t>15,000 </a:t>
            </a:r>
            <a:r>
              <a:rPr lang="en-US" sz="1600" dirty="0" err="1" smtClean="0"/>
              <a:t>cfs</a:t>
            </a:r>
            <a:r>
              <a:rPr lang="en-US" sz="1600" dirty="0" smtClean="0"/>
              <a:t> in January</a:t>
            </a:r>
          </a:p>
          <a:p>
            <a:pPr lvl="2"/>
            <a:r>
              <a:rPr lang="en-US" sz="1600" dirty="0" smtClean="0"/>
              <a:t>13,000 </a:t>
            </a:r>
            <a:r>
              <a:rPr lang="en-US" sz="1600" dirty="0" err="1" smtClean="0"/>
              <a:t>cfs</a:t>
            </a:r>
            <a:r>
              <a:rPr lang="en-US" sz="1600" dirty="0" smtClean="0"/>
              <a:t> in December or </a:t>
            </a:r>
            <a:r>
              <a:rPr lang="en-US" sz="1600" dirty="0" err="1" smtClean="0"/>
              <a:t>Febraury</a:t>
            </a:r>
            <a:r>
              <a:rPr lang="en-US" sz="1600" dirty="0" smtClean="0"/>
              <a:t> through June</a:t>
            </a:r>
          </a:p>
          <a:p>
            <a:pPr lvl="2"/>
            <a:r>
              <a:rPr lang="en-US" sz="1600" dirty="0" smtClean="0"/>
              <a:t>Otherwise 11,000 </a:t>
            </a:r>
            <a:r>
              <a:rPr lang="en-US" sz="1600" dirty="0" err="1" smtClean="0"/>
              <a:t>cfs</a:t>
            </a:r>
            <a:endParaRPr lang="en-US" sz="1600" dirty="0" smtClean="0"/>
          </a:p>
          <a:p>
            <a:r>
              <a:rPr lang="en-US" sz="2000" dirty="0" smtClean="0"/>
              <a:t>Diversions to storage restricted to protect potential pulse events </a:t>
            </a:r>
          </a:p>
          <a:p>
            <a:pPr lvl="1"/>
            <a:r>
              <a:rPr lang="en-US" sz="1600" dirty="0" smtClean="0"/>
              <a:t>Up to one pulse event per month (October – May)</a:t>
            </a:r>
          </a:p>
          <a:p>
            <a:pPr lvl="1"/>
            <a:r>
              <a:rPr lang="en-US" sz="1600" dirty="0" smtClean="0"/>
              <a:t>Pulse range 15,000 </a:t>
            </a:r>
            <a:r>
              <a:rPr lang="en-US" sz="1600" dirty="0" err="1" smtClean="0"/>
              <a:t>cfs</a:t>
            </a:r>
            <a:r>
              <a:rPr lang="en-US" sz="1600" dirty="0" smtClean="0"/>
              <a:t> – 25,000 </a:t>
            </a:r>
            <a:r>
              <a:rPr lang="en-US" sz="1600" dirty="0" err="1" smtClean="0"/>
              <a:t>cfs</a:t>
            </a:r>
            <a:r>
              <a:rPr lang="en-US" sz="1600" dirty="0" smtClean="0"/>
              <a:t> (based on Bend Bridge as indicator)</a:t>
            </a:r>
          </a:p>
          <a:p>
            <a:pPr lvl="1"/>
            <a:r>
              <a:rPr lang="en-US" sz="1600" dirty="0" smtClean="0"/>
              <a:t>Pulse event qualified if duration of seven days</a:t>
            </a:r>
          </a:p>
          <a:p>
            <a:pPr lvl="1"/>
            <a:r>
              <a:rPr lang="en-US" sz="1600" dirty="0" smtClean="0"/>
              <a:t>Diversions not restricted once pulse event not qualified (not in range or event already occurred)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</p:spPr>
        <p:txBody>
          <a:bodyPr/>
          <a:lstStyle/>
          <a:p>
            <a:r>
              <a:rPr lang="en-US" sz="4000" dirty="0" smtClean="0"/>
              <a:t>Example of Pulse Protection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7" y="1872767"/>
            <a:ext cx="9076033" cy="42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>
              <a:spcBef>
                <a:spcPts val="0"/>
              </a:spcBef>
            </a:pPr>
            <a:r>
              <a:rPr lang="en-US" dirty="0" smtClean="0"/>
              <a:t>From NODOS Alternatives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15200" cy="914400"/>
          </a:xfrm>
        </p:spPr>
        <p:txBody>
          <a:bodyPr/>
          <a:lstStyle/>
          <a:p>
            <a:r>
              <a:rPr lang="en-US" sz="3200" dirty="0" smtClean="0"/>
              <a:t>System Flexibility:  </a:t>
            </a:r>
            <a:r>
              <a:rPr lang="en-US" sz="2400" dirty="0" smtClean="0"/>
              <a:t>Total Storage of </a:t>
            </a:r>
            <a:r>
              <a:rPr lang="en-US" sz="2400" dirty="0" smtClean="0"/>
              <a:t>Trinity, Shasta, Oroville, Folsom and </a:t>
            </a:r>
            <a:r>
              <a:rPr lang="en-US" sz="2400" dirty="0" smtClean="0"/>
              <a:t>NODOS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066800"/>
            <a:ext cx="5026345" cy="357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46255" y="3363233"/>
            <a:ext cx="5026345" cy="357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1"/>
            <a:ext cx="7315200" cy="533400"/>
          </a:xfrm>
        </p:spPr>
        <p:txBody>
          <a:bodyPr/>
          <a:lstStyle/>
          <a:p>
            <a:r>
              <a:rPr lang="en-US" sz="3000" dirty="0" smtClean="0"/>
              <a:t>Total Diversions and Releases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00" y="645903"/>
            <a:ext cx="4701932" cy="286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5403"/>
            <a:ext cx="4615217" cy="34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340" y="3371122"/>
            <a:ext cx="4607660" cy="348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32118"/>
            <a:ext cx="7315199" cy="958482"/>
          </a:xfrm>
        </p:spPr>
        <p:txBody>
          <a:bodyPr/>
          <a:lstStyle/>
          <a:p>
            <a:r>
              <a:rPr lang="en-US" sz="3200" dirty="0" smtClean="0"/>
              <a:t>Diversions at Red Bluff, Hamilton City and Delevan Pipeline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98" y="1042870"/>
            <a:ext cx="4563634" cy="345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986" y="1065541"/>
            <a:ext cx="4541772" cy="343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9095" y="4483669"/>
            <a:ext cx="4532088" cy="248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246557" cy="990600"/>
          </a:xfrm>
        </p:spPr>
        <p:txBody>
          <a:bodyPr/>
          <a:lstStyle/>
          <a:p>
            <a:r>
              <a:rPr lang="en-US" sz="3600" dirty="0" smtClean="0"/>
              <a:t>Cold Water Pool Management</a:t>
            </a:r>
            <a:br>
              <a:rPr lang="en-US" sz="3600" dirty="0" smtClean="0"/>
            </a:br>
            <a:r>
              <a:rPr lang="en-US" sz="2800" dirty="0" smtClean="0"/>
              <a:t>Shasta Lake End-of-Month Storage</a:t>
            </a: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7016"/>
            <a:ext cx="9144000" cy="288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22" y="3831142"/>
            <a:ext cx="4262163" cy="302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2233" y="3827676"/>
            <a:ext cx="4267043" cy="30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246557" cy="1083174"/>
          </a:xfrm>
        </p:spPr>
        <p:txBody>
          <a:bodyPr/>
          <a:lstStyle/>
          <a:p>
            <a:r>
              <a:rPr lang="en-US" sz="3200" dirty="0" smtClean="0"/>
              <a:t>Sacramento River Temperature </a:t>
            </a:r>
            <a:br>
              <a:rPr lang="en-US" sz="3200" dirty="0" smtClean="0"/>
            </a:br>
            <a:r>
              <a:rPr lang="en-US" sz="3200" dirty="0" smtClean="0"/>
              <a:t>at Bend Bridge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502007" cy="532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6200000">
            <a:off x="1262023" y="3347761"/>
            <a:ext cx="1029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Temperature </a:t>
            </a:r>
          </a:p>
          <a:p>
            <a:r>
              <a:rPr lang="en-US" sz="1100" dirty="0" smtClean="0"/>
              <a:t>(degrees F)</a:t>
            </a:r>
            <a:endParaRPr lang="en-US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6026"/>
            <a:ext cx="7170357" cy="1006974"/>
          </a:xfrm>
        </p:spPr>
        <p:txBody>
          <a:bodyPr/>
          <a:lstStyle/>
          <a:p>
            <a:r>
              <a:rPr lang="en-US" sz="2800" dirty="0" smtClean="0"/>
              <a:t>Stability </a:t>
            </a:r>
            <a:r>
              <a:rPr lang="en-US" sz="2800" dirty="0" smtClean="0"/>
              <a:t>Flows:  Sacramento River Flow below Keswick Dam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502007" cy="532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152400"/>
            <a:ext cx="7280564" cy="457200"/>
          </a:xfrm>
        </p:spPr>
        <p:txBody>
          <a:bodyPr/>
          <a:lstStyle/>
          <a:p>
            <a:r>
              <a:rPr lang="en-US" sz="4000" dirty="0" smtClean="0"/>
              <a:t>Water Supply Reliability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84" y="831272"/>
            <a:ext cx="7133831" cy="587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CALFED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“All aspects … are interrelated and interdependent.”</a:t>
            </a:r>
          </a:p>
          <a:p>
            <a:r>
              <a:rPr lang="en-US" dirty="0" smtClean="0"/>
              <a:t>“The success of all of the elements depends upon expanded and more strategically managed storage.”</a:t>
            </a:r>
          </a:p>
          <a:p>
            <a:r>
              <a:rPr lang="en-US" dirty="0" smtClean="0"/>
              <a:t>CALFED:  Initial Surface Storage Screening</a:t>
            </a:r>
          </a:p>
          <a:p>
            <a:r>
              <a:rPr lang="en-US" dirty="0" smtClean="0"/>
              <a:t>CALFED ROD:  5 surface storage projects</a:t>
            </a:r>
          </a:p>
          <a:p>
            <a:r>
              <a:rPr lang="en-US" dirty="0" smtClean="0"/>
              <a:t>Acceptable surface storage projects support CALFED Program objectives</a:t>
            </a:r>
          </a:p>
          <a:p>
            <a:r>
              <a:rPr lang="en-US" dirty="0" smtClean="0"/>
              <a:t>Storage provides needed system flexibility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US" sz="3600" dirty="0" smtClean="0"/>
              <a:t>Delta Water Quality Improvement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745" y="2219012"/>
            <a:ext cx="5771442" cy="43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03848" y="3204179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EC</a:t>
            </a:r>
            <a:endParaRPr lang="en-US" sz="11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155" y="1402540"/>
            <a:ext cx="8819048" cy="6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325"/>
            <a:ext cx="8229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Alternatives Performance</a:t>
            </a:r>
            <a:endParaRPr lang="en-US" dirty="0"/>
          </a:p>
        </p:txBody>
      </p:sp>
      <p:sp>
        <p:nvSpPr>
          <p:cNvPr id="18446" name="Slide Number Placeholder 23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400800"/>
            <a:ext cx="1981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F7572-C182-40D4-BA2E-68A6F583FE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0" y="1279525"/>
          <a:ext cx="8991599" cy="543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508" y="2012753"/>
            <a:ext cx="7152724" cy="2566803"/>
          </a:xfrm>
        </p:spPr>
        <p:txBody>
          <a:bodyPr/>
          <a:lstStyle/>
          <a:p>
            <a:r>
              <a:rPr lang="en-US" sz="4000" dirty="0" smtClean="0"/>
              <a:t>Modeling Status and </a:t>
            </a:r>
            <a:r>
              <a:rPr lang="en-US" sz="4000" dirty="0" smtClean="0"/>
              <a:t>Ongoing Activities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230035" cy="1020762"/>
          </a:xfrm>
        </p:spPr>
        <p:txBody>
          <a:bodyPr/>
          <a:lstStyle/>
          <a:p>
            <a:pPr lvl="1"/>
            <a:r>
              <a:rPr lang="en-US" sz="3200" dirty="0">
                <a:solidFill>
                  <a:schemeClr val="tx1"/>
                </a:solidFill>
              </a:rPr>
              <a:t>Analytical Framework </a:t>
            </a: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System (feasibility, system-level impacts)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3802316" y="2089417"/>
            <a:ext cx="1524000" cy="704850"/>
          </a:xfrm>
          <a:prstGeom prst="roundRect">
            <a:avLst>
              <a:gd name="adj" fmla="val 16667"/>
            </a:avLst>
          </a:prstGeom>
          <a:solidFill>
            <a:srgbClr val="96F18F"/>
          </a:solidFill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47083" rIns="47083" bIns="47083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  <a:latin typeface="Arial" charset="0"/>
              </a:rPr>
              <a:t>Hydrology &amp;</a:t>
            </a:r>
          </a:p>
          <a:p>
            <a:pPr algn="ctr"/>
            <a:r>
              <a:rPr lang="en-US" sz="1100" u="sng" dirty="0">
                <a:solidFill>
                  <a:srgbClr val="000000"/>
                </a:solidFill>
                <a:latin typeface="Arial" charset="0"/>
              </a:rPr>
              <a:t>System Operations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CALSIM 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II, USRDOM </a:t>
            </a:r>
            <a:endParaRPr lang="en-US" b="1" dirty="0"/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3802315" y="2878404"/>
            <a:ext cx="1524000" cy="3413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800">
                <a:latin typeface="Arial" charset="0"/>
              </a:rPr>
              <a:t>Water supply impacts, river flows, exports, storage</a:t>
            </a:r>
            <a:endParaRPr lang="en-US"/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3802314" y="6291303"/>
            <a:ext cx="1527175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800" dirty="0">
                <a:latin typeface="Arial" charset="0"/>
              </a:rPr>
              <a:t>Salinity (EC, </a:t>
            </a:r>
            <a:r>
              <a:rPr lang="en-US" sz="800" dirty="0" err="1">
                <a:latin typeface="Arial" charset="0"/>
              </a:rPr>
              <a:t>Cl</a:t>
            </a:r>
            <a:r>
              <a:rPr lang="en-US" sz="800" dirty="0">
                <a:latin typeface="Arial" charset="0"/>
              </a:rPr>
              <a:t>, TDS, Br</a:t>
            </a:r>
            <a:r>
              <a:rPr lang="en-US" sz="800" dirty="0" smtClean="0">
                <a:latin typeface="Arial" charset="0"/>
              </a:rPr>
              <a:t>) and fingerprinting (EC, volume)</a:t>
            </a:r>
            <a:endParaRPr lang="en-US" dirty="0"/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3802315" y="3765817"/>
            <a:ext cx="1524000" cy="542925"/>
          </a:xfrm>
          <a:prstGeom prst="roundRect">
            <a:avLst>
              <a:gd name="adj" fmla="val 16667"/>
            </a:avLst>
          </a:prstGeom>
          <a:solidFill>
            <a:srgbClr val="96F18F"/>
          </a:solidFill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  <a:latin typeface="Arial" charset="0"/>
              </a:rPr>
              <a:t>Delta Hydrodynamics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DSM2-HYDRO</a:t>
            </a:r>
            <a:endParaRPr lang="en-US" b="1" dirty="0"/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802315" y="5681703"/>
            <a:ext cx="1524000" cy="533400"/>
          </a:xfrm>
          <a:prstGeom prst="roundRect">
            <a:avLst>
              <a:gd name="adj" fmla="val 16667"/>
            </a:avLst>
          </a:prstGeom>
          <a:solidFill>
            <a:srgbClr val="96F18F"/>
          </a:solidFill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  <a:latin typeface="Arial" charset="0"/>
              </a:rPr>
              <a:t>Delta Water Quality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DSM2-QUAL</a:t>
            </a:r>
            <a:endParaRPr lang="en-US" b="1" dirty="0"/>
          </a:p>
        </p:txBody>
      </p:sp>
      <p:sp>
        <p:nvSpPr>
          <p:cNvPr id="53" name="AutoShape 13"/>
          <p:cNvSpPr>
            <a:spLocks noChangeArrowheads="1"/>
          </p:cNvSpPr>
          <p:nvPr/>
        </p:nvSpPr>
        <p:spPr bwMode="auto">
          <a:xfrm>
            <a:off x="754315" y="2851417"/>
            <a:ext cx="1828800" cy="685801"/>
          </a:xfrm>
          <a:prstGeom prst="roundRect">
            <a:avLst>
              <a:gd name="adj" fmla="val 16667"/>
            </a:avLst>
          </a:prstGeom>
          <a:solidFill>
            <a:srgbClr val="96F18F"/>
          </a:solidFill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  <a:latin typeface="Arial" charset="0"/>
              </a:rPr>
              <a:t>Reservoir/River Temp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USRWQM, </a:t>
            </a:r>
            <a:br>
              <a:rPr lang="en-US" sz="11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Reclamation Temperature</a:t>
            </a:r>
            <a:endParaRPr lang="en-US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6469315" y="2851417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96F18F"/>
          </a:solidFill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  <a:latin typeface="Arial" charset="0"/>
              </a:rPr>
              <a:t>Power 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LTGEN, 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1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SWP Power, </a:t>
            </a:r>
            <a:br>
              <a:rPr lang="en-US" sz="11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NODOS Power</a:t>
            </a:r>
            <a:endParaRPr lang="en-US" b="1" dirty="0"/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6354696" y="4527817"/>
            <a:ext cx="1636699" cy="838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1100" u="sng" dirty="0" smtClean="0">
                <a:solidFill>
                  <a:srgbClr val="000000"/>
                </a:solidFill>
                <a:latin typeface="Arial" charset="0"/>
              </a:rPr>
              <a:t>Economics </a:t>
            </a:r>
            <a:endParaRPr lang="en-US" sz="1100" u="sng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SWAP, 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LCPSIM/SUPEM, LCRBWQM/SBWQM</a:t>
            </a:r>
            <a:endParaRPr lang="en-US" b="1" dirty="0"/>
          </a:p>
        </p:txBody>
      </p:sp>
      <p:cxnSp>
        <p:nvCxnSpPr>
          <p:cNvPr id="56" name="AutoShape 18"/>
          <p:cNvCxnSpPr>
            <a:cxnSpLocks noChangeShapeType="1"/>
            <a:stCxn id="48" idx="1"/>
            <a:endCxn id="51" idx="0"/>
          </p:cNvCxnSpPr>
          <p:nvPr/>
        </p:nvCxnSpPr>
        <p:spPr bwMode="auto">
          <a:xfrm rot="10800000" flipH="1" flipV="1">
            <a:off x="3802315" y="2441841"/>
            <a:ext cx="761999" cy="1323975"/>
          </a:xfrm>
          <a:prstGeom prst="bentConnector4">
            <a:avLst>
              <a:gd name="adj1" fmla="val -30000"/>
              <a:gd name="adj2" fmla="val 7956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7" name="AutoShape 19"/>
          <p:cNvCxnSpPr>
            <a:cxnSpLocks noChangeShapeType="1"/>
            <a:stCxn id="48" idx="1"/>
            <a:endCxn id="53" idx="0"/>
          </p:cNvCxnSpPr>
          <p:nvPr/>
        </p:nvCxnSpPr>
        <p:spPr bwMode="auto">
          <a:xfrm rot="10800000" flipV="1">
            <a:off x="1668716" y="2441841"/>
            <a:ext cx="2133601" cy="4095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" name="AutoShape 22"/>
          <p:cNvCxnSpPr>
            <a:cxnSpLocks noChangeShapeType="1"/>
            <a:stCxn id="53" idx="1"/>
            <a:endCxn id="66" idx="0"/>
          </p:cNvCxnSpPr>
          <p:nvPr/>
        </p:nvCxnSpPr>
        <p:spPr bwMode="auto">
          <a:xfrm rot="10800000" flipH="1" flipV="1">
            <a:off x="754315" y="3194317"/>
            <a:ext cx="850900" cy="1333499"/>
          </a:xfrm>
          <a:prstGeom prst="bentConnector4">
            <a:avLst>
              <a:gd name="adj1" fmla="val -26866"/>
              <a:gd name="adj2" fmla="val 7956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" name="AutoShape 26"/>
          <p:cNvCxnSpPr>
            <a:cxnSpLocks noChangeShapeType="1"/>
            <a:stCxn id="48" idx="3"/>
            <a:endCxn id="54" idx="0"/>
          </p:cNvCxnSpPr>
          <p:nvPr/>
        </p:nvCxnSpPr>
        <p:spPr bwMode="auto">
          <a:xfrm>
            <a:off x="5326316" y="2441842"/>
            <a:ext cx="1866899" cy="4095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" name="AutoShape 27"/>
          <p:cNvCxnSpPr>
            <a:cxnSpLocks noChangeShapeType="1"/>
            <a:stCxn id="48" idx="3"/>
            <a:endCxn id="55" idx="3"/>
          </p:cNvCxnSpPr>
          <p:nvPr/>
        </p:nvCxnSpPr>
        <p:spPr bwMode="auto">
          <a:xfrm>
            <a:off x="5326316" y="2441842"/>
            <a:ext cx="2665079" cy="2505075"/>
          </a:xfrm>
          <a:prstGeom prst="bentConnector3">
            <a:avLst>
              <a:gd name="adj1" fmla="val 11376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" name="AutoShape 28"/>
          <p:cNvCxnSpPr>
            <a:cxnSpLocks noChangeShapeType="1"/>
            <a:stCxn id="51" idx="3"/>
            <a:endCxn id="52" idx="0"/>
          </p:cNvCxnSpPr>
          <p:nvPr/>
        </p:nvCxnSpPr>
        <p:spPr bwMode="auto">
          <a:xfrm flipH="1">
            <a:off x="4564315" y="4037280"/>
            <a:ext cx="762000" cy="1644423"/>
          </a:xfrm>
          <a:prstGeom prst="bentConnector4">
            <a:avLst>
              <a:gd name="adj1" fmla="val -30000"/>
              <a:gd name="adj2" fmla="val 5825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2" name="AutoShape 29"/>
          <p:cNvSpPr>
            <a:spLocks noChangeArrowheads="1"/>
          </p:cNvSpPr>
          <p:nvPr/>
        </p:nvSpPr>
        <p:spPr bwMode="auto">
          <a:xfrm>
            <a:off x="3802315" y="4375417"/>
            <a:ext cx="1524000" cy="342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800" dirty="0">
                <a:latin typeface="Arial" charset="0"/>
              </a:rPr>
              <a:t>Delta channel flows, stages, velocities</a:t>
            </a:r>
            <a:endParaRPr lang="en-US" dirty="0"/>
          </a:p>
        </p:txBody>
      </p:sp>
      <p:sp>
        <p:nvSpPr>
          <p:cNvPr id="63" name="AutoShape 32"/>
          <p:cNvSpPr>
            <a:spLocks noChangeArrowheads="1"/>
          </p:cNvSpPr>
          <p:nvPr/>
        </p:nvSpPr>
        <p:spPr bwMode="auto">
          <a:xfrm>
            <a:off x="754315" y="3613417"/>
            <a:ext cx="1828800" cy="30479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800" dirty="0">
                <a:latin typeface="Arial" charset="0"/>
              </a:rPr>
              <a:t>Reservoir, River temperatures</a:t>
            </a:r>
            <a:endParaRPr lang="en-US" dirty="0"/>
          </a:p>
        </p:txBody>
      </p:sp>
      <p:sp>
        <p:nvSpPr>
          <p:cNvPr id="64" name="AutoShape 67"/>
          <p:cNvSpPr>
            <a:spLocks noChangeArrowheads="1"/>
          </p:cNvSpPr>
          <p:nvPr/>
        </p:nvSpPr>
        <p:spPr bwMode="auto">
          <a:xfrm>
            <a:off x="830515" y="1429231"/>
            <a:ext cx="1549400" cy="81450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1100" u="sng" dirty="0" smtClean="0">
                <a:solidFill>
                  <a:srgbClr val="000000"/>
                </a:solidFill>
                <a:latin typeface="Arial" charset="0"/>
              </a:rPr>
              <a:t>Climate Change Modified Hydrology</a:t>
            </a:r>
          </a:p>
          <a:p>
            <a:pPr algn="ctr"/>
            <a:r>
              <a:rPr lang="en-US" sz="1100" u="sng" dirty="0" smtClean="0">
                <a:solidFill>
                  <a:srgbClr val="000000"/>
                </a:solidFill>
              </a:rPr>
              <a:t>Sea Level Rise</a:t>
            </a:r>
            <a:endParaRPr lang="en-US" sz="1100" u="sng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VIC, ANN</a:t>
            </a:r>
            <a:endParaRPr lang="en-US" b="1" dirty="0"/>
          </a:p>
        </p:txBody>
      </p:sp>
      <p:cxnSp>
        <p:nvCxnSpPr>
          <p:cNvPr id="65" name="AutoShape 68"/>
          <p:cNvCxnSpPr>
            <a:cxnSpLocks noChangeShapeType="1"/>
            <a:stCxn id="64" idx="3"/>
            <a:endCxn id="48" idx="0"/>
          </p:cNvCxnSpPr>
          <p:nvPr/>
        </p:nvCxnSpPr>
        <p:spPr bwMode="auto">
          <a:xfrm>
            <a:off x="2379915" y="1836485"/>
            <a:ext cx="2184401" cy="25293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830515" y="4527817"/>
            <a:ext cx="154940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1100" u="sng" dirty="0" smtClean="0">
                <a:solidFill>
                  <a:srgbClr val="000000"/>
                </a:solidFill>
                <a:latin typeface="Arial" charset="0"/>
              </a:rPr>
              <a:t>Fisheries</a:t>
            </a:r>
            <a:endParaRPr lang="en-US" sz="1100" u="sng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Reclamation Mortality, SALMOD,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WRCLCM (IOS)</a:t>
            </a:r>
            <a:endParaRPr lang="en-US" b="1" dirty="0"/>
          </a:p>
        </p:txBody>
      </p:sp>
      <p:cxnSp>
        <p:nvCxnSpPr>
          <p:cNvPr id="67" name="AutoShape 27"/>
          <p:cNvCxnSpPr>
            <a:cxnSpLocks noChangeShapeType="1"/>
            <a:stCxn id="54" idx="1"/>
            <a:endCxn id="55" idx="0"/>
          </p:cNvCxnSpPr>
          <p:nvPr/>
        </p:nvCxnSpPr>
        <p:spPr bwMode="auto">
          <a:xfrm rot="10800000" flipH="1" flipV="1">
            <a:off x="6469314" y="3194317"/>
            <a:ext cx="703731" cy="1333500"/>
          </a:xfrm>
          <a:prstGeom prst="bentConnector4">
            <a:avLst>
              <a:gd name="adj1" fmla="val -32484"/>
              <a:gd name="adj2" fmla="val 761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8" name="AutoShape 32"/>
          <p:cNvSpPr>
            <a:spLocks noChangeArrowheads="1"/>
          </p:cNvSpPr>
          <p:nvPr/>
        </p:nvSpPr>
        <p:spPr bwMode="auto">
          <a:xfrm>
            <a:off x="6469315" y="5442217"/>
            <a:ext cx="1447800" cy="3794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800" dirty="0" smtClean="0">
                <a:latin typeface="Arial" charset="0"/>
              </a:rPr>
              <a:t>Quantification of </a:t>
            </a:r>
            <a:br>
              <a:rPr lang="en-US" sz="8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>Economic Benefits</a:t>
            </a:r>
            <a:endParaRPr lang="en-US" dirty="0"/>
          </a:p>
        </p:txBody>
      </p:sp>
      <p:cxnSp>
        <p:nvCxnSpPr>
          <p:cNvPr id="69" name="AutoShape 28"/>
          <p:cNvCxnSpPr>
            <a:cxnSpLocks noChangeShapeType="1"/>
            <a:stCxn id="51" idx="1"/>
            <a:endCxn id="66" idx="3"/>
          </p:cNvCxnSpPr>
          <p:nvPr/>
        </p:nvCxnSpPr>
        <p:spPr bwMode="auto">
          <a:xfrm rot="10800000" flipV="1">
            <a:off x="2379915" y="4037279"/>
            <a:ext cx="1422400" cy="8715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0" name="AutoShape 28"/>
          <p:cNvCxnSpPr>
            <a:cxnSpLocks noChangeShapeType="1"/>
            <a:stCxn id="52" idx="3"/>
            <a:endCxn id="55" idx="1"/>
          </p:cNvCxnSpPr>
          <p:nvPr/>
        </p:nvCxnSpPr>
        <p:spPr bwMode="auto">
          <a:xfrm flipV="1">
            <a:off x="5326315" y="4946917"/>
            <a:ext cx="1028381" cy="100148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1" name="AutoShape 32"/>
          <p:cNvSpPr>
            <a:spLocks noChangeArrowheads="1"/>
          </p:cNvSpPr>
          <p:nvPr/>
        </p:nvSpPr>
        <p:spPr bwMode="auto">
          <a:xfrm>
            <a:off x="6469315" y="3613418"/>
            <a:ext cx="1447800" cy="304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800" dirty="0" smtClean="0">
                <a:latin typeface="Arial" charset="0"/>
              </a:rPr>
              <a:t>Net Generation and Use</a:t>
            </a:r>
            <a:endParaRPr lang="en-US" dirty="0"/>
          </a:p>
        </p:txBody>
      </p:sp>
      <p:sp>
        <p:nvSpPr>
          <p:cNvPr id="72" name="AutoShape 29"/>
          <p:cNvSpPr>
            <a:spLocks noChangeArrowheads="1"/>
          </p:cNvSpPr>
          <p:nvPr/>
        </p:nvSpPr>
        <p:spPr bwMode="auto">
          <a:xfrm>
            <a:off x="830515" y="5366017"/>
            <a:ext cx="1524000" cy="342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514"/>
            </a:solidFill>
            <a:round/>
            <a:headEnd/>
            <a:tailEnd/>
          </a:ln>
          <a:effectLst/>
        </p:spPr>
        <p:txBody>
          <a:bodyPr lIns="47083" tIns="23542" rIns="47083" bIns="23542" anchor="ctr"/>
          <a:lstStyle/>
          <a:p>
            <a:pPr algn="ctr"/>
            <a:r>
              <a:rPr lang="en-US" sz="800" dirty="0" smtClean="0">
                <a:latin typeface="Arial" charset="0"/>
              </a:rPr>
              <a:t>Survival, Potential Production, Population</a:t>
            </a:r>
            <a:endParaRPr lang="en-US" dirty="0"/>
          </a:p>
        </p:txBody>
      </p:sp>
      <p:cxnSp>
        <p:nvCxnSpPr>
          <p:cNvPr id="45" name="AutoShape 28"/>
          <p:cNvCxnSpPr>
            <a:cxnSpLocks noChangeShapeType="1"/>
          </p:cNvCxnSpPr>
          <p:nvPr/>
        </p:nvCxnSpPr>
        <p:spPr bwMode="auto">
          <a:xfrm rot="10800000">
            <a:off x="807463" y="1828801"/>
            <a:ext cx="2971800" cy="4111918"/>
          </a:xfrm>
          <a:prstGeom prst="bentConnector3">
            <a:avLst>
              <a:gd name="adj1" fmla="val 115966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>
                <a:solidFill>
                  <a:schemeClr val="tx1"/>
                </a:solidFill>
              </a:rPr>
              <a:t>Analytical Framework </a:t>
            </a: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Local (local watershed impacts)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828675" y="1811338"/>
            <a:ext cx="7381875" cy="4591050"/>
            <a:chOff x="522" y="1333"/>
            <a:chExt cx="4650" cy="2892"/>
          </a:xfrm>
        </p:grpSpPr>
        <p:grpSp>
          <p:nvGrpSpPr>
            <p:cNvPr id="3" name="Group 139"/>
            <p:cNvGrpSpPr>
              <a:grpSpLocks/>
            </p:cNvGrpSpPr>
            <p:nvPr/>
          </p:nvGrpSpPr>
          <p:grpSpPr bwMode="auto">
            <a:xfrm>
              <a:off x="524" y="2634"/>
              <a:ext cx="2146" cy="1590"/>
              <a:chOff x="531" y="2449"/>
              <a:chExt cx="2146" cy="1590"/>
            </a:xfrm>
          </p:grpSpPr>
          <p:sp>
            <p:nvSpPr>
              <p:cNvPr id="22565" name="Rectangle 37"/>
              <p:cNvSpPr>
                <a:spLocks noChangeArrowheads="1"/>
              </p:cNvSpPr>
              <p:nvPr/>
            </p:nvSpPr>
            <p:spPr bwMode="auto">
              <a:xfrm>
                <a:off x="991" y="3062"/>
                <a:ext cx="2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2615" name="AutoShape 87"/>
              <p:cNvSpPr>
                <a:spLocks noChangeArrowheads="1"/>
              </p:cNvSpPr>
              <p:nvPr/>
            </p:nvSpPr>
            <p:spPr bwMode="auto">
              <a:xfrm>
                <a:off x="629" y="3125"/>
                <a:ext cx="640" cy="309"/>
              </a:xfrm>
              <a:prstGeom prst="flowChartProcess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tIns="91440" rIns="45720" bIns="91440"/>
              <a:lstStyle/>
              <a:p>
                <a:pPr algn="ctr" defTabSz="4597400"/>
                <a:r>
                  <a:rPr lang="en-US" sz="1200" b="1" dirty="0"/>
                  <a:t>SRH-SIAM </a:t>
                </a:r>
                <a:r>
                  <a:rPr lang="en-US" sz="900" u="sng" dirty="0"/>
                  <a:t>Sediment Loads</a:t>
                </a:r>
              </a:p>
            </p:txBody>
          </p:sp>
          <p:sp>
            <p:nvSpPr>
              <p:cNvPr id="22616" name="AutoShape 88"/>
              <p:cNvSpPr>
                <a:spLocks noChangeArrowheads="1"/>
              </p:cNvSpPr>
              <p:nvPr/>
            </p:nvSpPr>
            <p:spPr bwMode="auto">
              <a:xfrm>
                <a:off x="607" y="3531"/>
                <a:ext cx="668" cy="467"/>
              </a:xfrm>
              <a:prstGeom prst="flowChartProcess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/>
              <a:p>
                <a:pPr algn="ctr" defTabSz="4597400"/>
                <a:r>
                  <a:rPr lang="en-US" sz="1200" b="1" dirty="0"/>
                  <a:t>SRH-Meander</a:t>
                </a:r>
              </a:p>
              <a:p>
                <a:pPr algn="ctr" defTabSz="4597400"/>
                <a:r>
                  <a:rPr lang="en-US" sz="1000" u="sng" dirty="0"/>
                  <a:t>Point Bar Growth</a:t>
                </a:r>
              </a:p>
            </p:txBody>
          </p:sp>
          <p:sp>
            <p:nvSpPr>
              <p:cNvPr id="22619" name="AutoShape 91"/>
              <p:cNvSpPr>
                <a:spLocks noChangeArrowheads="1"/>
              </p:cNvSpPr>
              <p:nvPr/>
            </p:nvSpPr>
            <p:spPr bwMode="auto">
              <a:xfrm>
                <a:off x="623" y="2655"/>
                <a:ext cx="663" cy="381"/>
              </a:xfrm>
              <a:prstGeom prst="flowChartProcess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tIns="91440" rIns="45720" bIns="91440"/>
              <a:lstStyle/>
              <a:p>
                <a:pPr algn="ctr" defTabSz="4597400"/>
                <a:r>
                  <a:rPr lang="en-US" sz="1200" b="1" dirty="0"/>
                  <a:t>SRH-2D</a:t>
                </a:r>
              </a:p>
              <a:p>
                <a:pPr algn="ctr" defTabSz="4597400"/>
                <a:r>
                  <a:rPr lang="en-US" sz="1000" u="sng" dirty="0" smtClean="0"/>
                  <a:t>Local Vel. </a:t>
                </a:r>
                <a:r>
                  <a:rPr lang="en-US" sz="1000" u="sng" dirty="0"/>
                  <a:t>Scour, &amp; Stage</a:t>
                </a:r>
                <a:endParaRPr lang="en-US" sz="1000" dirty="0"/>
              </a:p>
            </p:txBody>
          </p:sp>
          <p:sp>
            <p:nvSpPr>
              <p:cNvPr id="22623" name="AutoShape 95"/>
              <p:cNvSpPr>
                <a:spLocks noChangeArrowheads="1"/>
              </p:cNvSpPr>
              <p:nvPr/>
            </p:nvSpPr>
            <p:spPr bwMode="auto">
              <a:xfrm>
                <a:off x="1814" y="3486"/>
                <a:ext cx="771" cy="448"/>
              </a:xfrm>
              <a:prstGeom prst="flowChartProcess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tIns="137160" rIns="45720" bIns="137160"/>
              <a:lstStyle/>
              <a:p>
                <a:pPr algn="ctr" defTabSz="4597400"/>
                <a:r>
                  <a:rPr lang="en-US" sz="1200" b="1" dirty="0"/>
                  <a:t>SRH-1DV</a:t>
                </a:r>
              </a:p>
              <a:p>
                <a:pPr algn="ctr" defTabSz="4597400"/>
                <a:r>
                  <a:rPr lang="en-US" sz="1000" u="sng" dirty="0"/>
                  <a:t>Riparian </a:t>
                </a:r>
                <a:r>
                  <a:rPr lang="en-US" sz="1000" u="sng" dirty="0" smtClean="0"/>
                  <a:t>Veg. </a:t>
                </a:r>
                <a:r>
                  <a:rPr lang="en-US" sz="1000" u="sng" dirty="0"/>
                  <a:t>Survival</a:t>
                </a:r>
              </a:p>
            </p:txBody>
          </p:sp>
          <p:sp>
            <p:nvSpPr>
              <p:cNvPr id="22624" name="AutoShape 96"/>
              <p:cNvSpPr>
                <a:spLocks noChangeArrowheads="1"/>
              </p:cNvSpPr>
              <p:nvPr/>
            </p:nvSpPr>
            <p:spPr bwMode="auto">
              <a:xfrm>
                <a:off x="1824" y="2636"/>
                <a:ext cx="750" cy="364"/>
              </a:xfrm>
              <a:prstGeom prst="flowChartProcess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rIns="45720"/>
              <a:lstStyle/>
              <a:p>
                <a:pPr algn="ctr" defTabSz="4597400"/>
                <a:r>
                  <a:rPr lang="en-US" sz="1200" b="1" dirty="0"/>
                  <a:t>RHEM</a:t>
                </a:r>
              </a:p>
              <a:p>
                <a:pPr algn="ctr" defTabSz="4597400"/>
                <a:r>
                  <a:rPr lang="en-US" sz="1000" u="sng" dirty="0"/>
                  <a:t>Riparian </a:t>
                </a:r>
                <a:r>
                  <a:rPr lang="en-US" sz="1000" u="sng" dirty="0" smtClean="0"/>
                  <a:t>Veg. </a:t>
                </a:r>
                <a:r>
                  <a:rPr lang="en-US" sz="1000" u="sng" dirty="0"/>
                  <a:t>Growth</a:t>
                </a:r>
                <a:r>
                  <a:rPr lang="en-US" sz="1000" dirty="0"/>
                  <a:t> </a:t>
                </a:r>
              </a:p>
            </p:txBody>
          </p:sp>
          <p:sp>
            <p:nvSpPr>
              <p:cNvPr id="22634" name="Rectangle 106"/>
              <p:cNvSpPr>
                <a:spLocks noChangeArrowheads="1"/>
              </p:cNvSpPr>
              <p:nvPr/>
            </p:nvSpPr>
            <p:spPr bwMode="auto">
              <a:xfrm>
                <a:off x="531" y="2457"/>
                <a:ext cx="207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100" u="sng" dirty="0"/>
                  <a:t>Fluvial Geomorphology and Riparian Habitat</a:t>
                </a:r>
              </a:p>
            </p:txBody>
          </p:sp>
          <p:sp>
            <p:nvSpPr>
              <p:cNvPr id="22635" name="Rectangle 107"/>
              <p:cNvSpPr>
                <a:spLocks noChangeArrowheads="1"/>
              </p:cNvSpPr>
              <p:nvPr/>
            </p:nvSpPr>
            <p:spPr bwMode="auto">
              <a:xfrm>
                <a:off x="532" y="2449"/>
                <a:ext cx="2145" cy="15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AutoShape 108"/>
              <p:cNvSpPr>
                <a:spLocks noChangeArrowheads="1"/>
              </p:cNvSpPr>
              <p:nvPr/>
            </p:nvSpPr>
            <p:spPr bwMode="auto">
              <a:xfrm>
                <a:off x="1416" y="3212"/>
                <a:ext cx="130" cy="123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637" name="AutoShape 109"/>
              <p:cNvCxnSpPr>
                <a:cxnSpLocks noChangeShapeType="1"/>
                <a:stCxn id="22619" idx="3"/>
                <a:endCxn id="22636" idx="0"/>
              </p:cNvCxnSpPr>
              <p:nvPr/>
            </p:nvCxnSpPr>
            <p:spPr bwMode="auto">
              <a:xfrm>
                <a:off x="1286" y="2846"/>
                <a:ext cx="195" cy="366"/>
              </a:xfrm>
              <a:prstGeom prst="bentConnector2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2638" name="AutoShape 110"/>
              <p:cNvCxnSpPr>
                <a:cxnSpLocks noChangeShapeType="1"/>
                <a:stCxn id="22615" idx="3"/>
                <a:endCxn id="22636" idx="2"/>
              </p:cNvCxnSpPr>
              <p:nvPr/>
            </p:nvCxnSpPr>
            <p:spPr bwMode="auto">
              <a:xfrm flipV="1">
                <a:off x="1269" y="3274"/>
                <a:ext cx="147" cy="6"/>
              </a:xfrm>
              <a:prstGeom prst="bentConnector3">
                <a:avLst>
                  <a:gd name="adj1" fmla="val 49662"/>
                </a:avLst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2639" name="AutoShape 111"/>
              <p:cNvCxnSpPr>
                <a:cxnSpLocks noChangeShapeType="1"/>
                <a:stCxn id="22616" idx="3"/>
                <a:endCxn id="22636" idx="4"/>
              </p:cNvCxnSpPr>
              <p:nvPr/>
            </p:nvCxnSpPr>
            <p:spPr bwMode="auto">
              <a:xfrm flipV="1">
                <a:off x="1275" y="3335"/>
                <a:ext cx="206" cy="430"/>
              </a:xfrm>
              <a:prstGeom prst="bentConnector2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2640" name="AutoShape 112"/>
              <p:cNvCxnSpPr>
                <a:cxnSpLocks noChangeShapeType="1"/>
                <a:stCxn id="22636" idx="6"/>
                <a:endCxn id="22624" idx="1"/>
              </p:cNvCxnSpPr>
              <p:nvPr/>
            </p:nvCxnSpPr>
            <p:spPr bwMode="auto">
              <a:xfrm flipV="1">
                <a:off x="1546" y="2818"/>
                <a:ext cx="278" cy="45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2641" name="AutoShape 113"/>
              <p:cNvCxnSpPr>
                <a:cxnSpLocks noChangeShapeType="1"/>
                <a:stCxn id="22636" idx="6"/>
                <a:endCxn id="22623" idx="1"/>
              </p:cNvCxnSpPr>
              <p:nvPr/>
            </p:nvCxnSpPr>
            <p:spPr bwMode="auto">
              <a:xfrm>
                <a:off x="1546" y="3274"/>
                <a:ext cx="268" cy="43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2642" name="AutoShape 114"/>
              <p:cNvCxnSpPr>
                <a:cxnSpLocks noChangeShapeType="1"/>
                <a:stCxn id="22624" idx="2"/>
                <a:endCxn id="22623" idx="0"/>
              </p:cNvCxnSpPr>
              <p:nvPr/>
            </p:nvCxnSpPr>
            <p:spPr bwMode="auto">
              <a:xfrm>
                <a:off x="2199" y="3000"/>
                <a:ext cx="1" cy="486"/>
              </a:xfrm>
              <a:prstGeom prst="straightConnector1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</p:cxnSp>
        </p:grpSp>
        <p:cxnSp>
          <p:nvCxnSpPr>
            <p:cNvPr id="22651" name="AutoShape 123"/>
            <p:cNvCxnSpPr>
              <a:cxnSpLocks noChangeShapeType="1"/>
              <a:stCxn id="22654" idx="3"/>
              <a:endCxn id="22613" idx="1"/>
            </p:cNvCxnSpPr>
            <p:nvPr/>
          </p:nvCxnSpPr>
          <p:spPr bwMode="auto">
            <a:xfrm>
              <a:off x="2675" y="1703"/>
              <a:ext cx="3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grpSp>
          <p:nvGrpSpPr>
            <p:cNvPr id="4" name="Group 143"/>
            <p:cNvGrpSpPr>
              <a:grpSpLocks/>
            </p:cNvGrpSpPr>
            <p:nvPr/>
          </p:nvGrpSpPr>
          <p:grpSpPr bwMode="auto">
            <a:xfrm>
              <a:off x="3025" y="1333"/>
              <a:ext cx="2147" cy="730"/>
              <a:chOff x="3004" y="1333"/>
              <a:chExt cx="2147" cy="730"/>
            </a:xfrm>
          </p:grpSpPr>
          <p:sp>
            <p:nvSpPr>
              <p:cNvPr id="22613" name="Rectangle 85"/>
              <p:cNvSpPr>
                <a:spLocks noChangeArrowheads="1"/>
              </p:cNvSpPr>
              <p:nvPr/>
            </p:nvSpPr>
            <p:spPr bwMode="auto">
              <a:xfrm>
                <a:off x="3004" y="1343"/>
                <a:ext cx="2147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614" name="Text Box 86"/>
              <p:cNvSpPr txBox="1">
                <a:spLocks noChangeArrowheads="1"/>
              </p:cNvSpPr>
              <p:nvPr/>
            </p:nvSpPr>
            <p:spPr bwMode="auto">
              <a:xfrm>
                <a:off x="3048" y="1333"/>
                <a:ext cx="20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u="sng" dirty="0"/>
                  <a:t>Surface Water Quality</a:t>
                </a:r>
              </a:p>
            </p:txBody>
          </p:sp>
          <p:sp>
            <p:nvSpPr>
              <p:cNvPr id="22648" name="Rectangle 120"/>
              <p:cNvSpPr>
                <a:spLocks noChangeArrowheads="1"/>
              </p:cNvSpPr>
              <p:nvPr/>
            </p:nvSpPr>
            <p:spPr bwMode="auto">
              <a:xfrm>
                <a:off x="3142" y="1535"/>
                <a:ext cx="899" cy="453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1" dirty="0"/>
                  <a:t>USRWQM</a:t>
                </a:r>
              </a:p>
              <a:p>
                <a:pPr algn="ctr"/>
                <a:r>
                  <a:rPr lang="en-US" sz="1000" u="sng" dirty="0"/>
                  <a:t>Daily Sacramento River </a:t>
                </a:r>
              </a:p>
              <a:p>
                <a:pPr algn="ctr"/>
                <a:r>
                  <a:rPr lang="en-US" sz="1000" u="sng" dirty="0"/>
                  <a:t>Temperature</a:t>
                </a:r>
              </a:p>
            </p:txBody>
          </p:sp>
          <p:sp>
            <p:nvSpPr>
              <p:cNvPr id="22652" name="Rectangle 124"/>
              <p:cNvSpPr>
                <a:spLocks noChangeArrowheads="1"/>
              </p:cNvSpPr>
              <p:nvPr/>
            </p:nvSpPr>
            <p:spPr bwMode="auto">
              <a:xfrm>
                <a:off x="4150" y="1514"/>
                <a:ext cx="899" cy="481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200" dirty="0"/>
                  <a:t>Other Quantitative and Qualitative Analyses</a:t>
                </a:r>
                <a:endParaRPr lang="en-US" sz="1200" u="sng" dirty="0"/>
              </a:p>
            </p:txBody>
          </p:sp>
        </p:grpSp>
        <p:grpSp>
          <p:nvGrpSpPr>
            <p:cNvPr id="5" name="Group 149"/>
            <p:cNvGrpSpPr>
              <a:grpSpLocks/>
            </p:cNvGrpSpPr>
            <p:nvPr/>
          </p:nvGrpSpPr>
          <p:grpSpPr bwMode="auto">
            <a:xfrm>
              <a:off x="522" y="1338"/>
              <a:ext cx="2153" cy="725"/>
              <a:chOff x="522" y="1338"/>
              <a:chExt cx="2153" cy="725"/>
            </a:xfrm>
          </p:grpSpPr>
          <p:sp>
            <p:nvSpPr>
              <p:cNvPr id="22594" name="Rectangle 66"/>
              <p:cNvSpPr>
                <a:spLocks noChangeArrowheads="1"/>
              </p:cNvSpPr>
              <p:nvPr/>
            </p:nvSpPr>
            <p:spPr bwMode="auto">
              <a:xfrm>
                <a:off x="1393" y="1670"/>
                <a:ext cx="27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/>
                  <a:t>CAL2DOM</a:t>
                </a:r>
                <a:endParaRPr lang="en-US" sz="700"/>
              </a:p>
            </p:txBody>
          </p:sp>
          <p:grpSp>
            <p:nvGrpSpPr>
              <p:cNvPr id="6" name="Group 130"/>
              <p:cNvGrpSpPr>
                <a:grpSpLocks/>
              </p:cNvGrpSpPr>
              <p:nvPr/>
            </p:nvGrpSpPr>
            <p:grpSpPr bwMode="auto">
              <a:xfrm>
                <a:off x="522" y="1338"/>
                <a:ext cx="2153" cy="725"/>
                <a:chOff x="522" y="1331"/>
                <a:chExt cx="2153" cy="725"/>
              </a:xfrm>
            </p:grpSpPr>
            <p:sp>
              <p:nvSpPr>
                <p:cNvPr id="226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591" y="1525"/>
                  <a:ext cx="783" cy="453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200" b="1" dirty="0"/>
                    <a:t>CALSIM II</a:t>
                  </a:r>
                </a:p>
                <a:p>
                  <a:pPr algn="ctr"/>
                  <a:r>
                    <a:rPr lang="en-US" sz="1000" u="sng" dirty="0"/>
                    <a:t>Monthly </a:t>
                  </a:r>
                </a:p>
                <a:p>
                  <a:pPr algn="ctr"/>
                  <a:r>
                    <a:rPr lang="en-US" sz="1000" u="sng" dirty="0"/>
                    <a:t>storage, flow &amp; </a:t>
                  </a:r>
                </a:p>
                <a:p>
                  <a:pPr algn="ctr"/>
                  <a:r>
                    <a:rPr lang="en-US" sz="1000" u="sng" dirty="0"/>
                    <a:t>diversion operations</a:t>
                  </a:r>
                </a:p>
              </p:txBody>
            </p:sp>
            <p:sp>
              <p:nvSpPr>
                <p:cNvPr id="22647" name="Rectangle 119"/>
                <p:cNvSpPr>
                  <a:spLocks noChangeArrowheads="1"/>
                </p:cNvSpPr>
                <p:nvPr/>
              </p:nvSpPr>
              <p:spPr bwMode="auto">
                <a:xfrm>
                  <a:off x="1677" y="1525"/>
                  <a:ext cx="926" cy="453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200" b="1" dirty="0"/>
                    <a:t>USRDOM</a:t>
                  </a:r>
                </a:p>
                <a:p>
                  <a:pPr algn="ctr"/>
                  <a:r>
                    <a:rPr lang="en-US" sz="1000" u="sng" dirty="0"/>
                    <a:t>Daily storage, Sac River</a:t>
                  </a:r>
                </a:p>
                <a:p>
                  <a:pPr algn="ctr"/>
                  <a:r>
                    <a:rPr lang="en-US" sz="1000" u="sng" dirty="0"/>
                    <a:t> and tributary flow &amp; </a:t>
                  </a:r>
                </a:p>
                <a:p>
                  <a:pPr algn="ctr"/>
                  <a:r>
                    <a:rPr lang="en-US" sz="1000" u="sng" dirty="0"/>
                    <a:t>diversion operations</a:t>
                  </a:r>
                </a:p>
              </p:txBody>
            </p:sp>
            <p:cxnSp>
              <p:nvCxnSpPr>
                <p:cNvPr id="22649" name="AutoShape 121"/>
                <p:cNvCxnSpPr>
                  <a:cxnSpLocks noChangeShapeType="1"/>
                  <a:stCxn id="22646" idx="3"/>
                  <a:endCxn id="22647" idx="1"/>
                </p:cNvCxnSpPr>
                <p:nvPr/>
              </p:nvCxnSpPr>
              <p:spPr bwMode="auto">
                <a:xfrm>
                  <a:off x="1374" y="1752"/>
                  <a:ext cx="303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22654" name="Rectangle 126"/>
                <p:cNvSpPr>
                  <a:spLocks noChangeArrowheads="1"/>
                </p:cNvSpPr>
                <p:nvPr/>
              </p:nvSpPr>
              <p:spPr bwMode="auto">
                <a:xfrm>
                  <a:off x="529" y="1335"/>
                  <a:ext cx="2146" cy="7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5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522" y="1331"/>
                  <a:ext cx="20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u="sng" dirty="0"/>
                    <a:t>Surface Water Resources</a:t>
                  </a:r>
                </a:p>
              </p:txBody>
            </p:sp>
          </p:grpSp>
        </p:grpSp>
        <p:grpSp>
          <p:nvGrpSpPr>
            <p:cNvPr id="7" name="Group 138"/>
            <p:cNvGrpSpPr>
              <a:grpSpLocks/>
            </p:cNvGrpSpPr>
            <p:nvPr/>
          </p:nvGrpSpPr>
          <p:grpSpPr bwMode="auto">
            <a:xfrm>
              <a:off x="3024" y="2635"/>
              <a:ext cx="2146" cy="1590"/>
              <a:chOff x="3004" y="2450"/>
              <a:chExt cx="2146" cy="1590"/>
            </a:xfrm>
          </p:grpSpPr>
          <p:sp>
            <p:nvSpPr>
              <p:cNvPr id="22606" name="Text Box 78"/>
              <p:cNvSpPr txBox="1">
                <a:spLocks noChangeArrowheads="1"/>
              </p:cNvSpPr>
              <p:nvPr/>
            </p:nvSpPr>
            <p:spPr bwMode="auto">
              <a:xfrm>
                <a:off x="3085" y="2490"/>
                <a:ext cx="139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u="sng" dirty="0"/>
                  <a:t>Aquatic Biological Resources</a:t>
                </a:r>
              </a:p>
            </p:txBody>
          </p:sp>
          <p:sp>
            <p:nvSpPr>
              <p:cNvPr id="22607" name="Rectangle 79"/>
              <p:cNvSpPr>
                <a:spLocks noChangeArrowheads="1"/>
              </p:cNvSpPr>
              <p:nvPr/>
            </p:nvSpPr>
            <p:spPr bwMode="auto">
              <a:xfrm>
                <a:off x="3004" y="2450"/>
                <a:ext cx="2146" cy="15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Rectangle 131"/>
              <p:cNvSpPr>
                <a:spLocks noChangeArrowheads="1"/>
              </p:cNvSpPr>
              <p:nvPr/>
            </p:nvSpPr>
            <p:spPr bwMode="auto">
              <a:xfrm>
                <a:off x="3128" y="2763"/>
                <a:ext cx="899" cy="453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1" dirty="0"/>
                  <a:t>WRCLCM </a:t>
                </a:r>
              </a:p>
              <a:p>
                <a:pPr algn="ctr"/>
                <a:r>
                  <a:rPr lang="en-US" sz="1200" b="1" dirty="0"/>
                  <a:t>(</a:t>
                </a:r>
                <a:r>
                  <a:rPr lang="en-US" sz="1200" b="1" dirty="0" smtClean="0"/>
                  <a:t>IOS/DPM </a:t>
                </a:r>
                <a:r>
                  <a:rPr lang="en-US" sz="1200" b="1" dirty="0"/>
                  <a:t>Model)</a:t>
                </a:r>
              </a:p>
              <a:p>
                <a:pPr algn="ctr"/>
                <a:r>
                  <a:rPr lang="en-US" sz="1000" u="sng" dirty="0"/>
                  <a:t>Sacramento River</a:t>
                </a:r>
              </a:p>
              <a:p>
                <a:pPr algn="ctr"/>
                <a:r>
                  <a:rPr lang="en-US" sz="1000" u="sng" dirty="0"/>
                  <a:t>Winter Chinook</a:t>
                </a:r>
              </a:p>
            </p:txBody>
          </p:sp>
          <p:sp>
            <p:nvSpPr>
              <p:cNvPr id="22660" name="Rectangle 132"/>
              <p:cNvSpPr>
                <a:spLocks noChangeArrowheads="1"/>
              </p:cNvSpPr>
              <p:nvPr/>
            </p:nvSpPr>
            <p:spPr bwMode="auto">
              <a:xfrm>
                <a:off x="4191" y="3379"/>
                <a:ext cx="899" cy="522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200" dirty="0"/>
                  <a:t>Other Quantitative and Qualitative Analyses</a:t>
                </a:r>
                <a:endParaRPr lang="en-US" sz="1200" u="sng" dirty="0"/>
              </a:p>
            </p:txBody>
          </p:sp>
          <p:sp>
            <p:nvSpPr>
              <p:cNvPr id="22661" name="Rectangle 133"/>
              <p:cNvSpPr>
                <a:spLocks noChangeArrowheads="1"/>
              </p:cNvSpPr>
              <p:nvPr/>
            </p:nvSpPr>
            <p:spPr bwMode="auto">
              <a:xfrm>
                <a:off x="4192" y="2763"/>
                <a:ext cx="899" cy="453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1" dirty="0"/>
                  <a:t>SALMOD</a:t>
                </a:r>
              </a:p>
              <a:p>
                <a:pPr algn="ctr"/>
                <a:r>
                  <a:rPr lang="en-US" sz="1000" u="sng" dirty="0"/>
                  <a:t>Sacramento River</a:t>
                </a:r>
              </a:p>
              <a:p>
                <a:pPr algn="ctr"/>
                <a:r>
                  <a:rPr lang="en-US" sz="1000" u="sng" dirty="0"/>
                  <a:t>Fall, Late-Fall, Winter &amp;</a:t>
                </a:r>
              </a:p>
              <a:p>
                <a:pPr algn="ctr"/>
                <a:r>
                  <a:rPr lang="en-US" sz="1000" u="sng" dirty="0"/>
                  <a:t>Spring Chinook</a:t>
                </a:r>
              </a:p>
            </p:txBody>
          </p:sp>
          <p:sp>
            <p:nvSpPr>
              <p:cNvPr id="22662" name="Rectangle 134"/>
              <p:cNvSpPr>
                <a:spLocks noChangeArrowheads="1"/>
              </p:cNvSpPr>
              <p:nvPr/>
            </p:nvSpPr>
            <p:spPr bwMode="auto">
              <a:xfrm>
                <a:off x="3053" y="3306"/>
                <a:ext cx="1071" cy="652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200" b="1" dirty="0"/>
                  <a:t>SAC-EFT</a:t>
                </a:r>
              </a:p>
              <a:p>
                <a:pPr algn="ctr"/>
                <a:r>
                  <a:rPr lang="en-US" sz="1000" u="sng" dirty="0"/>
                  <a:t>Sacramento River</a:t>
                </a:r>
              </a:p>
              <a:p>
                <a:pPr algn="ctr"/>
                <a:r>
                  <a:rPr lang="en-US" sz="1000" u="sng" dirty="0"/>
                  <a:t>Chinook salmon, steelhead, green sturgeon, bank swallow, western pond turtle</a:t>
                </a:r>
              </a:p>
            </p:txBody>
          </p:sp>
        </p:grpSp>
        <p:sp>
          <p:nvSpPr>
            <p:cNvPr id="22663" name="AutoShape 135"/>
            <p:cNvSpPr>
              <a:spLocks noChangeArrowheads="1"/>
            </p:cNvSpPr>
            <p:nvPr/>
          </p:nvSpPr>
          <p:spPr bwMode="auto">
            <a:xfrm>
              <a:off x="4046" y="2327"/>
              <a:ext cx="96" cy="103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664" name="AutoShape 136"/>
            <p:cNvCxnSpPr>
              <a:cxnSpLocks noChangeShapeType="1"/>
              <a:stCxn id="22654" idx="2"/>
              <a:endCxn id="22673" idx="0"/>
            </p:cNvCxnSpPr>
            <p:nvPr/>
          </p:nvCxnSpPr>
          <p:spPr bwMode="auto">
            <a:xfrm rot="5400000">
              <a:off x="1470" y="2195"/>
              <a:ext cx="26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22665" name="AutoShape 137"/>
            <p:cNvCxnSpPr>
              <a:cxnSpLocks noChangeShapeType="1"/>
              <a:stCxn id="22613" idx="2"/>
              <a:endCxn id="22663" idx="0"/>
            </p:cNvCxnSpPr>
            <p:nvPr/>
          </p:nvCxnSpPr>
          <p:spPr bwMode="auto">
            <a:xfrm rot="5400000">
              <a:off x="3965" y="2192"/>
              <a:ext cx="264" cy="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</p:spPr>
        </p:cxnSp>
        <p:cxnSp>
          <p:nvCxnSpPr>
            <p:cNvPr id="22670" name="AutoShape 142"/>
            <p:cNvCxnSpPr>
              <a:cxnSpLocks noChangeShapeType="1"/>
              <a:stCxn id="22663" idx="4"/>
              <a:endCxn id="22607" idx="0"/>
            </p:cNvCxnSpPr>
            <p:nvPr/>
          </p:nvCxnSpPr>
          <p:spPr bwMode="auto">
            <a:xfrm rot="16200000" flipH="1">
              <a:off x="3993" y="2531"/>
              <a:ext cx="205" cy="3"/>
            </a:xfrm>
            <a:prstGeom prst="bentConnector3">
              <a:avLst>
                <a:gd name="adj1" fmla="val 497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</p:spPr>
        </p:cxnSp>
        <p:sp>
          <p:nvSpPr>
            <p:cNvPr id="22673" name="AutoShape 145"/>
            <p:cNvSpPr>
              <a:spLocks noChangeArrowheads="1"/>
            </p:cNvSpPr>
            <p:nvPr/>
          </p:nvSpPr>
          <p:spPr bwMode="auto">
            <a:xfrm>
              <a:off x="1554" y="2327"/>
              <a:ext cx="96" cy="103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674" name="AutoShape 146"/>
            <p:cNvCxnSpPr>
              <a:cxnSpLocks noChangeShapeType="1"/>
              <a:stCxn id="22673" idx="4"/>
              <a:endCxn id="22635" idx="0"/>
            </p:cNvCxnSpPr>
            <p:nvPr/>
          </p:nvCxnSpPr>
          <p:spPr bwMode="auto">
            <a:xfrm flipH="1">
              <a:off x="1598" y="2430"/>
              <a:ext cx="4" cy="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22675" name="AutoShape 147"/>
            <p:cNvCxnSpPr>
              <a:cxnSpLocks noChangeShapeType="1"/>
              <a:stCxn id="22673" idx="6"/>
              <a:endCxn id="22663" idx="2"/>
            </p:cNvCxnSpPr>
            <p:nvPr/>
          </p:nvCxnSpPr>
          <p:spPr bwMode="auto">
            <a:xfrm>
              <a:off x="1650" y="2379"/>
              <a:ext cx="23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i="1" cap="small" dirty="0" smtClean="0">
                <a:latin typeface="Eras Bold ITC" pitchFamily="34" charset="0"/>
              </a:rPr>
              <a:t>Public Draft </a:t>
            </a:r>
            <a:r>
              <a:rPr lang="en-US" sz="4000" b="1" i="1" cap="small" dirty="0" smtClean="0">
                <a:latin typeface="Eras Bold ITC" pitchFamily="34" charset="0"/>
              </a:rPr>
              <a:t> </a:t>
            </a:r>
            <a:r>
              <a:rPr lang="en-US" dirty="0" smtClean="0"/>
              <a:t>NODOS EIR / EIS and Feasibility Study Report</a:t>
            </a:r>
          </a:p>
          <a:p>
            <a:pPr algn="r">
              <a:buNone/>
            </a:pPr>
            <a:r>
              <a:rPr lang="en-US" dirty="0" smtClean="0"/>
              <a:t>December 2011</a:t>
            </a:r>
          </a:p>
          <a:p>
            <a:pPr algn="r"/>
            <a:endParaRPr lang="en-US" dirty="0" smtClean="0"/>
          </a:p>
          <a:p>
            <a:r>
              <a:rPr lang="en-US" sz="4000" b="1" i="1" cap="small" dirty="0" smtClean="0">
                <a:latin typeface="Eras Bold ITC" pitchFamily="34" charset="0"/>
              </a:rPr>
              <a:t>Final </a:t>
            </a:r>
            <a:r>
              <a:rPr lang="en-US" sz="4000" b="1" i="1" cap="small" dirty="0" smtClean="0">
                <a:latin typeface="Eras Bold ITC" pitchFamily="34" charset="0"/>
              </a:rPr>
              <a:t>Draft</a:t>
            </a:r>
            <a:r>
              <a:rPr lang="en-US" b="1" i="1" dirty="0" smtClean="0"/>
              <a:t>  </a:t>
            </a:r>
            <a:r>
              <a:rPr lang="en-US" dirty="0" smtClean="0"/>
              <a:t>NODOS </a:t>
            </a:r>
            <a:r>
              <a:rPr lang="en-US" dirty="0" smtClean="0"/>
              <a:t>EIR / EIS and Feasibility Study </a:t>
            </a:r>
            <a:r>
              <a:rPr lang="en-US" dirty="0" smtClean="0"/>
              <a:t>Report</a:t>
            </a:r>
          </a:p>
          <a:p>
            <a:pPr algn="r">
              <a:buNone/>
            </a:pPr>
            <a:r>
              <a:rPr lang="en-US" dirty="0" smtClean="0"/>
              <a:t>December 2012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Contacts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algn="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endParaRPr lang="en-US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28800"/>
            <a:ext cx="4572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05000"/>
              <a:buFont typeface="Monotype Sorts" pitchFamily="2" charset="2"/>
              <a:buNone/>
            </a:pPr>
            <a:r>
              <a:rPr lang="en-US" sz="2000" dirty="0" smtClean="0">
                <a:latin typeface="Eras Demi ITC" pitchFamily="34" charset="0"/>
              </a:rPr>
              <a:t>Jim Wieking</a:t>
            </a:r>
            <a:endParaRPr lang="en-US" sz="2000" dirty="0">
              <a:latin typeface="Eras Demi ITC" pitchFamily="34" charset="0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05000"/>
              <a:buFont typeface="Monotype Sorts" pitchFamily="2" charset="2"/>
              <a:buNone/>
            </a:pPr>
            <a:r>
              <a:rPr lang="en-US" sz="2000" dirty="0">
                <a:latin typeface="Eras Demi ITC" pitchFamily="34" charset="0"/>
              </a:rPr>
              <a:t>Department of Water Resources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000" dirty="0">
                <a:latin typeface="Eras Demi ITC" pitchFamily="34" charset="0"/>
              </a:rPr>
              <a:t>P.O. Box 942836 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000" dirty="0">
                <a:latin typeface="Eras Demi ITC" pitchFamily="34" charset="0"/>
              </a:rPr>
              <a:t>Sacramento CA  94236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000" dirty="0" smtClean="0">
                <a:latin typeface="Eras Demi ITC" pitchFamily="34" charset="0"/>
              </a:rPr>
              <a:t>916-651-9279</a:t>
            </a:r>
            <a:endParaRPr lang="en-US" sz="2000" dirty="0">
              <a:latin typeface="Eras Demi ITC" pitchFamily="34" charset="0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000" dirty="0" smtClean="0">
                <a:latin typeface="Eras Demi ITC" pitchFamily="34" charset="0"/>
              </a:rPr>
              <a:t>jwieking@water.ca.gov</a:t>
            </a:r>
            <a:endParaRPr lang="en-US" sz="2000" dirty="0">
              <a:latin typeface="Eras Demi IT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76800" y="1828800"/>
            <a:ext cx="42672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05000"/>
              <a:buFont typeface="Monotype Sorts" pitchFamily="2" charset="2"/>
              <a:buNone/>
            </a:pPr>
            <a:r>
              <a:rPr lang="en-US" sz="2000" dirty="0" smtClean="0">
                <a:latin typeface="Eras Demi ITC" pitchFamily="34" charset="0"/>
              </a:rPr>
              <a:t>Sharon McHale</a:t>
            </a:r>
            <a:endParaRPr lang="en-US" sz="2000" dirty="0">
              <a:latin typeface="Eras Demi ITC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05000"/>
              <a:buFont typeface="Monotype Sorts" pitchFamily="2" charset="2"/>
              <a:buNone/>
            </a:pPr>
            <a:r>
              <a:rPr lang="en-US" sz="2000" dirty="0">
                <a:latin typeface="Eras Demi ITC" pitchFamily="34" charset="0"/>
              </a:rPr>
              <a:t>Bureau of Reclamation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05000"/>
              <a:buFont typeface="Monotype Sorts" pitchFamily="2" charset="2"/>
              <a:buNone/>
            </a:pPr>
            <a:r>
              <a:rPr lang="en-US" sz="2000" dirty="0">
                <a:latin typeface="Eras Demi ITC" pitchFamily="34" charset="0"/>
              </a:rPr>
              <a:t>2800 Cottage Way, MP-700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05000"/>
              <a:buFont typeface="Monotype Sorts" pitchFamily="2" charset="2"/>
              <a:buNone/>
            </a:pPr>
            <a:r>
              <a:rPr lang="en-US" sz="2000" dirty="0">
                <a:latin typeface="Eras Demi ITC" pitchFamily="34" charset="0"/>
              </a:rPr>
              <a:t>Sacramento CA  95825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000" dirty="0" smtClean="0">
                <a:latin typeface="Eras Demi ITC" pitchFamily="34" charset="0"/>
              </a:rPr>
              <a:t>916-978-5086</a:t>
            </a:r>
            <a:endParaRPr lang="en-US" sz="2000" dirty="0" smtClean="0">
              <a:latin typeface="Eras Demi ITC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000" dirty="0" smtClean="0">
                <a:latin typeface="Eras Demi ITC" pitchFamily="34" charset="0"/>
              </a:rPr>
              <a:t>smchale@usbr.gov</a:t>
            </a:r>
            <a:endParaRPr lang="en-US" sz="2000" dirty="0">
              <a:latin typeface="Eras Demi ITC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724400" y="1798320"/>
            <a:ext cx="0" cy="2468880"/>
          </a:xfrm>
          <a:prstGeom prst="line">
            <a:avLst/>
          </a:prstGeom>
          <a:noFill/>
          <a:ln w="9525">
            <a:solidFill>
              <a:srgbClr val="FFCE1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4572000"/>
            <a:ext cx="8229600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000" dirty="0">
                <a:latin typeface="Eras Demi ITC" pitchFamily="34" charset="0"/>
              </a:rPr>
              <a:t>Project Websites</a:t>
            </a:r>
            <a:r>
              <a:rPr lang="en-US" sz="2000" dirty="0" smtClean="0">
                <a:latin typeface="Eras Demi ITC" pitchFamily="34" charset="0"/>
              </a:rPr>
              <a:t>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www.storage.water.ca.gov/northdelta/index.cfm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05000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www.usbr.gov/mp/nodos/index.html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NODOS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175" cmpd="sng"/>
        </p:spPr>
        <p:txBody>
          <a:bodyPr>
            <a:normAutofit/>
          </a:bodyPr>
          <a:lstStyle/>
          <a:p>
            <a:r>
              <a:rPr lang="en-US" sz="2800" dirty="0" smtClean="0"/>
              <a:t>Water Supply Reliability – agricultural, urban,</a:t>
            </a:r>
            <a:br>
              <a:rPr lang="en-US" sz="2800" dirty="0" smtClean="0"/>
            </a:br>
            <a:r>
              <a:rPr lang="en-US" sz="2800" dirty="0" smtClean="0"/>
              <a:t>refuge, and emergency response</a:t>
            </a:r>
          </a:p>
          <a:p>
            <a:r>
              <a:rPr lang="en-US" sz="2800" dirty="0" err="1" smtClean="0"/>
              <a:t>Anadromous</a:t>
            </a:r>
            <a:r>
              <a:rPr lang="en-US" sz="2800" dirty="0" smtClean="0"/>
              <a:t> Fish and Other Aquatic Species Survival </a:t>
            </a:r>
          </a:p>
          <a:p>
            <a:r>
              <a:rPr lang="en-US" sz="2800" dirty="0" smtClean="0"/>
              <a:t>Delta Water Quality</a:t>
            </a:r>
          </a:p>
          <a:p>
            <a:r>
              <a:rPr lang="en-US" sz="2800" dirty="0" smtClean="0"/>
              <a:t>Flexible hydropower generation to support renewable integration</a:t>
            </a:r>
          </a:p>
          <a:p>
            <a:r>
              <a:rPr lang="en-US" sz="2800" dirty="0" smtClean="0"/>
              <a:t>Recreation</a:t>
            </a:r>
          </a:p>
          <a:p>
            <a:r>
              <a:rPr lang="en-US" sz="2800" dirty="0" smtClean="0"/>
              <a:t>Flood Damage Reduction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Sacramento River Flow Regime</a:t>
            </a:r>
            <a:endParaRPr lang="en-U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Stakeholder </a:t>
            </a:r>
            <a:r>
              <a:rPr lang="en-US" sz="2800" dirty="0"/>
              <a:t>participants identified the flow regime of the Sacramento River as one of the primary areas of concern related to potential implementation impacts. </a:t>
            </a:r>
            <a:endParaRPr lang="en-US" sz="2800" dirty="0" smtClean="0"/>
          </a:p>
          <a:p>
            <a:r>
              <a:rPr lang="en-US" sz="2800" dirty="0" smtClean="0"/>
              <a:t>Early </a:t>
            </a:r>
            <a:r>
              <a:rPr lang="en-US" sz="2800" dirty="0"/>
              <a:t>conceptual formulations of a NODOS project conceived that the flow regime and associated ecosystem processes of the river could be improved with an </a:t>
            </a:r>
            <a:r>
              <a:rPr lang="en-US" sz="2800" dirty="0" err="1"/>
              <a:t>offstream</a:t>
            </a:r>
            <a:r>
              <a:rPr lang="en-US" sz="2800" dirty="0"/>
              <a:t> storage facility.”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algn="l"/>
            <a:r>
              <a:rPr lang="en-US" sz="3600" dirty="0" smtClean="0"/>
              <a:t>Investigation </a:t>
            </a:r>
            <a:r>
              <a:rPr lang="en-US" sz="3600" dirty="0" smtClean="0"/>
              <a:t>requested </a:t>
            </a:r>
            <a:r>
              <a:rPr lang="en-US" sz="3600" dirty="0"/>
              <a:t>formation of </a:t>
            </a:r>
            <a:r>
              <a:rPr lang="en-US" sz="3600" dirty="0" smtClean="0"/>
              <a:t>a </a:t>
            </a:r>
            <a:r>
              <a:rPr lang="en-US" sz="3600" dirty="0" smtClean="0"/>
              <a:t>Technical Advisory Group </a:t>
            </a:r>
            <a:r>
              <a:rPr lang="en-US" sz="3600" dirty="0" smtClean="0"/>
              <a:t>to …</a:t>
            </a:r>
            <a:endParaRPr lang="en-US" sz="3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 dirty="0"/>
              <a:t>Identify potential NODOS flow regime </a:t>
            </a:r>
            <a:r>
              <a:rPr lang="en-US" dirty="0" smtClean="0"/>
              <a:t>impacts </a:t>
            </a:r>
            <a:r>
              <a:rPr lang="en-US" dirty="0"/>
              <a:t>and improvements</a:t>
            </a:r>
          </a:p>
          <a:p>
            <a:r>
              <a:rPr lang="en-US" dirty="0"/>
              <a:t>Further the general understanding of Sacramento River flow regime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/>
              <a:t>TAG Participation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2055813"/>
            <a:ext cx="4113212" cy="4114800"/>
          </a:xfrm>
          <a:solidFill>
            <a:schemeClr val="bg2">
              <a:lumMod val="75000"/>
            </a:schemeClr>
          </a:solidFill>
          <a:ln/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Friends of the River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Sacramento River Conservation Area Forum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Sacramento River Preservation Trust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Tehama-Colusa Canal Authority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The Bay Institute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The Natural Heritage Institute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The Nature Conservancy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University of California at Davis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California Bay-Delta Authority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U.S. Bureau of Reclamation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NOAA </a:t>
            </a:r>
            <a:r>
              <a:rPr lang="en-US" sz="2000" dirty="0" smtClean="0"/>
              <a:t>Fisheries</a:t>
            </a:r>
            <a:endParaRPr lang="en-US" sz="200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0413" y="2057400"/>
            <a:ext cx="4113212" cy="411480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txBody>
          <a:bodyPr vert="horz" lIns="91440" tIns="182880" rIns="91440" bIns="45720" rtlCol="0">
            <a:normAutofit/>
          </a:bodyPr>
          <a:lstStyle/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Department of Fish and Game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Department of Water Resources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U.S. Fish and Wildlife Service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U.S Army Corps of Engineers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DWR/COE Comprehensive Studies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CH2MHill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Metropolitan Water District of So California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State Water Contractors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Orland Unit Water User’s Association</a:t>
            </a:r>
          </a:p>
          <a:p>
            <a:pPr marL="342900" indent="-342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800" dirty="0"/>
              <a:t>TAG Identified Flow Regime Improvement Opportunities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Increase peak flows during </a:t>
            </a:r>
            <a:r>
              <a:rPr lang="en-US" dirty="0" smtClean="0"/>
              <a:t>Winter </a:t>
            </a:r>
            <a:r>
              <a:rPr lang="en-US" dirty="0"/>
              <a:t>/ Spring to support physical river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Restore Spring snowmelt pattern to support cottonwood success</a:t>
            </a:r>
          </a:p>
          <a:p>
            <a:pPr>
              <a:lnSpc>
                <a:spcPct val="90000"/>
              </a:lnSpc>
            </a:pPr>
            <a:r>
              <a:rPr lang="en-US" dirty="0"/>
              <a:t>Stabilize Fall flows to avoid stranding and desiccation</a:t>
            </a:r>
          </a:p>
          <a:p>
            <a:pPr>
              <a:lnSpc>
                <a:spcPct val="90000"/>
              </a:lnSpc>
            </a:pPr>
            <a:r>
              <a:rPr lang="en-US" dirty="0"/>
              <a:t>Increase Spring flow duration in Yolo Bypass</a:t>
            </a:r>
          </a:p>
          <a:p>
            <a:pPr>
              <a:lnSpc>
                <a:spcPct val="90000"/>
              </a:lnSpc>
            </a:pPr>
            <a:r>
              <a:rPr lang="en-US" dirty="0"/>
              <a:t>Reduce </a:t>
            </a:r>
            <a:r>
              <a:rPr lang="en-US" dirty="0" smtClean="0"/>
              <a:t>diversions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Improve river temperatures for </a:t>
            </a:r>
            <a:r>
              <a:rPr lang="en-US" dirty="0" err="1" smtClean="0"/>
              <a:t>salmonids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400" dirty="0"/>
              <a:t>What we </a:t>
            </a:r>
            <a:r>
              <a:rPr lang="en-US" sz="4400" dirty="0" smtClean="0"/>
              <a:t>wanted from TAG</a:t>
            </a:r>
            <a:endParaRPr lang="en-US" sz="44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r>
              <a:rPr lang="en-US" dirty="0"/>
              <a:t>Help identify Ecosystem Restoration benefits of NODOS</a:t>
            </a:r>
          </a:p>
          <a:p>
            <a:r>
              <a:rPr lang="en-US" dirty="0"/>
              <a:t>Help develop operational guidance for NODOS diversions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06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0C093139-8AF0-424E-AE11-6B9342DEFA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221FE7-42B6-4FE1-B1A7-3C966C0FE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C4057-0F55-48BC-B033-99FFA7FBB1A4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TS030005062</Template>
  <TotalTime>6697</TotalTime>
  <Words>1248</Words>
  <Application>Microsoft Office PowerPoint</Application>
  <PresentationFormat>On-screen Show (4:3)</PresentationFormat>
  <Paragraphs>255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TS030005062</vt:lpstr>
      <vt:lpstr>CorelDRAW</vt:lpstr>
      <vt:lpstr>Slide 1</vt:lpstr>
      <vt:lpstr>Outline</vt:lpstr>
      <vt:lpstr>CALFED and Storage</vt:lpstr>
      <vt:lpstr>NODOS Objectives</vt:lpstr>
      <vt:lpstr>Sacramento River Flow Regime</vt:lpstr>
      <vt:lpstr>Investigation requested formation of a Technical Advisory Group to …</vt:lpstr>
      <vt:lpstr>TAG Participation</vt:lpstr>
      <vt:lpstr>TAG Identified Flow Regime Improvement Opportunities</vt:lpstr>
      <vt:lpstr>What we wanted from TAG</vt:lpstr>
      <vt:lpstr>Flow Regime TAG also Suggested</vt:lpstr>
      <vt:lpstr>Alternatives Considered</vt:lpstr>
      <vt:lpstr>Alternatives for Detailed Evaluation:</vt:lpstr>
      <vt:lpstr>Alternatives for Detailed Evaluation:</vt:lpstr>
      <vt:lpstr>Alternatives for Detailed Evaluation:</vt:lpstr>
      <vt:lpstr>Ecosystem Enhancement  Account</vt:lpstr>
      <vt:lpstr>Ecosystem Enhancement Actions (EEA) Included in Alternatives:</vt:lpstr>
      <vt:lpstr>Assumptions for Modeling of NODOS Alternatives</vt:lpstr>
      <vt:lpstr>NODOS Operational Schedule</vt:lpstr>
      <vt:lpstr>Slide 19</vt:lpstr>
      <vt:lpstr>Slide 20</vt:lpstr>
      <vt:lpstr>Example of Pulse Protection</vt:lpstr>
      <vt:lpstr>Sample Results</vt:lpstr>
      <vt:lpstr>System Flexibility:  Total Storage of Trinity, Shasta, Oroville, Folsom and NODOS</vt:lpstr>
      <vt:lpstr>Total Diversions and Releases</vt:lpstr>
      <vt:lpstr>Diversions at Red Bluff, Hamilton City and Delevan Pipeline</vt:lpstr>
      <vt:lpstr>Cold Water Pool Management Shasta Lake End-of-Month Storage</vt:lpstr>
      <vt:lpstr>Sacramento River Temperature  at Bend Bridge</vt:lpstr>
      <vt:lpstr>Stability Flows:  Sacramento River Flow below Keswick Dam</vt:lpstr>
      <vt:lpstr>Water Supply Reliability</vt:lpstr>
      <vt:lpstr>Delta Water Quality Improvement</vt:lpstr>
      <vt:lpstr>Alternatives Performance</vt:lpstr>
      <vt:lpstr>Modeling Status and Ongoing Activities</vt:lpstr>
      <vt:lpstr>Analytical Framework –  System (feasibility, system-level impacts)</vt:lpstr>
      <vt:lpstr>Analytical Framework –  Local (local watershed impacts)</vt:lpstr>
      <vt:lpstr>Schedule</vt:lpstr>
      <vt:lpstr>Contacts</vt:lpstr>
    </vt:vector>
  </TitlesOfParts>
  <Company>DPLA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David Arrate</dc:creator>
  <cp:keywords/>
  <dc:description/>
  <cp:lastModifiedBy>jwieking</cp:lastModifiedBy>
  <cp:revision>259</cp:revision>
  <dcterms:created xsi:type="dcterms:W3CDTF">2010-08-18T17:35:16Z</dcterms:created>
  <dcterms:modified xsi:type="dcterms:W3CDTF">2011-05-03T00:00:34Z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TC300050629990</vt:lpwstr>
  </property>
</Properties>
</file>