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365" r:id="rId3"/>
    <p:sldId id="366" r:id="rId4"/>
    <p:sldId id="302" r:id="rId5"/>
    <p:sldId id="347" r:id="rId6"/>
    <p:sldId id="305" r:id="rId7"/>
    <p:sldId id="348" r:id="rId8"/>
    <p:sldId id="307" r:id="rId9"/>
    <p:sldId id="308" r:id="rId10"/>
    <p:sldId id="370" r:id="rId11"/>
    <p:sldId id="310" r:id="rId12"/>
    <p:sldId id="375" r:id="rId13"/>
    <p:sldId id="312" r:id="rId14"/>
    <p:sldId id="313" r:id="rId15"/>
    <p:sldId id="354" r:id="rId16"/>
    <p:sldId id="355" r:id="rId17"/>
    <p:sldId id="353" r:id="rId18"/>
    <p:sldId id="356" r:id="rId19"/>
    <p:sldId id="314" r:id="rId20"/>
    <p:sldId id="357" r:id="rId21"/>
    <p:sldId id="364" r:id="rId22"/>
    <p:sldId id="322" r:id="rId23"/>
    <p:sldId id="363" r:id="rId24"/>
    <p:sldId id="371" r:id="rId25"/>
    <p:sldId id="372" r:id="rId26"/>
    <p:sldId id="373" r:id="rId27"/>
    <p:sldId id="325" r:id="rId28"/>
    <p:sldId id="374" r:id="rId29"/>
    <p:sldId id="329" r:id="rId30"/>
    <p:sldId id="332" r:id="rId31"/>
    <p:sldId id="330" r:id="rId32"/>
    <p:sldId id="331" r:id="rId33"/>
    <p:sldId id="367" r:id="rId34"/>
    <p:sldId id="335" r:id="rId35"/>
    <p:sldId id="336" r:id="rId36"/>
    <p:sldId id="368" r:id="rId37"/>
    <p:sldId id="358"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996CB2"/>
    <a:srgbClr val="FFFFFF"/>
    <a:srgbClr val="4E27BB"/>
    <a:srgbClr val="6600FF"/>
    <a:srgbClr val="B9F9ED"/>
    <a:srgbClr val="4B4098"/>
    <a:srgbClr val="800000"/>
    <a:srgbClr val="7179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3" autoAdjust="0"/>
    <p:restoredTop sz="84339" autoAdjust="0"/>
  </p:normalViewPr>
  <p:slideViewPr>
    <p:cSldViewPr snapToObjects="1">
      <p:cViewPr>
        <p:scale>
          <a:sx n="55" d="100"/>
          <a:sy n="55" d="100"/>
        </p:scale>
        <p:origin x="-131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66" d="100"/>
          <a:sy n="66" d="100"/>
        </p:scale>
        <p:origin x="-1954" y="773"/>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9C2905-0251-44C1-B13C-4ADFE8DD86E9}" type="datetimeFigureOut">
              <a:rPr lang="en-US" smtClean="0"/>
              <a:pPr/>
              <a:t>11/1/2011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4B8C83-3A9A-4E34-BB42-910E2573099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3A6E3E-4177-4F0B-8405-C933DED69417}" type="datetimeFigureOut">
              <a:rPr lang="en-US" smtClean="0"/>
              <a:pPr/>
              <a:t>11/1/2011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endParaRPr lang="en-US" sz="2900" baseline="30000" dirty="0" smtClean="0">
              <a:solidFill>
                <a:srgbClr val="000000"/>
              </a:solidFill>
              <a:latin typeface="Lucida Sans"/>
              <a:cs typeface="Lucida Sans"/>
            </a:endParaRPr>
          </a:p>
          <a:p>
            <a:r>
              <a:rPr lang="en-US" sz="2900" baseline="30000" dirty="0" smtClean="0">
                <a:solidFill>
                  <a:srgbClr val="000000"/>
                </a:solidFill>
                <a:latin typeface="Lucida Sans"/>
                <a:cs typeface="Lucida Sans"/>
              </a:rPr>
              <a:t>In cooperation with numerous State and federal agencies, DWR is convening a panel of the National Research Council (NRC) to evaluate sea level rise issues and their impacts to California’s coast, including estimation of a range of likely amounts of sea level rise in 2030, 2050, and 2100. The study is expected to kick off by September 2010 and conclude by June 2012.</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F8B54A-A0E6-494D-AF8D-4C2680A521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Altitude" TargetMode="External"/><Relationship Id="rId13" Type="http://schemas.openxmlformats.org/officeDocument/2006/relationships/hyperlink" Target="http://en.wikipedia.org/wiki/Southern_Hemisphere" TargetMode="External"/><Relationship Id="rId18" Type="http://schemas.openxmlformats.org/officeDocument/2006/relationships/hyperlink" Target="http://en.wikipedia.org/wiki/Planet#Rotation" TargetMode="External"/><Relationship Id="rId3" Type="http://schemas.openxmlformats.org/officeDocument/2006/relationships/hyperlink" Target="http://en.wikipedia.org/wiki/Thermal_wind" TargetMode="External"/><Relationship Id="rId21" Type="http://schemas.openxmlformats.org/officeDocument/2006/relationships/hyperlink" Target="http://en.wikipedia.org/wiki/Temperature" TargetMode="External"/><Relationship Id="rId7" Type="http://schemas.openxmlformats.org/officeDocument/2006/relationships/hyperlink" Target="http://en.wikipedia.org/wiki/Troposphere" TargetMode="External"/><Relationship Id="rId12" Type="http://schemas.openxmlformats.org/officeDocument/2006/relationships/hyperlink" Target="http://en.wikipedia.org/wiki/Northern_Hemisphere" TargetMode="External"/><Relationship Id="rId17" Type="http://schemas.openxmlformats.org/officeDocument/2006/relationships/hyperlink" Target="http://en.wikipedia.org/wiki/Antarctica" TargetMode="External"/><Relationship Id="rId2" Type="http://schemas.openxmlformats.org/officeDocument/2006/relationships/slide" Target="../slides/slide12.xml"/><Relationship Id="rId16" Type="http://schemas.openxmlformats.org/officeDocument/2006/relationships/hyperlink" Target="http://en.wikipedia.org/wiki/Asia" TargetMode="External"/><Relationship Id="rId20" Type="http://schemas.openxmlformats.org/officeDocument/2006/relationships/hyperlink" Target="http://en.wikipedia.org/wiki/Internal_heat" TargetMode="External"/><Relationship Id="rId1" Type="http://schemas.openxmlformats.org/officeDocument/2006/relationships/notesMaster" Target="../notesMasters/notesMaster1.xml"/><Relationship Id="rId6" Type="http://schemas.openxmlformats.org/officeDocument/2006/relationships/hyperlink" Target="http://en.wikipedia.org/wiki/Tropopause" TargetMode="External"/><Relationship Id="rId11" Type="http://schemas.openxmlformats.org/officeDocument/2006/relationships/hyperlink" Target="http://en.wikipedia.org/wiki/Meander" TargetMode="External"/><Relationship Id="rId5" Type="http://schemas.openxmlformats.org/officeDocument/2006/relationships/hyperlink" Target="http://en.wikipedia.org/wiki/Earth" TargetMode="External"/><Relationship Id="rId15" Type="http://schemas.openxmlformats.org/officeDocument/2006/relationships/hyperlink" Target="http://en.wikipedia.org/wiki/Europe" TargetMode="External"/><Relationship Id="rId23" Type="http://schemas.openxmlformats.org/officeDocument/2006/relationships/hyperlink" Target="#cite_note-1"/><Relationship Id="rId10" Type="http://schemas.openxmlformats.org/officeDocument/2006/relationships/hyperlink" Target="#cite_note-0"/><Relationship Id="rId19" Type="http://schemas.openxmlformats.org/officeDocument/2006/relationships/hyperlink" Target="http://en.wikipedia.org/wiki/Solar_radiation" TargetMode="External"/><Relationship Id="rId4" Type="http://schemas.openxmlformats.org/officeDocument/2006/relationships/hyperlink" Target="http://en.wikipedia.org/wiki/Planet" TargetMode="External"/><Relationship Id="rId9" Type="http://schemas.openxmlformats.org/officeDocument/2006/relationships/hyperlink" Target="http://en.wikipedia.org/wiki/Stratosphere" TargetMode="External"/><Relationship Id="rId14" Type="http://schemas.openxmlformats.org/officeDocument/2006/relationships/hyperlink" Target="http://en.wikipedia.org/wiki/North_America" TargetMode="External"/><Relationship Id="rId22" Type="http://schemas.openxmlformats.org/officeDocument/2006/relationships/hyperlink" Target="http://en.wikipedia.org/wiki/Polar_reg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Temperatur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Altitude" TargetMode="External"/><Relationship Id="rId13" Type="http://schemas.openxmlformats.org/officeDocument/2006/relationships/hyperlink" Target="http://en.wikipedia.org/wiki/Southern_Hemisphere" TargetMode="External"/><Relationship Id="rId18" Type="http://schemas.openxmlformats.org/officeDocument/2006/relationships/hyperlink" Target="http://en.wikipedia.org/wiki/Planet#Rotation" TargetMode="External"/><Relationship Id="rId3" Type="http://schemas.openxmlformats.org/officeDocument/2006/relationships/hyperlink" Target="http://en.wikipedia.org/wiki/Thermal_wind" TargetMode="External"/><Relationship Id="rId21" Type="http://schemas.openxmlformats.org/officeDocument/2006/relationships/hyperlink" Target="http://en.wikipedia.org/wiki/Temperature" TargetMode="External"/><Relationship Id="rId7" Type="http://schemas.openxmlformats.org/officeDocument/2006/relationships/hyperlink" Target="http://en.wikipedia.org/wiki/Troposphere" TargetMode="External"/><Relationship Id="rId12" Type="http://schemas.openxmlformats.org/officeDocument/2006/relationships/hyperlink" Target="http://en.wikipedia.org/wiki/Northern_Hemisphere" TargetMode="External"/><Relationship Id="rId17" Type="http://schemas.openxmlformats.org/officeDocument/2006/relationships/hyperlink" Target="http://en.wikipedia.org/wiki/Antarctica" TargetMode="External"/><Relationship Id="rId2" Type="http://schemas.openxmlformats.org/officeDocument/2006/relationships/slide" Target="../slides/slide11.xml"/><Relationship Id="rId16" Type="http://schemas.openxmlformats.org/officeDocument/2006/relationships/hyperlink" Target="http://en.wikipedia.org/wiki/Asia" TargetMode="External"/><Relationship Id="rId20" Type="http://schemas.openxmlformats.org/officeDocument/2006/relationships/hyperlink" Target="http://en.wikipedia.org/wiki/Internal_heat" TargetMode="External"/><Relationship Id="rId1" Type="http://schemas.openxmlformats.org/officeDocument/2006/relationships/notesMaster" Target="../notesMasters/notesMaster1.xml"/><Relationship Id="rId6" Type="http://schemas.openxmlformats.org/officeDocument/2006/relationships/hyperlink" Target="http://en.wikipedia.org/wiki/Tropopause" TargetMode="External"/><Relationship Id="rId11" Type="http://schemas.openxmlformats.org/officeDocument/2006/relationships/hyperlink" Target="http://en.wikipedia.org/wiki/Meander" TargetMode="External"/><Relationship Id="rId5" Type="http://schemas.openxmlformats.org/officeDocument/2006/relationships/hyperlink" Target="http://en.wikipedia.org/wiki/Earth" TargetMode="External"/><Relationship Id="rId15" Type="http://schemas.openxmlformats.org/officeDocument/2006/relationships/hyperlink" Target="http://en.wikipedia.org/wiki/Europe" TargetMode="External"/><Relationship Id="rId23" Type="http://schemas.openxmlformats.org/officeDocument/2006/relationships/hyperlink" Target="#cite_note-1"/><Relationship Id="rId10" Type="http://schemas.openxmlformats.org/officeDocument/2006/relationships/hyperlink" Target="#cite_note-0"/><Relationship Id="rId19" Type="http://schemas.openxmlformats.org/officeDocument/2006/relationships/hyperlink" Target="http://en.wikipedia.org/wiki/Solar_radiation" TargetMode="External"/><Relationship Id="rId4" Type="http://schemas.openxmlformats.org/officeDocument/2006/relationships/hyperlink" Target="http://en.wikipedia.org/wiki/Planet" TargetMode="External"/><Relationship Id="rId9" Type="http://schemas.openxmlformats.org/officeDocument/2006/relationships/hyperlink" Target="http://en.wikipedia.org/wiki/Stratosphere" TargetMode="External"/><Relationship Id="rId14" Type="http://schemas.openxmlformats.org/officeDocument/2006/relationships/hyperlink" Target="http://en.wikipedia.org/wiki/North_America" TargetMode="External"/><Relationship Id="rId22" Type="http://schemas.openxmlformats.org/officeDocument/2006/relationships/hyperlink" Target="http://en.wikipedia.org/wiki/Polar_reg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myself, </a:t>
            </a:r>
          </a:p>
          <a:p>
            <a:r>
              <a:rPr lang="en-US" dirty="0" smtClean="0"/>
              <a:t>PM II for CC program</a:t>
            </a:r>
          </a:p>
          <a:p>
            <a:r>
              <a:rPr lang="en-US" dirty="0" smtClean="0"/>
              <a:t>CWP under Paul, section chief of the Climate Adaptation Section</a:t>
            </a:r>
          </a:p>
          <a:p>
            <a:r>
              <a:rPr lang="en-US" dirty="0" smtClean="0"/>
              <a:t/>
            </a:r>
            <a:br>
              <a:rPr lang="en-US" dirty="0" smtClean="0"/>
            </a:br>
            <a:r>
              <a:rPr lang="en-US" dirty="0" smtClean="0"/>
              <a:t>Project not yet past the charter phase, so have to supply independent update from the Dashboards, but working towards this summer.</a:t>
            </a:r>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George</a:t>
            </a:r>
            <a:r>
              <a:rPr lang="en-US" baseline="0" dirty="0" smtClean="0"/>
              <a:t> Hadley, William </a:t>
            </a:r>
            <a:r>
              <a:rPr lang="en-US" baseline="0" dirty="0" err="1" smtClean="0"/>
              <a:t>ferrel</a:t>
            </a:r>
            <a:r>
              <a:rPr lang="en-US" baseline="0" dirty="0" smtClean="0"/>
              <a:t>. Speeds from 25-250 mph.</a:t>
            </a:r>
          </a:p>
          <a:p>
            <a:pPr rtl="0"/>
            <a:r>
              <a:rPr lang="en-US" b="1" dirty="0" smtClean="0"/>
              <a:t>Jet streams</a:t>
            </a:r>
            <a:r>
              <a:rPr lang="en-US" dirty="0" smtClean="0"/>
              <a:t> are fast flowing, narrow </a:t>
            </a:r>
            <a:r>
              <a:rPr lang="en-US" dirty="0" smtClean="0">
                <a:hlinkClick r:id="rId3" action="ppaction://hlinkfile" tooltip="Thermal wind"/>
              </a:rPr>
              <a:t>air currents</a:t>
            </a:r>
            <a:r>
              <a:rPr lang="en-US" dirty="0" smtClean="0"/>
              <a:t> found in the atmospheres of some </a:t>
            </a:r>
            <a:r>
              <a:rPr lang="en-US" dirty="0" smtClean="0">
                <a:hlinkClick r:id="rId4" action="ppaction://hlinkfile" tooltip="Planet"/>
              </a:rPr>
              <a:t>planets</a:t>
            </a:r>
            <a:r>
              <a:rPr lang="en-US" dirty="0" smtClean="0"/>
              <a:t>, including </a:t>
            </a:r>
            <a:r>
              <a:rPr lang="en-US" dirty="0" smtClean="0">
                <a:hlinkClick r:id="rId5" action="ppaction://hlinkfile" tooltip="Earth"/>
              </a:rPr>
              <a:t>Earth</a:t>
            </a:r>
            <a:r>
              <a:rPr lang="en-US" dirty="0" smtClean="0"/>
              <a:t>. The main jet streams are located near the </a:t>
            </a:r>
            <a:r>
              <a:rPr lang="en-US" dirty="0" err="1" smtClean="0">
                <a:hlinkClick r:id="rId6" action="ppaction://hlinkfile" tooltip="Tropopause"/>
              </a:rPr>
              <a:t>tropopause</a:t>
            </a:r>
            <a:r>
              <a:rPr lang="en-US" dirty="0" smtClean="0"/>
              <a:t>, the transition between the </a:t>
            </a:r>
            <a:r>
              <a:rPr lang="en-US" dirty="0" smtClean="0">
                <a:hlinkClick r:id="rId7" action="ppaction://hlinkfile" tooltip="Troposphere"/>
              </a:rPr>
              <a:t>troposphere</a:t>
            </a:r>
            <a:r>
              <a:rPr lang="en-US" dirty="0" smtClean="0"/>
              <a:t> (where temperature decreases with </a:t>
            </a:r>
            <a:r>
              <a:rPr lang="en-US" dirty="0" smtClean="0">
                <a:hlinkClick r:id="rId8" action="ppaction://hlinkfile" tooltip="Altitude"/>
              </a:rPr>
              <a:t>altitude</a:t>
            </a:r>
            <a:r>
              <a:rPr lang="en-US" dirty="0" smtClean="0"/>
              <a:t>) and the </a:t>
            </a:r>
            <a:r>
              <a:rPr lang="en-US" dirty="0" smtClean="0">
                <a:hlinkClick r:id="rId9" action="ppaction://hlinkfile" tooltip="Stratosphere"/>
              </a:rPr>
              <a:t>stratosphere</a:t>
            </a:r>
            <a:r>
              <a:rPr lang="en-US" dirty="0" smtClean="0"/>
              <a:t> (where temperature increases with altitude).</a:t>
            </a:r>
            <a:r>
              <a:rPr lang="en-US" baseline="30000" dirty="0" smtClean="0">
                <a:hlinkClick r:id="rId10" action="ppaction://hlinkfile"/>
              </a:rPr>
              <a:t>[1]</a:t>
            </a:r>
            <a:r>
              <a:rPr lang="en-US" dirty="0" smtClean="0"/>
              <a:t> The major jet streams on Earth are westerly winds (flowing west to east). Their paths typically have a </a:t>
            </a:r>
            <a:r>
              <a:rPr lang="en-US" dirty="0" smtClean="0">
                <a:hlinkClick r:id="rId11" action="ppaction://hlinkfile" tooltip="Meander"/>
              </a:rPr>
              <a:t>meandering</a:t>
            </a:r>
            <a:r>
              <a:rPr lang="en-US" dirty="0" smtClean="0"/>
              <a:t> shape; jet streams may start, stop, split into two or more parts, combine into one stream, or flow in various directions including the opposite direction of most of the jet. The strongest jet streams are the </a:t>
            </a:r>
            <a:r>
              <a:rPr lang="en-US" b="1" dirty="0" smtClean="0"/>
              <a:t>polar jets</a:t>
            </a:r>
            <a:r>
              <a:rPr lang="en-US" dirty="0" smtClean="0"/>
              <a:t>, at around 7–12 km (23,000–39,000 ft) above sea level, and the higher and somewhat weaker </a:t>
            </a:r>
            <a:r>
              <a:rPr lang="en-US" b="1" dirty="0" smtClean="0"/>
              <a:t>subtropical jets</a:t>
            </a:r>
            <a:r>
              <a:rPr lang="en-US" dirty="0" smtClean="0"/>
              <a:t> at around 10–16 km (33,000–52,000 ft). The </a:t>
            </a:r>
            <a:r>
              <a:rPr lang="en-US" dirty="0" smtClean="0">
                <a:hlinkClick r:id="rId12" action="ppaction://hlinkfile" tooltip="Northern Hemisphere"/>
              </a:rPr>
              <a:t>northern hemisphere</a:t>
            </a:r>
            <a:r>
              <a:rPr lang="en-US" dirty="0" smtClean="0"/>
              <a:t> and the </a:t>
            </a:r>
            <a:r>
              <a:rPr lang="en-US" dirty="0" smtClean="0">
                <a:hlinkClick r:id="rId13" action="ppaction://hlinkfile" tooltip="Southern Hemisphere"/>
              </a:rPr>
              <a:t>southern hemisphere</a:t>
            </a:r>
            <a:r>
              <a:rPr lang="en-US" dirty="0" smtClean="0"/>
              <a:t> each have both a polar jet and a subtropical jet. The northern hemisphere polar jet flows over the middle to northern latitudes of </a:t>
            </a:r>
            <a:r>
              <a:rPr lang="en-US" dirty="0" smtClean="0">
                <a:hlinkClick r:id="rId14" action="ppaction://hlinkfile" tooltip="North America"/>
              </a:rPr>
              <a:t>North America</a:t>
            </a:r>
            <a:r>
              <a:rPr lang="en-US" dirty="0" smtClean="0"/>
              <a:t>, </a:t>
            </a:r>
            <a:r>
              <a:rPr lang="en-US" dirty="0" smtClean="0">
                <a:hlinkClick r:id="rId15" action="ppaction://hlinkfile" tooltip="Europe"/>
              </a:rPr>
              <a:t>Europe</a:t>
            </a:r>
            <a:r>
              <a:rPr lang="en-US" dirty="0" smtClean="0"/>
              <a:t>, and </a:t>
            </a:r>
            <a:r>
              <a:rPr lang="en-US" dirty="0" smtClean="0">
                <a:hlinkClick r:id="rId16" action="ppaction://hlinkfile" tooltip="Asia"/>
              </a:rPr>
              <a:t>Asia</a:t>
            </a:r>
            <a:r>
              <a:rPr lang="en-US" dirty="0" smtClean="0"/>
              <a:t> and their intervening oceans, while the southern hemisphere polar jet mostly circles </a:t>
            </a:r>
            <a:r>
              <a:rPr lang="en-US" dirty="0" smtClean="0">
                <a:hlinkClick r:id="rId17" action="ppaction://hlinkfile" tooltip="Antarctica"/>
              </a:rPr>
              <a:t>Antarctica</a:t>
            </a:r>
            <a:r>
              <a:rPr lang="en-US" dirty="0" smtClean="0"/>
              <a:t> all year round.</a:t>
            </a:r>
          </a:p>
          <a:p>
            <a:pPr rtl="0"/>
            <a:r>
              <a:rPr lang="en-US" dirty="0" smtClean="0"/>
              <a:t>Jet streams are caused by a combination of a planet's </a:t>
            </a:r>
            <a:r>
              <a:rPr lang="en-US" dirty="0" smtClean="0">
                <a:hlinkClick r:id="rId18" action="ppaction://hlinkfile" tooltip="Planet"/>
              </a:rPr>
              <a:t>rotation</a:t>
            </a:r>
            <a:r>
              <a:rPr lang="en-US" dirty="0" smtClean="0"/>
              <a:t> on its axis and atmospheric heating (by </a:t>
            </a:r>
            <a:r>
              <a:rPr lang="en-US" dirty="0" smtClean="0">
                <a:hlinkClick r:id="rId19" action="ppaction://hlinkfile" tooltip="Solar radiation"/>
              </a:rPr>
              <a:t>solar radiation</a:t>
            </a:r>
            <a:r>
              <a:rPr lang="en-US" dirty="0" smtClean="0"/>
              <a:t> and, on some planets other than Earth, </a:t>
            </a:r>
            <a:r>
              <a:rPr lang="en-US" dirty="0" smtClean="0">
                <a:hlinkClick r:id="rId20" action="ppaction://hlinkfile" tooltip="Internal heat"/>
              </a:rPr>
              <a:t>internal heat</a:t>
            </a:r>
            <a:r>
              <a:rPr lang="en-US" dirty="0" smtClean="0"/>
              <a:t>). Jet streams form near boundaries of adjacent air masses with significant differences in </a:t>
            </a:r>
            <a:r>
              <a:rPr lang="en-US" dirty="0" smtClean="0">
                <a:hlinkClick r:id="rId21" action="ppaction://hlinkfile" tooltip="Temperature"/>
              </a:rPr>
              <a:t>temperature</a:t>
            </a:r>
            <a:r>
              <a:rPr lang="en-US" dirty="0" smtClean="0"/>
              <a:t>, such as the </a:t>
            </a:r>
            <a:r>
              <a:rPr lang="en-US" dirty="0" smtClean="0">
                <a:hlinkClick r:id="rId22" action="ppaction://hlinkfile" tooltip="Polar region"/>
              </a:rPr>
              <a:t>polar region</a:t>
            </a:r>
            <a:r>
              <a:rPr lang="en-US" dirty="0" smtClean="0"/>
              <a:t> and the warmer air towards the equator.</a:t>
            </a:r>
            <a:r>
              <a:rPr lang="en-US" baseline="30000" dirty="0" smtClean="0">
                <a:hlinkClick r:id="rId23" action="ppaction://hlinkfile"/>
              </a:rPr>
              <a:t>[2]</a:t>
            </a:r>
            <a:endParaRPr lang="en-US" dirty="0" smtClean="0"/>
          </a:p>
          <a:p>
            <a:r>
              <a:rPr lang="en-US" baseline="0" dirty="0" smtClean="0"/>
              <a:t>am </a:t>
            </a:r>
            <a:r>
              <a:rPr lang="en-US" baseline="0" dirty="0" err="1" smtClean="0"/>
              <a:t>Ferrel</a:t>
            </a:r>
            <a:r>
              <a:rPr lang="en-US" baseline="0" dirty="0" smtClean="0"/>
              <a:t>. </a:t>
            </a:r>
            <a:r>
              <a:rPr lang="en-US" baseline="0" dirty="0" err="1" smtClean="0"/>
              <a:t>Ferrel</a:t>
            </a:r>
            <a:r>
              <a:rPr lang="en-US" baseline="0" dirty="0" smtClean="0"/>
              <a:t> Cell acts as an atmospheric ball bearing.</a:t>
            </a:r>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 front stratus</a:t>
            </a:r>
            <a:r>
              <a:rPr lang="en-US" baseline="0" dirty="0" smtClean="0"/>
              <a:t> clouds, Cold </a:t>
            </a:r>
            <a:r>
              <a:rPr lang="en-US" dirty="0" smtClean="0"/>
              <a:t>front's location is at the leading edge of the </a:t>
            </a:r>
            <a:r>
              <a:rPr lang="en-US" dirty="0" smtClean="0">
                <a:hlinkClick r:id="rId3" action="ppaction://hlinkfile" tooltip="Temperature"/>
              </a:rPr>
              <a:t>temperature</a:t>
            </a:r>
            <a:r>
              <a:rPr lang="en-US" dirty="0" smtClean="0"/>
              <a:t> drop off</a:t>
            </a:r>
            <a:r>
              <a:rPr lang="en-US" baseline="0" dirty="0" smtClean="0"/>
              <a:t>, </a:t>
            </a:r>
            <a:r>
              <a:rPr lang="en-US" dirty="0" smtClean="0"/>
              <a:t>Cumulonimbus clouds.</a:t>
            </a:r>
          </a:p>
          <a:p>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F8B54A-A0E6-494D-AF8D-4C2680A52173}"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myself, </a:t>
            </a:r>
          </a:p>
          <a:p>
            <a:r>
              <a:rPr lang="en-US" dirty="0" smtClean="0"/>
              <a:t>PM II for CC program</a:t>
            </a:r>
          </a:p>
          <a:p>
            <a:r>
              <a:rPr lang="en-US" dirty="0" smtClean="0"/>
              <a:t>CWP under Paul, section chief of the Climate Adaptation Section</a:t>
            </a:r>
          </a:p>
          <a:p>
            <a:r>
              <a:rPr lang="en-US" dirty="0" smtClean="0"/>
              <a:t/>
            </a:r>
            <a:br>
              <a:rPr lang="en-US" dirty="0" smtClean="0"/>
            </a:br>
            <a:r>
              <a:rPr lang="en-US" dirty="0" smtClean="0"/>
              <a:t>Project not yet past the charter phase, so have to supply independent update from the Dashboards, but working towards this summer.</a:t>
            </a:r>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myself, </a:t>
            </a:r>
          </a:p>
          <a:p>
            <a:r>
              <a:rPr lang="en-US" dirty="0" smtClean="0"/>
              <a:t>PM II for CC program</a:t>
            </a:r>
          </a:p>
          <a:p>
            <a:r>
              <a:rPr lang="en-US" dirty="0" smtClean="0"/>
              <a:t>CWP under Paul, section chief of the Climate Adaptation Section</a:t>
            </a:r>
          </a:p>
          <a:p>
            <a:r>
              <a:rPr lang="en-US" dirty="0" smtClean="0"/>
              <a:t/>
            </a:r>
            <a:br>
              <a:rPr lang="en-US" dirty="0" smtClean="0"/>
            </a:br>
            <a:r>
              <a:rPr lang="en-US" dirty="0" smtClean="0"/>
              <a:t>Project not yet past the charter phase, so have to supply independent update from the Dashboards, but working towards this summer.</a:t>
            </a:r>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6C1C3D6-FEED-4AE9-92EA-825F49162A0C}" type="slidenum">
              <a:rPr lang="en-US" smtClean="0"/>
              <a:pPr/>
              <a:t>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6C1C3D6-FEED-4AE9-92EA-825F49162A0C}" type="slidenum">
              <a:rPr lang="en-US" smtClean="0"/>
              <a:pPr/>
              <a:t>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24374E5-B769-4306-A1FA-35294E6F6E3D}" type="slidenum">
              <a:rPr lang="en-US" smtClean="0"/>
              <a:pPr/>
              <a:t>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t>Representative data collection for Shasta, Oroville, Folsom reservoir </a:t>
            </a:r>
            <a:r>
              <a:rPr lang="en-US" smtClean="0"/>
              <a:t>inflow areas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24374E5-B769-4306-A1FA-35294E6F6E3D}" type="slidenum">
              <a:rPr lang="en-US" smtClean="0"/>
              <a:pPr/>
              <a:t>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Representative data collection for Shasta, Oroville, Folsom reservoir inflow areas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1013 MB is</a:t>
            </a:r>
            <a:r>
              <a:rPr lang="en-US" baseline="0" dirty="0" smtClean="0"/>
              <a:t> equal to 14.5 PSI</a:t>
            </a:r>
          </a:p>
          <a:p>
            <a:endParaRPr lang="en-US" baseline="0" dirty="0" smtClean="0"/>
          </a:p>
          <a:p>
            <a:r>
              <a:rPr lang="en-US" baseline="0" dirty="0" err="1" smtClean="0"/>
              <a:t>Troposhere</a:t>
            </a:r>
            <a:r>
              <a:rPr lang="en-US" baseline="0" dirty="0" smtClean="0"/>
              <a:t>, </a:t>
            </a:r>
            <a:r>
              <a:rPr lang="en-US" baseline="0" dirty="0" err="1" smtClean="0"/>
              <a:t>Tropopause</a:t>
            </a:r>
            <a:r>
              <a:rPr lang="en-US" baseline="0" dirty="0" smtClean="0"/>
              <a:t>, Stratosphere</a:t>
            </a:r>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George</a:t>
            </a:r>
            <a:r>
              <a:rPr lang="en-US" baseline="0" dirty="0" smtClean="0"/>
              <a:t> Hadley, </a:t>
            </a:r>
            <a:r>
              <a:rPr lang="en-US" baseline="0" dirty="0" err="1" smtClean="0"/>
              <a:t>Willi</a:t>
            </a:r>
            <a:endParaRPr lang="en-US" baseline="0" dirty="0" smtClean="0"/>
          </a:p>
          <a:p>
            <a:pPr rtl="0"/>
            <a:r>
              <a:rPr lang="en-US" b="1" dirty="0" smtClean="0"/>
              <a:t>Jet streams</a:t>
            </a:r>
            <a:r>
              <a:rPr lang="en-US" dirty="0" smtClean="0"/>
              <a:t> are fast flowing, narrow </a:t>
            </a:r>
            <a:r>
              <a:rPr lang="en-US" dirty="0" smtClean="0">
                <a:hlinkClick r:id="rId3" action="ppaction://hlinkfile" tooltip="Thermal wind"/>
              </a:rPr>
              <a:t>air currents</a:t>
            </a:r>
            <a:r>
              <a:rPr lang="en-US" dirty="0" smtClean="0"/>
              <a:t> found in the atmospheres of some </a:t>
            </a:r>
            <a:r>
              <a:rPr lang="en-US" dirty="0" smtClean="0">
                <a:hlinkClick r:id="rId4" action="ppaction://hlinkfile" tooltip="Planet"/>
              </a:rPr>
              <a:t>planets</a:t>
            </a:r>
            <a:r>
              <a:rPr lang="en-US" dirty="0" smtClean="0"/>
              <a:t>, including </a:t>
            </a:r>
            <a:r>
              <a:rPr lang="en-US" dirty="0" smtClean="0">
                <a:hlinkClick r:id="rId5" action="ppaction://hlinkfile" tooltip="Earth"/>
              </a:rPr>
              <a:t>Earth</a:t>
            </a:r>
            <a:r>
              <a:rPr lang="en-US" dirty="0" smtClean="0"/>
              <a:t>. The main jet streams are located near the </a:t>
            </a:r>
            <a:r>
              <a:rPr lang="en-US" dirty="0" err="1" smtClean="0">
                <a:hlinkClick r:id="rId6" action="ppaction://hlinkfile" tooltip="Tropopause"/>
              </a:rPr>
              <a:t>tropopause</a:t>
            </a:r>
            <a:r>
              <a:rPr lang="en-US" dirty="0" smtClean="0"/>
              <a:t>, the transition between the </a:t>
            </a:r>
            <a:r>
              <a:rPr lang="en-US" dirty="0" smtClean="0">
                <a:hlinkClick r:id="rId7" action="ppaction://hlinkfile" tooltip="Troposphere"/>
              </a:rPr>
              <a:t>troposphere</a:t>
            </a:r>
            <a:r>
              <a:rPr lang="en-US" dirty="0" smtClean="0"/>
              <a:t> (where temperature decreases with </a:t>
            </a:r>
            <a:r>
              <a:rPr lang="en-US" dirty="0" smtClean="0">
                <a:hlinkClick r:id="rId8" action="ppaction://hlinkfile" tooltip="Altitude"/>
              </a:rPr>
              <a:t>altitude</a:t>
            </a:r>
            <a:r>
              <a:rPr lang="en-US" dirty="0" smtClean="0"/>
              <a:t>) and the </a:t>
            </a:r>
            <a:r>
              <a:rPr lang="en-US" dirty="0" smtClean="0">
                <a:hlinkClick r:id="rId9" action="ppaction://hlinkfile" tooltip="Stratosphere"/>
              </a:rPr>
              <a:t>stratosphere</a:t>
            </a:r>
            <a:r>
              <a:rPr lang="en-US" dirty="0" smtClean="0"/>
              <a:t> (where temperature increases with altitude).</a:t>
            </a:r>
            <a:r>
              <a:rPr lang="en-US" baseline="30000" dirty="0" smtClean="0">
                <a:hlinkClick r:id="rId10" action="ppaction://hlinkfile"/>
              </a:rPr>
              <a:t>[1]</a:t>
            </a:r>
            <a:r>
              <a:rPr lang="en-US" dirty="0" smtClean="0"/>
              <a:t> The major jet streams on Earth are westerly winds (flowing west to east). Their paths typically have a </a:t>
            </a:r>
            <a:r>
              <a:rPr lang="en-US" dirty="0" smtClean="0">
                <a:hlinkClick r:id="rId11" action="ppaction://hlinkfile" tooltip="Meander"/>
              </a:rPr>
              <a:t>meandering</a:t>
            </a:r>
            <a:r>
              <a:rPr lang="en-US" dirty="0" smtClean="0"/>
              <a:t> shape; jet streams may start, stop, split into two or more parts, combine into one stream, or flow in various directions including the opposite direction of most of the jet. The strongest jet streams are the </a:t>
            </a:r>
            <a:r>
              <a:rPr lang="en-US" b="1" dirty="0" smtClean="0"/>
              <a:t>polar jets</a:t>
            </a:r>
            <a:r>
              <a:rPr lang="en-US" dirty="0" smtClean="0"/>
              <a:t>, at around 7–12 km (23,000–39,000 ft) above sea level, and the higher and somewhat weaker </a:t>
            </a:r>
            <a:r>
              <a:rPr lang="en-US" b="1" dirty="0" smtClean="0"/>
              <a:t>subtropical jets</a:t>
            </a:r>
            <a:r>
              <a:rPr lang="en-US" dirty="0" smtClean="0"/>
              <a:t> at around 10–16 km (33,000–52,000 ft). The </a:t>
            </a:r>
            <a:r>
              <a:rPr lang="en-US" dirty="0" smtClean="0">
                <a:hlinkClick r:id="rId12" action="ppaction://hlinkfile" tooltip="Northern Hemisphere"/>
              </a:rPr>
              <a:t>northern hemisphere</a:t>
            </a:r>
            <a:r>
              <a:rPr lang="en-US" dirty="0" smtClean="0"/>
              <a:t> and the </a:t>
            </a:r>
            <a:r>
              <a:rPr lang="en-US" dirty="0" smtClean="0">
                <a:hlinkClick r:id="rId13" action="ppaction://hlinkfile" tooltip="Southern Hemisphere"/>
              </a:rPr>
              <a:t>southern hemisphere</a:t>
            </a:r>
            <a:r>
              <a:rPr lang="en-US" dirty="0" smtClean="0"/>
              <a:t> each have both a polar jet and a subtropical jet. The northern hemisphere polar jet flows over the middle to northern latitudes of </a:t>
            </a:r>
            <a:r>
              <a:rPr lang="en-US" dirty="0" smtClean="0">
                <a:hlinkClick r:id="rId14" action="ppaction://hlinkfile" tooltip="North America"/>
              </a:rPr>
              <a:t>North America</a:t>
            </a:r>
            <a:r>
              <a:rPr lang="en-US" dirty="0" smtClean="0"/>
              <a:t>, </a:t>
            </a:r>
            <a:r>
              <a:rPr lang="en-US" dirty="0" smtClean="0">
                <a:hlinkClick r:id="rId15" action="ppaction://hlinkfile" tooltip="Europe"/>
              </a:rPr>
              <a:t>Europe</a:t>
            </a:r>
            <a:r>
              <a:rPr lang="en-US" dirty="0" smtClean="0"/>
              <a:t>, and </a:t>
            </a:r>
            <a:r>
              <a:rPr lang="en-US" dirty="0" smtClean="0">
                <a:hlinkClick r:id="rId16" action="ppaction://hlinkfile" tooltip="Asia"/>
              </a:rPr>
              <a:t>Asia</a:t>
            </a:r>
            <a:r>
              <a:rPr lang="en-US" dirty="0" smtClean="0"/>
              <a:t> and their intervening oceans, while the southern hemisphere polar jet mostly circles </a:t>
            </a:r>
            <a:r>
              <a:rPr lang="en-US" dirty="0" smtClean="0">
                <a:hlinkClick r:id="rId17" action="ppaction://hlinkfile" tooltip="Antarctica"/>
              </a:rPr>
              <a:t>Antarctica</a:t>
            </a:r>
            <a:r>
              <a:rPr lang="en-US" dirty="0" smtClean="0"/>
              <a:t> all year round.</a:t>
            </a:r>
          </a:p>
          <a:p>
            <a:pPr rtl="0"/>
            <a:r>
              <a:rPr lang="en-US" dirty="0" smtClean="0"/>
              <a:t>Jet streams are caused by a combination of a planet's </a:t>
            </a:r>
            <a:r>
              <a:rPr lang="en-US" dirty="0" smtClean="0">
                <a:hlinkClick r:id="rId18" action="ppaction://hlinkfile" tooltip="Planet"/>
              </a:rPr>
              <a:t>rotation</a:t>
            </a:r>
            <a:r>
              <a:rPr lang="en-US" dirty="0" smtClean="0"/>
              <a:t> on its axis and atmospheric heating (by </a:t>
            </a:r>
            <a:r>
              <a:rPr lang="en-US" dirty="0" smtClean="0">
                <a:hlinkClick r:id="rId19" action="ppaction://hlinkfile" tooltip="Solar radiation"/>
              </a:rPr>
              <a:t>solar radiation</a:t>
            </a:r>
            <a:r>
              <a:rPr lang="en-US" dirty="0" smtClean="0"/>
              <a:t> and, on some planets other than Earth, </a:t>
            </a:r>
            <a:r>
              <a:rPr lang="en-US" dirty="0" smtClean="0">
                <a:hlinkClick r:id="rId20" action="ppaction://hlinkfile" tooltip="Internal heat"/>
              </a:rPr>
              <a:t>internal heat</a:t>
            </a:r>
            <a:r>
              <a:rPr lang="en-US" dirty="0" smtClean="0"/>
              <a:t>). Jet streams form near boundaries of adjacent air masses with significant differences in </a:t>
            </a:r>
            <a:r>
              <a:rPr lang="en-US" dirty="0" smtClean="0">
                <a:hlinkClick r:id="rId21" action="ppaction://hlinkfile" tooltip="Temperature"/>
              </a:rPr>
              <a:t>temperature</a:t>
            </a:r>
            <a:r>
              <a:rPr lang="en-US" dirty="0" smtClean="0"/>
              <a:t>, such as the </a:t>
            </a:r>
            <a:r>
              <a:rPr lang="en-US" dirty="0" smtClean="0">
                <a:hlinkClick r:id="rId22" action="ppaction://hlinkfile" tooltip="Polar region"/>
              </a:rPr>
              <a:t>polar region</a:t>
            </a:r>
            <a:r>
              <a:rPr lang="en-US" dirty="0" smtClean="0"/>
              <a:t> and the warmer air towards the equator.</a:t>
            </a:r>
            <a:r>
              <a:rPr lang="en-US" baseline="30000" dirty="0" smtClean="0">
                <a:hlinkClick r:id="rId23" action="ppaction://hlinkfile"/>
              </a:rPr>
              <a:t>[2]</a:t>
            </a:r>
            <a:endParaRPr lang="en-US" dirty="0" smtClean="0"/>
          </a:p>
          <a:p>
            <a:r>
              <a:rPr lang="en-US" baseline="0" dirty="0" smtClean="0"/>
              <a:t>am </a:t>
            </a:r>
            <a:r>
              <a:rPr lang="en-US" baseline="0" dirty="0" err="1" smtClean="0"/>
              <a:t>Ferrel</a:t>
            </a:r>
            <a:r>
              <a:rPr lang="en-US" baseline="0" dirty="0" smtClean="0"/>
              <a:t>. </a:t>
            </a:r>
            <a:r>
              <a:rPr lang="en-US" baseline="0" dirty="0" err="1" smtClean="0"/>
              <a:t>Ferrel</a:t>
            </a:r>
            <a:r>
              <a:rPr lang="en-US" baseline="0" dirty="0" smtClean="0"/>
              <a:t> Cell acts as an atmospheric ball bearing.</a:t>
            </a:r>
            <a:endParaRPr lang="en-US" dirty="0"/>
          </a:p>
        </p:txBody>
      </p:sp>
      <p:sp>
        <p:nvSpPr>
          <p:cNvPr id="4" name="Slide Number Placeholder 3"/>
          <p:cNvSpPr>
            <a:spLocks noGrp="1"/>
          </p:cNvSpPr>
          <p:nvPr>
            <p:ph type="sldNum" sz="quarter" idx="10"/>
          </p:nvPr>
        </p:nvSpPr>
        <p:spPr/>
        <p:txBody>
          <a:bodyPr/>
          <a:lstStyle/>
          <a:p>
            <a:fld id="{BDF8B54A-A0E6-494D-AF8D-4C2680A5217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8B294-2A95-D14B-9142-6CDA9E59E9BB}" type="datetimeFigureOut">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B294-2A95-D14B-9142-6CDA9E59E9BB}" type="datetimeFigureOut">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B294-2A95-D14B-9142-6CDA9E59E9BB}" type="datetimeFigureOut">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B294-2A95-D14B-9142-6CDA9E59E9BB}" type="datetimeFigureOut">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8B294-2A95-D14B-9142-6CDA9E59E9BB}" type="datetimeFigureOut">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8B294-2A95-D14B-9142-6CDA9E59E9BB}" type="datetimeFigureOut">
              <a:rPr lang="en-US" smtClean="0"/>
              <a:pPr/>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8B294-2A95-D14B-9142-6CDA9E59E9BB}" type="datetimeFigureOut">
              <a:rPr lang="en-US" smtClean="0"/>
              <a:pPr/>
              <a:t>11/1/2011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8B294-2A95-D14B-9142-6CDA9E59E9BB}" type="datetimeFigureOut">
              <a:rPr lang="en-US" smtClean="0"/>
              <a:pPr/>
              <a:t>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8B294-2A95-D14B-9142-6CDA9E59E9BB}" type="datetimeFigureOut">
              <a:rPr lang="en-US" smtClean="0"/>
              <a:pPr/>
              <a:t>11/1/2011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B294-2A95-D14B-9142-6CDA9E59E9BB}" type="datetimeFigureOut">
              <a:rPr lang="en-US" smtClean="0"/>
              <a:pPr/>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B294-2A95-D14B-9142-6CDA9E59E9BB}" type="datetimeFigureOut">
              <a:rPr lang="en-US" smtClean="0"/>
              <a:pPr/>
              <a:t>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C367D-F9A1-8845-B9FF-E0B62817FF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8B294-2A95-D14B-9142-6CDA9E59E9BB}" type="datetimeFigureOut">
              <a:rPr lang="en-US" smtClean="0"/>
              <a:pPr/>
              <a:t>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C367D-F9A1-8845-B9FF-E0B62817F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lang="en-US" sz="5400" b="1" kern="1200" baseline="30000" smtClean="0">
          <a:solidFill>
            <a:schemeClr val="tx1"/>
          </a:solidFill>
          <a:latin typeface="+mj-lt"/>
          <a:ea typeface="+mj-ea"/>
          <a:cs typeface="+mj-cs"/>
        </a:defRPr>
      </a:lvl1pPr>
    </p:titleStyle>
    <p:bodyStyle>
      <a:lvl1pPr marL="0" indent="0" algn="l" defTabSz="457200" rtl="0" eaLnBrk="1" latinLnBrk="0" hangingPunct="1">
        <a:spcBef>
          <a:spcPts val="0"/>
        </a:spcBef>
        <a:buFont typeface="Arial"/>
        <a:buNone/>
        <a:defRPr lang="en-US" sz="2300" kern="1200" baseline="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now melt background_pp.jpg"/>
          <p:cNvPicPr>
            <a:picLocks noChangeAspect="1"/>
          </p:cNvPicPr>
          <p:nvPr/>
        </p:nvPicPr>
        <p:blipFill>
          <a:blip r:embed="rId3"/>
          <a:stretch>
            <a:fillRect/>
          </a:stretch>
        </p:blipFill>
        <p:spPr>
          <a:xfrm>
            <a:off x="0" y="990600"/>
            <a:ext cx="9144000" cy="6266688"/>
          </a:xfrm>
          <a:prstGeom prst="rect">
            <a:avLst/>
          </a:prstGeom>
        </p:spPr>
      </p:pic>
      <p:sp>
        <p:nvSpPr>
          <p:cNvPr id="4" name="Rectangle 3"/>
          <p:cNvSpPr/>
          <p:nvPr/>
        </p:nvSpPr>
        <p:spPr>
          <a:xfrm>
            <a:off x="0" y="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42900"/>
            <a:ext cx="10134600" cy="1470025"/>
          </a:xfrm>
          <a:effectLst/>
        </p:spPr>
        <p:txBody>
          <a:bodyPr>
            <a:noAutofit/>
          </a:bodyPr>
          <a:lstStyle/>
          <a:p>
            <a:pPr>
              <a:spcBef>
                <a:spcPts val="0"/>
              </a:spcBef>
            </a:pPr>
            <a:r>
              <a:rPr lang="en-US" sz="4800" spc="300" baseline="0" dirty="0" smtClean="0">
                <a:solidFill>
                  <a:schemeClr val="bg1"/>
                </a:solidFill>
                <a:effectLst>
                  <a:outerShdw blurRad="38100" dist="50800" dir="2700000">
                    <a:srgbClr val="000000"/>
                  </a:outerShdw>
                </a:effectLst>
                <a:latin typeface="Lucida Sans"/>
                <a:cs typeface="Lucida Sans"/>
              </a:rPr>
              <a:t>California Weather</a:t>
            </a:r>
            <a:endParaRPr lang="en-US" sz="4800" kern="1400" spc="600" baseline="0" dirty="0">
              <a:solidFill>
                <a:schemeClr val="bg1"/>
              </a:solidFill>
              <a:effectLst>
                <a:outerShdw blurRad="38100" dist="50800" dir="2700000">
                  <a:srgbClr val="000000"/>
                </a:outerShdw>
              </a:effectLst>
              <a:latin typeface="Lucida Sans"/>
              <a:cs typeface="Lucida Sans"/>
            </a:endParaRPr>
          </a:p>
        </p:txBody>
      </p:sp>
      <p:cxnSp>
        <p:nvCxnSpPr>
          <p:cNvPr id="8" name="Straight Connector 7"/>
          <p:cNvCxnSpPr/>
          <p:nvPr/>
        </p:nvCxnSpPr>
        <p:spPr>
          <a:xfrm>
            <a:off x="0" y="1600200"/>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533400" y="342900"/>
            <a:ext cx="1028700" cy="1028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understorm"/>
          <p:cNvPicPr>
            <a:picLocks noChangeAspect="1" noChangeArrowheads="1"/>
          </p:cNvPicPr>
          <p:nvPr/>
        </p:nvPicPr>
        <p:blipFill>
          <a:blip r:embed="rId3" cstate="print">
            <a:lum contrast="6000"/>
            <a:grayscl/>
          </a:blip>
          <a:srcRect t="15550" b="20525"/>
          <a:stretch>
            <a:fillRect/>
          </a:stretch>
        </p:blipFill>
        <p:spPr bwMode="auto">
          <a:xfrm>
            <a:off x="-1588" y="0"/>
            <a:ext cx="9144001" cy="586740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lum bright="-18000" contrast="18000"/>
            <a:grayscl/>
          </a:blip>
          <a:srcRect l="4999" r="5016" b="25505"/>
          <a:stretch>
            <a:fillRect/>
          </a:stretch>
        </p:blipFill>
        <p:spPr bwMode="auto">
          <a:xfrm>
            <a:off x="0" y="457200"/>
            <a:ext cx="6477000" cy="5791200"/>
          </a:xfrm>
          <a:prstGeom prst="rect">
            <a:avLst/>
          </a:prstGeom>
          <a:noFill/>
          <a:ln w="9525">
            <a:noFill/>
            <a:miter lim="800000"/>
            <a:headEnd/>
            <a:tailEnd/>
          </a:ln>
        </p:spPr>
      </p:pic>
      <p:sp>
        <p:nvSpPr>
          <p:cNvPr id="56324" name="Rectangle 4"/>
          <p:cNvSpPr>
            <a:spLocks noChangeArrowheads="1"/>
          </p:cNvSpPr>
          <p:nvPr/>
        </p:nvSpPr>
        <p:spPr bwMode="auto">
          <a:xfrm>
            <a:off x="0" y="5781675"/>
            <a:ext cx="9144000" cy="1152525"/>
          </a:xfrm>
          <a:prstGeom prst="rect">
            <a:avLst/>
          </a:prstGeom>
          <a:solidFill>
            <a:srgbClr val="000000"/>
          </a:solidFill>
          <a:ln w="9525">
            <a:noFill/>
            <a:miter lim="800000"/>
            <a:headEnd/>
            <a:tailEnd/>
          </a:ln>
        </p:spPr>
        <p:txBody>
          <a:bodyPr wrap="none" anchor="ctr"/>
          <a:lstStyle/>
          <a:p>
            <a:pPr algn="ctr"/>
            <a:endParaRPr lang="en-US" sz="1800"/>
          </a:p>
        </p:txBody>
      </p:sp>
      <p:sp>
        <p:nvSpPr>
          <p:cNvPr id="587781" name="Text Box 5"/>
          <p:cNvSpPr txBox="1">
            <a:spLocks noChangeArrowheads="1"/>
          </p:cNvSpPr>
          <p:nvPr/>
        </p:nvSpPr>
        <p:spPr bwMode="auto">
          <a:xfrm>
            <a:off x="7896225" y="917575"/>
            <a:ext cx="1252538" cy="457200"/>
          </a:xfrm>
          <a:prstGeom prst="rect">
            <a:avLst/>
          </a:prstGeom>
          <a:noFill/>
          <a:ln w="9525">
            <a:noFill/>
            <a:miter lim="800000"/>
            <a:headEnd/>
            <a:tailEnd/>
          </a:ln>
          <a:effectLst/>
        </p:spPr>
        <p:txBody>
          <a:bodyPr wrap="none">
            <a:spAutoFit/>
          </a:bodyPr>
          <a:lstStyle/>
          <a:p>
            <a:pPr>
              <a:defRPr/>
            </a:pPr>
            <a:r>
              <a:rPr lang="en-US" sz="2400" b="1">
                <a:solidFill>
                  <a:srgbClr val="3399FF"/>
                </a:solidFill>
                <a:effectLst>
                  <a:outerShdw blurRad="38100" dist="38100" dir="2700000" algn="tl">
                    <a:srgbClr val="000000"/>
                  </a:outerShdw>
                </a:effectLst>
              </a:rPr>
              <a:t>200 MB</a:t>
            </a:r>
          </a:p>
        </p:txBody>
      </p:sp>
      <p:sp>
        <p:nvSpPr>
          <p:cNvPr id="587782" name="Text Box 6"/>
          <p:cNvSpPr txBox="1">
            <a:spLocks noChangeArrowheads="1"/>
          </p:cNvSpPr>
          <p:nvPr/>
        </p:nvSpPr>
        <p:spPr bwMode="auto">
          <a:xfrm>
            <a:off x="7924800" y="2898775"/>
            <a:ext cx="1252538" cy="457200"/>
          </a:xfrm>
          <a:prstGeom prst="rect">
            <a:avLst/>
          </a:prstGeom>
          <a:noFill/>
          <a:ln w="9525">
            <a:noFill/>
            <a:miter lim="800000"/>
            <a:headEnd/>
            <a:tailEnd/>
          </a:ln>
          <a:effectLst/>
        </p:spPr>
        <p:txBody>
          <a:bodyPr wrap="none">
            <a:spAutoFit/>
          </a:bodyPr>
          <a:lstStyle/>
          <a:p>
            <a:pPr>
              <a:defRPr/>
            </a:pPr>
            <a:r>
              <a:rPr lang="en-US" sz="2400" b="1">
                <a:solidFill>
                  <a:srgbClr val="00FF00"/>
                </a:solidFill>
                <a:effectLst>
                  <a:outerShdw blurRad="38100" dist="38100" dir="2700000" algn="tl">
                    <a:srgbClr val="000000"/>
                  </a:outerShdw>
                </a:effectLst>
              </a:rPr>
              <a:t>500 MB</a:t>
            </a:r>
          </a:p>
        </p:txBody>
      </p:sp>
      <p:sp>
        <p:nvSpPr>
          <p:cNvPr id="587783" name="Text Box 7"/>
          <p:cNvSpPr txBox="1">
            <a:spLocks noChangeArrowheads="1"/>
          </p:cNvSpPr>
          <p:nvPr/>
        </p:nvSpPr>
        <p:spPr bwMode="auto">
          <a:xfrm>
            <a:off x="7896225" y="3813175"/>
            <a:ext cx="1252538" cy="457200"/>
          </a:xfrm>
          <a:prstGeom prst="rect">
            <a:avLst/>
          </a:prstGeom>
          <a:noFill/>
          <a:ln w="9525">
            <a:noFill/>
            <a:miter lim="800000"/>
            <a:headEnd/>
            <a:tailEnd/>
          </a:ln>
          <a:effectLst/>
        </p:spPr>
        <p:txBody>
          <a:bodyPr wrap="none">
            <a:spAutoFit/>
          </a:bodyPr>
          <a:lstStyle/>
          <a:p>
            <a:pPr>
              <a:defRPr/>
            </a:pPr>
            <a:r>
              <a:rPr lang="en-US" sz="2400" b="1">
                <a:solidFill>
                  <a:srgbClr val="FF9933"/>
                </a:solidFill>
                <a:effectLst>
                  <a:outerShdw blurRad="38100" dist="38100" dir="2700000" algn="tl">
                    <a:srgbClr val="000000"/>
                  </a:outerShdw>
                </a:effectLst>
              </a:rPr>
              <a:t>700 MB</a:t>
            </a:r>
          </a:p>
        </p:txBody>
      </p:sp>
      <p:sp>
        <p:nvSpPr>
          <p:cNvPr id="587784" name="Text Box 8"/>
          <p:cNvSpPr txBox="1">
            <a:spLocks noChangeArrowheads="1"/>
          </p:cNvSpPr>
          <p:nvPr/>
        </p:nvSpPr>
        <p:spPr bwMode="auto">
          <a:xfrm>
            <a:off x="7891463" y="4495800"/>
            <a:ext cx="1162498" cy="461665"/>
          </a:xfrm>
          <a:prstGeom prst="rect">
            <a:avLst/>
          </a:prstGeom>
          <a:noFill/>
          <a:ln w="9525">
            <a:noFill/>
            <a:miter lim="800000"/>
            <a:headEnd/>
            <a:tailEnd/>
          </a:ln>
          <a:effectLst/>
        </p:spPr>
        <p:txBody>
          <a:bodyPr wrap="none">
            <a:spAutoFit/>
          </a:bodyPr>
          <a:lstStyle/>
          <a:p>
            <a:pPr>
              <a:defRPr/>
            </a:pPr>
            <a:r>
              <a:rPr lang="en-US" sz="2400" b="1" dirty="0">
                <a:solidFill>
                  <a:srgbClr val="FFFFCC"/>
                </a:solidFill>
                <a:effectLst>
                  <a:outerShdw blurRad="38100" dist="38100" dir="2700000" algn="tl">
                    <a:srgbClr val="000000"/>
                  </a:outerShdw>
                </a:effectLst>
              </a:rPr>
              <a:t>850 MB</a:t>
            </a:r>
          </a:p>
        </p:txBody>
      </p:sp>
      <p:sp>
        <p:nvSpPr>
          <p:cNvPr id="587785" name="Text Box 9"/>
          <p:cNvSpPr txBox="1">
            <a:spLocks noChangeArrowheads="1"/>
          </p:cNvSpPr>
          <p:nvPr/>
        </p:nvSpPr>
        <p:spPr bwMode="auto">
          <a:xfrm>
            <a:off x="7759700" y="5260975"/>
            <a:ext cx="1422400" cy="457200"/>
          </a:xfrm>
          <a:prstGeom prst="rect">
            <a:avLst/>
          </a:prstGeom>
          <a:noFill/>
          <a:ln w="9525">
            <a:noFill/>
            <a:miter lim="800000"/>
            <a:headEnd/>
            <a:tailEnd/>
          </a:ln>
          <a:effectLst/>
        </p:spPr>
        <p:txBody>
          <a:bodyPr wrap="none">
            <a:spAutoFit/>
          </a:bodyPr>
          <a:lstStyle/>
          <a:p>
            <a:pPr>
              <a:defRPr/>
            </a:pPr>
            <a:r>
              <a:rPr lang="en-US" sz="2400" b="1">
                <a:solidFill>
                  <a:srgbClr val="FF0000"/>
                </a:solidFill>
                <a:effectLst>
                  <a:outerShdw blurRad="38100" dist="38100" dir="2700000" algn="tl">
                    <a:srgbClr val="000000"/>
                  </a:outerShdw>
                </a:effectLst>
              </a:rPr>
              <a:t>1013 MB</a:t>
            </a:r>
          </a:p>
        </p:txBody>
      </p:sp>
      <p:sp>
        <p:nvSpPr>
          <p:cNvPr id="56330" name="Line 10"/>
          <p:cNvSpPr>
            <a:spLocks noChangeShapeType="1"/>
          </p:cNvSpPr>
          <p:nvPr/>
        </p:nvSpPr>
        <p:spPr bwMode="auto">
          <a:xfrm>
            <a:off x="5334000" y="571500"/>
            <a:ext cx="0" cy="5372100"/>
          </a:xfrm>
          <a:prstGeom prst="line">
            <a:avLst/>
          </a:prstGeom>
          <a:noFill/>
          <a:ln w="28575" cap="rnd">
            <a:solidFill>
              <a:schemeClr val="tx1"/>
            </a:solidFill>
            <a:prstDash val="sysDot"/>
            <a:round/>
            <a:headEnd/>
            <a:tailEnd/>
          </a:ln>
        </p:spPr>
        <p:txBody>
          <a:bodyPr/>
          <a:lstStyle/>
          <a:p>
            <a:endParaRPr lang="en-US"/>
          </a:p>
        </p:txBody>
      </p:sp>
      <p:sp>
        <p:nvSpPr>
          <p:cNvPr id="56331" name="Line 11"/>
          <p:cNvSpPr>
            <a:spLocks noChangeShapeType="1"/>
          </p:cNvSpPr>
          <p:nvPr/>
        </p:nvSpPr>
        <p:spPr bwMode="auto">
          <a:xfrm>
            <a:off x="4800600" y="571500"/>
            <a:ext cx="0" cy="5372100"/>
          </a:xfrm>
          <a:prstGeom prst="line">
            <a:avLst/>
          </a:prstGeom>
          <a:noFill/>
          <a:ln w="28575" cap="rnd">
            <a:solidFill>
              <a:schemeClr val="tx1"/>
            </a:solidFill>
            <a:prstDash val="sysDot"/>
            <a:round/>
            <a:headEnd/>
            <a:tailEnd/>
          </a:ln>
        </p:spPr>
        <p:txBody>
          <a:bodyPr/>
          <a:lstStyle/>
          <a:p>
            <a:endParaRPr lang="en-US"/>
          </a:p>
        </p:txBody>
      </p:sp>
      <p:sp>
        <p:nvSpPr>
          <p:cNvPr id="56332" name="Line 12"/>
          <p:cNvSpPr>
            <a:spLocks noChangeShapeType="1"/>
          </p:cNvSpPr>
          <p:nvPr/>
        </p:nvSpPr>
        <p:spPr bwMode="auto">
          <a:xfrm>
            <a:off x="5867400" y="571500"/>
            <a:ext cx="0" cy="5372100"/>
          </a:xfrm>
          <a:prstGeom prst="line">
            <a:avLst/>
          </a:prstGeom>
          <a:noFill/>
          <a:ln w="28575" cap="rnd">
            <a:solidFill>
              <a:schemeClr val="tx1"/>
            </a:solidFill>
            <a:prstDash val="sysDot"/>
            <a:round/>
            <a:headEnd/>
            <a:tailEnd/>
          </a:ln>
        </p:spPr>
        <p:txBody>
          <a:bodyPr/>
          <a:lstStyle/>
          <a:p>
            <a:endParaRPr lang="en-US"/>
          </a:p>
        </p:txBody>
      </p:sp>
      <p:sp>
        <p:nvSpPr>
          <p:cNvPr id="56333" name="Line 13"/>
          <p:cNvSpPr>
            <a:spLocks noChangeShapeType="1"/>
          </p:cNvSpPr>
          <p:nvPr/>
        </p:nvSpPr>
        <p:spPr bwMode="auto">
          <a:xfrm>
            <a:off x="6400800" y="571500"/>
            <a:ext cx="0" cy="5372100"/>
          </a:xfrm>
          <a:prstGeom prst="line">
            <a:avLst/>
          </a:prstGeom>
          <a:noFill/>
          <a:ln w="28575" cap="rnd">
            <a:solidFill>
              <a:schemeClr val="tx1"/>
            </a:solidFill>
            <a:prstDash val="sysDot"/>
            <a:round/>
            <a:headEnd/>
            <a:tailEnd/>
          </a:ln>
        </p:spPr>
        <p:txBody>
          <a:bodyPr/>
          <a:lstStyle/>
          <a:p>
            <a:endParaRPr lang="en-US"/>
          </a:p>
        </p:txBody>
      </p:sp>
      <p:sp>
        <p:nvSpPr>
          <p:cNvPr id="56334" name="Line 14"/>
          <p:cNvSpPr>
            <a:spLocks noChangeShapeType="1"/>
          </p:cNvSpPr>
          <p:nvPr/>
        </p:nvSpPr>
        <p:spPr bwMode="auto">
          <a:xfrm>
            <a:off x="6934200" y="571500"/>
            <a:ext cx="0" cy="5372100"/>
          </a:xfrm>
          <a:prstGeom prst="line">
            <a:avLst/>
          </a:prstGeom>
          <a:noFill/>
          <a:ln w="28575" cap="rnd">
            <a:solidFill>
              <a:schemeClr val="tx1"/>
            </a:solidFill>
            <a:prstDash val="sysDot"/>
            <a:round/>
            <a:headEnd/>
            <a:tailEnd/>
          </a:ln>
        </p:spPr>
        <p:txBody>
          <a:bodyPr/>
          <a:lstStyle/>
          <a:p>
            <a:endParaRPr lang="en-US"/>
          </a:p>
        </p:txBody>
      </p:sp>
      <p:sp>
        <p:nvSpPr>
          <p:cNvPr id="56335" name="Line 15"/>
          <p:cNvSpPr>
            <a:spLocks noChangeShapeType="1"/>
          </p:cNvSpPr>
          <p:nvPr/>
        </p:nvSpPr>
        <p:spPr bwMode="auto">
          <a:xfrm>
            <a:off x="4257675" y="1228725"/>
            <a:ext cx="9525" cy="4714875"/>
          </a:xfrm>
          <a:prstGeom prst="line">
            <a:avLst/>
          </a:prstGeom>
          <a:noFill/>
          <a:ln w="28575" cap="rnd">
            <a:solidFill>
              <a:schemeClr val="tx1"/>
            </a:solidFill>
            <a:prstDash val="sysDot"/>
            <a:round/>
            <a:headEnd/>
            <a:tailEnd/>
          </a:ln>
        </p:spPr>
        <p:txBody>
          <a:bodyPr/>
          <a:lstStyle/>
          <a:p>
            <a:endParaRPr lang="en-US"/>
          </a:p>
        </p:txBody>
      </p:sp>
      <p:sp>
        <p:nvSpPr>
          <p:cNvPr id="56336" name="Line 16"/>
          <p:cNvSpPr>
            <a:spLocks noChangeShapeType="1"/>
          </p:cNvSpPr>
          <p:nvPr/>
        </p:nvSpPr>
        <p:spPr bwMode="auto">
          <a:xfrm>
            <a:off x="3724275" y="1247775"/>
            <a:ext cx="9525" cy="4695825"/>
          </a:xfrm>
          <a:prstGeom prst="line">
            <a:avLst/>
          </a:prstGeom>
          <a:noFill/>
          <a:ln w="28575" cap="rnd">
            <a:solidFill>
              <a:schemeClr val="tx1"/>
            </a:solidFill>
            <a:prstDash val="sysDot"/>
            <a:round/>
            <a:headEnd/>
            <a:tailEnd/>
          </a:ln>
        </p:spPr>
        <p:txBody>
          <a:bodyPr/>
          <a:lstStyle/>
          <a:p>
            <a:endParaRPr lang="en-US"/>
          </a:p>
        </p:txBody>
      </p:sp>
      <p:sp>
        <p:nvSpPr>
          <p:cNvPr id="56337" name="Line 17"/>
          <p:cNvSpPr>
            <a:spLocks noChangeShapeType="1"/>
          </p:cNvSpPr>
          <p:nvPr/>
        </p:nvSpPr>
        <p:spPr bwMode="auto">
          <a:xfrm>
            <a:off x="3200400" y="1238250"/>
            <a:ext cx="0" cy="4705350"/>
          </a:xfrm>
          <a:prstGeom prst="line">
            <a:avLst/>
          </a:prstGeom>
          <a:noFill/>
          <a:ln w="28575" cap="rnd">
            <a:solidFill>
              <a:schemeClr val="tx1"/>
            </a:solidFill>
            <a:prstDash val="sysDot"/>
            <a:round/>
            <a:headEnd/>
            <a:tailEnd/>
          </a:ln>
        </p:spPr>
        <p:txBody>
          <a:bodyPr/>
          <a:lstStyle/>
          <a:p>
            <a:endParaRPr lang="en-US"/>
          </a:p>
        </p:txBody>
      </p:sp>
      <p:sp>
        <p:nvSpPr>
          <p:cNvPr id="56338" name="Line 18"/>
          <p:cNvSpPr>
            <a:spLocks noChangeShapeType="1"/>
          </p:cNvSpPr>
          <p:nvPr/>
        </p:nvSpPr>
        <p:spPr bwMode="auto">
          <a:xfrm>
            <a:off x="2667000" y="571500"/>
            <a:ext cx="0" cy="5372100"/>
          </a:xfrm>
          <a:prstGeom prst="line">
            <a:avLst/>
          </a:prstGeom>
          <a:noFill/>
          <a:ln w="28575" cap="rnd">
            <a:solidFill>
              <a:schemeClr val="tx1"/>
            </a:solidFill>
            <a:prstDash val="sysDot"/>
            <a:round/>
            <a:headEnd/>
            <a:tailEnd/>
          </a:ln>
        </p:spPr>
        <p:txBody>
          <a:bodyPr/>
          <a:lstStyle/>
          <a:p>
            <a:endParaRPr lang="en-US"/>
          </a:p>
        </p:txBody>
      </p:sp>
      <p:grpSp>
        <p:nvGrpSpPr>
          <p:cNvPr id="2" name="Group 19"/>
          <p:cNvGrpSpPr>
            <a:grpSpLocks/>
          </p:cNvGrpSpPr>
          <p:nvPr/>
        </p:nvGrpSpPr>
        <p:grpSpPr bwMode="auto">
          <a:xfrm>
            <a:off x="2400300" y="5876925"/>
            <a:ext cx="4819650" cy="369888"/>
            <a:chOff x="1512" y="3702"/>
            <a:chExt cx="3036" cy="233"/>
          </a:xfrm>
        </p:grpSpPr>
        <p:sp>
          <p:nvSpPr>
            <p:cNvPr id="56368" name="Text Box 20"/>
            <p:cNvSpPr txBox="1">
              <a:spLocks noChangeArrowheads="1"/>
            </p:cNvSpPr>
            <p:nvPr/>
          </p:nvSpPr>
          <p:spPr bwMode="auto">
            <a:xfrm>
              <a:off x="3600" y="3702"/>
              <a:ext cx="196" cy="231"/>
            </a:xfrm>
            <a:prstGeom prst="rect">
              <a:avLst/>
            </a:prstGeom>
            <a:noFill/>
            <a:ln w="9525">
              <a:noFill/>
              <a:miter lim="800000"/>
              <a:headEnd/>
              <a:tailEnd/>
            </a:ln>
          </p:spPr>
          <p:txBody>
            <a:bodyPr wrap="none">
              <a:spAutoFit/>
            </a:bodyPr>
            <a:lstStyle/>
            <a:p>
              <a:r>
                <a:rPr lang="en-US" sz="1800">
                  <a:solidFill>
                    <a:srgbClr val="FFFF00"/>
                  </a:solidFill>
                </a:rPr>
                <a:t>0</a:t>
              </a:r>
            </a:p>
          </p:txBody>
        </p:sp>
        <p:sp>
          <p:nvSpPr>
            <p:cNvPr id="56369" name="Text Box 21"/>
            <p:cNvSpPr txBox="1">
              <a:spLocks noChangeArrowheads="1"/>
            </p:cNvSpPr>
            <p:nvPr/>
          </p:nvSpPr>
          <p:spPr bwMode="auto">
            <a:xfrm>
              <a:off x="3852" y="3702"/>
              <a:ext cx="360" cy="231"/>
            </a:xfrm>
            <a:prstGeom prst="rect">
              <a:avLst/>
            </a:prstGeom>
            <a:noFill/>
            <a:ln w="9525">
              <a:noFill/>
              <a:miter lim="800000"/>
              <a:headEnd/>
              <a:tailEnd/>
            </a:ln>
          </p:spPr>
          <p:txBody>
            <a:bodyPr wrap="none">
              <a:spAutoFit/>
            </a:bodyPr>
            <a:lstStyle/>
            <a:p>
              <a:r>
                <a:rPr lang="en-US" sz="1800">
                  <a:solidFill>
                    <a:srgbClr val="FF9933"/>
                  </a:solidFill>
                </a:rPr>
                <a:t>+10</a:t>
              </a:r>
            </a:p>
          </p:txBody>
        </p:sp>
        <p:sp>
          <p:nvSpPr>
            <p:cNvPr id="56370" name="Text Box 22"/>
            <p:cNvSpPr txBox="1">
              <a:spLocks noChangeArrowheads="1"/>
            </p:cNvSpPr>
            <p:nvPr/>
          </p:nvSpPr>
          <p:spPr bwMode="auto">
            <a:xfrm>
              <a:off x="4188" y="3702"/>
              <a:ext cx="360" cy="231"/>
            </a:xfrm>
            <a:prstGeom prst="rect">
              <a:avLst/>
            </a:prstGeom>
            <a:noFill/>
            <a:ln w="9525">
              <a:noFill/>
              <a:miter lim="800000"/>
              <a:headEnd/>
              <a:tailEnd/>
            </a:ln>
          </p:spPr>
          <p:txBody>
            <a:bodyPr wrap="none">
              <a:spAutoFit/>
            </a:bodyPr>
            <a:lstStyle/>
            <a:p>
              <a:r>
                <a:rPr lang="en-US" sz="1800">
                  <a:solidFill>
                    <a:srgbClr val="FF0000"/>
                  </a:solidFill>
                </a:rPr>
                <a:t>+20</a:t>
              </a:r>
            </a:p>
          </p:txBody>
        </p:sp>
        <p:sp>
          <p:nvSpPr>
            <p:cNvPr id="56371" name="Text Box 23"/>
            <p:cNvSpPr txBox="1">
              <a:spLocks noChangeArrowheads="1"/>
            </p:cNvSpPr>
            <p:nvPr/>
          </p:nvSpPr>
          <p:spPr bwMode="auto">
            <a:xfrm>
              <a:off x="3198" y="3702"/>
              <a:ext cx="324" cy="231"/>
            </a:xfrm>
            <a:prstGeom prst="rect">
              <a:avLst/>
            </a:prstGeom>
            <a:noFill/>
            <a:ln w="9525">
              <a:noFill/>
              <a:miter lim="800000"/>
              <a:headEnd/>
              <a:tailEnd/>
            </a:ln>
          </p:spPr>
          <p:txBody>
            <a:bodyPr wrap="none">
              <a:spAutoFit/>
            </a:bodyPr>
            <a:lstStyle/>
            <a:p>
              <a:r>
                <a:rPr lang="en-US" sz="1800">
                  <a:solidFill>
                    <a:srgbClr val="00FF00"/>
                  </a:solidFill>
                </a:rPr>
                <a:t>-10</a:t>
              </a:r>
            </a:p>
          </p:txBody>
        </p:sp>
        <p:sp>
          <p:nvSpPr>
            <p:cNvPr id="56372" name="Text Box 24"/>
            <p:cNvSpPr txBox="1">
              <a:spLocks noChangeArrowheads="1"/>
            </p:cNvSpPr>
            <p:nvPr/>
          </p:nvSpPr>
          <p:spPr bwMode="auto">
            <a:xfrm>
              <a:off x="2862" y="3702"/>
              <a:ext cx="308" cy="233"/>
            </a:xfrm>
            <a:prstGeom prst="rect">
              <a:avLst/>
            </a:prstGeom>
            <a:noFill/>
            <a:ln w="9525">
              <a:noFill/>
              <a:miter lim="800000"/>
              <a:headEnd/>
              <a:tailEnd/>
            </a:ln>
          </p:spPr>
          <p:txBody>
            <a:bodyPr wrap="none">
              <a:spAutoFit/>
            </a:bodyPr>
            <a:lstStyle/>
            <a:p>
              <a:r>
                <a:rPr lang="en-US" dirty="0" smtClean="0">
                  <a:solidFill>
                    <a:schemeClr val="bg1">
                      <a:lumMod val="85000"/>
                    </a:schemeClr>
                  </a:solidFill>
                </a:rPr>
                <a:t>-</a:t>
              </a:r>
              <a:r>
                <a:rPr lang="en-US" sz="1800" dirty="0" smtClean="0">
                  <a:solidFill>
                    <a:schemeClr val="bg1">
                      <a:lumMod val="85000"/>
                    </a:schemeClr>
                  </a:solidFill>
                </a:rPr>
                <a:t>20</a:t>
              </a:r>
              <a:endParaRPr lang="en-US" sz="1800" dirty="0">
                <a:solidFill>
                  <a:schemeClr val="bg1">
                    <a:lumMod val="85000"/>
                  </a:schemeClr>
                </a:solidFill>
              </a:endParaRPr>
            </a:p>
          </p:txBody>
        </p:sp>
        <p:sp>
          <p:nvSpPr>
            <p:cNvPr id="56373" name="Text Box 25"/>
            <p:cNvSpPr txBox="1">
              <a:spLocks noChangeArrowheads="1"/>
            </p:cNvSpPr>
            <p:nvPr/>
          </p:nvSpPr>
          <p:spPr bwMode="auto">
            <a:xfrm>
              <a:off x="2526" y="3702"/>
              <a:ext cx="324" cy="231"/>
            </a:xfrm>
            <a:prstGeom prst="rect">
              <a:avLst/>
            </a:prstGeom>
            <a:noFill/>
            <a:ln w="9525">
              <a:noFill/>
              <a:miter lim="800000"/>
              <a:headEnd/>
              <a:tailEnd/>
            </a:ln>
          </p:spPr>
          <p:txBody>
            <a:bodyPr wrap="none">
              <a:spAutoFit/>
            </a:bodyPr>
            <a:lstStyle/>
            <a:p>
              <a:r>
                <a:rPr lang="en-US" sz="1800">
                  <a:solidFill>
                    <a:srgbClr val="33CCFF"/>
                  </a:solidFill>
                </a:rPr>
                <a:t>-30</a:t>
              </a:r>
            </a:p>
          </p:txBody>
        </p:sp>
        <p:sp>
          <p:nvSpPr>
            <p:cNvPr id="56374" name="Text Box 26"/>
            <p:cNvSpPr txBox="1">
              <a:spLocks noChangeArrowheads="1"/>
            </p:cNvSpPr>
            <p:nvPr/>
          </p:nvSpPr>
          <p:spPr bwMode="auto">
            <a:xfrm>
              <a:off x="2190" y="3702"/>
              <a:ext cx="324" cy="231"/>
            </a:xfrm>
            <a:prstGeom prst="rect">
              <a:avLst/>
            </a:prstGeom>
            <a:noFill/>
            <a:ln w="9525">
              <a:noFill/>
              <a:miter lim="800000"/>
              <a:headEnd/>
              <a:tailEnd/>
            </a:ln>
          </p:spPr>
          <p:txBody>
            <a:bodyPr wrap="none">
              <a:spAutoFit/>
            </a:bodyPr>
            <a:lstStyle/>
            <a:p>
              <a:r>
                <a:rPr lang="en-US" sz="1800">
                  <a:solidFill>
                    <a:srgbClr val="0099FF"/>
                  </a:solidFill>
                </a:rPr>
                <a:t>-40</a:t>
              </a:r>
            </a:p>
          </p:txBody>
        </p:sp>
        <p:sp>
          <p:nvSpPr>
            <p:cNvPr id="56375" name="Text Box 27"/>
            <p:cNvSpPr txBox="1">
              <a:spLocks noChangeArrowheads="1"/>
            </p:cNvSpPr>
            <p:nvPr/>
          </p:nvSpPr>
          <p:spPr bwMode="auto">
            <a:xfrm>
              <a:off x="1854" y="3702"/>
              <a:ext cx="324" cy="231"/>
            </a:xfrm>
            <a:prstGeom prst="rect">
              <a:avLst/>
            </a:prstGeom>
            <a:noFill/>
            <a:ln w="9525">
              <a:noFill/>
              <a:miter lim="800000"/>
              <a:headEnd/>
              <a:tailEnd/>
            </a:ln>
          </p:spPr>
          <p:txBody>
            <a:bodyPr wrap="none">
              <a:spAutoFit/>
            </a:bodyPr>
            <a:lstStyle/>
            <a:p>
              <a:r>
                <a:rPr lang="en-US" sz="1800">
                  <a:solidFill>
                    <a:srgbClr val="3366CC"/>
                  </a:solidFill>
                </a:rPr>
                <a:t>-50</a:t>
              </a:r>
            </a:p>
          </p:txBody>
        </p:sp>
        <p:sp>
          <p:nvSpPr>
            <p:cNvPr id="56376" name="Text Box 28"/>
            <p:cNvSpPr txBox="1">
              <a:spLocks noChangeArrowheads="1"/>
            </p:cNvSpPr>
            <p:nvPr/>
          </p:nvSpPr>
          <p:spPr bwMode="auto">
            <a:xfrm>
              <a:off x="1512" y="3702"/>
              <a:ext cx="308" cy="233"/>
            </a:xfrm>
            <a:prstGeom prst="rect">
              <a:avLst/>
            </a:prstGeom>
            <a:noFill/>
            <a:ln w="9525">
              <a:noFill/>
              <a:miter lim="800000"/>
              <a:headEnd/>
              <a:tailEnd/>
            </a:ln>
          </p:spPr>
          <p:txBody>
            <a:bodyPr wrap="none">
              <a:spAutoFit/>
            </a:bodyPr>
            <a:lstStyle/>
            <a:p>
              <a:r>
                <a:rPr lang="en-US" sz="1800" dirty="0">
                  <a:solidFill>
                    <a:srgbClr val="996CB2"/>
                  </a:solidFill>
                </a:rPr>
                <a:t>-60</a:t>
              </a:r>
            </a:p>
          </p:txBody>
        </p:sp>
      </p:grpSp>
      <p:sp>
        <p:nvSpPr>
          <p:cNvPr id="56340" name="Line 29"/>
          <p:cNvSpPr>
            <a:spLocks noChangeShapeType="1"/>
          </p:cNvSpPr>
          <p:nvPr/>
        </p:nvSpPr>
        <p:spPr bwMode="auto">
          <a:xfrm>
            <a:off x="0" y="1371600"/>
            <a:ext cx="9144000" cy="0"/>
          </a:xfrm>
          <a:prstGeom prst="line">
            <a:avLst/>
          </a:prstGeom>
          <a:noFill/>
          <a:ln w="38100">
            <a:solidFill>
              <a:srgbClr val="3399FF"/>
            </a:solidFill>
            <a:prstDash val="sysDot"/>
            <a:round/>
            <a:headEnd/>
            <a:tailEnd/>
          </a:ln>
        </p:spPr>
        <p:txBody>
          <a:bodyPr/>
          <a:lstStyle/>
          <a:p>
            <a:endParaRPr lang="en-US"/>
          </a:p>
        </p:txBody>
      </p:sp>
      <p:sp>
        <p:nvSpPr>
          <p:cNvPr id="56341" name="Line 30"/>
          <p:cNvSpPr>
            <a:spLocks noChangeShapeType="1"/>
          </p:cNvSpPr>
          <p:nvPr/>
        </p:nvSpPr>
        <p:spPr bwMode="auto">
          <a:xfrm>
            <a:off x="0" y="3419475"/>
            <a:ext cx="9144000" cy="9525"/>
          </a:xfrm>
          <a:prstGeom prst="line">
            <a:avLst/>
          </a:prstGeom>
          <a:noFill/>
          <a:ln w="38100">
            <a:solidFill>
              <a:srgbClr val="00FF00"/>
            </a:solidFill>
            <a:prstDash val="sysDot"/>
            <a:round/>
            <a:headEnd/>
            <a:tailEnd/>
          </a:ln>
        </p:spPr>
        <p:txBody>
          <a:bodyPr/>
          <a:lstStyle/>
          <a:p>
            <a:endParaRPr lang="en-US"/>
          </a:p>
        </p:txBody>
      </p:sp>
      <p:sp>
        <p:nvSpPr>
          <p:cNvPr id="56342" name="Line 31"/>
          <p:cNvSpPr>
            <a:spLocks noChangeShapeType="1"/>
          </p:cNvSpPr>
          <p:nvPr/>
        </p:nvSpPr>
        <p:spPr bwMode="auto">
          <a:xfrm>
            <a:off x="0" y="4257675"/>
            <a:ext cx="9144000" cy="9525"/>
          </a:xfrm>
          <a:prstGeom prst="line">
            <a:avLst/>
          </a:prstGeom>
          <a:noFill/>
          <a:ln w="38100">
            <a:solidFill>
              <a:schemeClr val="folHlink"/>
            </a:solidFill>
            <a:prstDash val="sysDot"/>
            <a:round/>
            <a:headEnd/>
            <a:tailEnd/>
          </a:ln>
        </p:spPr>
        <p:txBody>
          <a:bodyPr/>
          <a:lstStyle/>
          <a:p>
            <a:endParaRPr lang="en-US"/>
          </a:p>
        </p:txBody>
      </p:sp>
      <p:sp>
        <p:nvSpPr>
          <p:cNvPr id="56343" name="Line 32"/>
          <p:cNvSpPr>
            <a:spLocks noChangeShapeType="1"/>
          </p:cNvSpPr>
          <p:nvPr/>
        </p:nvSpPr>
        <p:spPr bwMode="auto">
          <a:xfrm>
            <a:off x="0" y="5029200"/>
            <a:ext cx="9144000" cy="0"/>
          </a:xfrm>
          <a:prstGeom prst="line">
            <a:avLst/>
          </a:prstGeom>
          <a:noFill/>
          <a:ln w="38100">
            <a:solidFill>
              <a:srgbClr val="FFFF00"/>
            </a:solidFill>
            <a:prstDash val="sysDot"/>
            <a:round/>
            <a:headEnd/>
            <a:tailEnd/>
          </a:ln>
        </p:spPr>
        <p:txBody>
          <a:bodyPr/>
          <a:lstStyle/>
          <a:p>
            <a:endParaRPr lang="en-US"/>
          </a:p>
        </p:txBody>
      </p:sp>
      <p:sp>
        <p:nvSpPr>
          <p:cNvPr id="56344" name="Line 33"/>
          <p:cNvSpPr>
            <a:spLocks noChangeShapeType="1"/>
          </p:cNvSpPr>
          <p:nvPr/>
        </p:nvSpPr>
        <p:spPr bwMode="auto">
          <a:xfrm>
            <a:off x="0" y="5715000"/>
            <a:ext cx="9144000" cy="0"/>
          </a:xfrm>
          <a:prstGeom prst="line">
            <a:avLst/>
          </a:prstGeom>
          <a:noFill/>
          <a:ln w="57150">
            <a:solidFill>
              <a:srgbClr val="FF0000"/>
            </a:solidFill>
            <a:round/>
            <a:headEnd/>
            <a:tailEnd/>
          </a:ln>
        </p:spPr>
        <p:txBody>
          <a:bodyPr/>
          <a:lstStyle/>
          <a:p>
            <a:endParaRPr lang="en-US"/>
          </a:p>
        </p:txBody>
      </p:sp>
      <p:sp>
        <p:nvSpPr>
          <p:cNvPr id="56345" name="Freeform 34"/>
          <p:cNvSpPr>
            <a:spLocks/>
          </p:cNvSpPr>
          <p:nvPr/>
        </p:nvSpPr>
        <p:spPr bwMode="auto">
          <a:xfrm>
            <a:off x="2924175" y="561975"/>
            <a:ext cx="3743325" cy="5143500"/>
          </a:xfrm>
          <a:custGeom>
            <a:avLst/>
            <a:gdLst>
              <a:gd name="T0" fmla="*/ 2147483647 w 2358"/>
              <a:gd name="T1" fmla="*/ 2147483647 h 3240"/>
              <a:gd name="T2" fmla="*/ 2147483647 w 2358"/>
              <a:gd name="T3" fmla="*/ 2147483647 h 3240"/>
              <a:gd name="T4" fmla="*/ 2147483647 w 2358"/>
              <a:gd name="T5" fmla="*/ 2147483647 h 3240"/>
              <a:gd name="T6" fmla="*/ 2147483647 w 2358"/>
              <a:gd name="T7" fmla="*/ 2147483647 h 3240"/>
              <a:gd name="T8" fmla="*/ 0 w 2358"/>
              <a:gd name="T9" fmla="*/ 2147483647 h 3240"/>
              <a:gd name="T10" fmla="*/ 2147483647 w 2358"/>
              <a:gd name="T11" fmla="*/ 2147483647 h 3240"/>
              <a:gd name="T12" fmla="*/ 2147483647 w 2358"/>
              <a:gd name="T13" fmla="*/ 0 h 3240"/>
              <a:gd name="T14" fmla="*/ 0 60000 65536"/>
              <a:gd name="T15" fmla="*/ 0 60000 65536"/>
              <a:gd name="T16" fmla="*/ 0 60000 65536"/>
              <a:gd name="T17" fmla="*/ 0 60000 65536"/>
              <a:gd name="T18" fmla="*/ 0 60000 65536"/>
              <a:gd name="T19" fmla="*/ 0 60000 65536"/>
              <a:gd name="T20" fmla="*/ 0 60000 65536"/>
              <a:gd name="T21" fmla="*/ 0 w 2358"/>
              <a:gd name="T22" fmla="*/ 0 h 3240"/>
              <a:gd name="T23" fmla="*/ 2358 w 2358"/>
              <a:gd name="T24" fmla="*/ 3240 h 3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8" h="3240">
                <a:moveTo>
                  <a:pt x="2358" y="3240"/>
                </a:moveTo>
                <a:lnTo>
                  <a:pt x="2028" y="2814"/>
                </a:lnTo>
                <a:lnTo>
                  <a:pt x="1704" y="2334"/>
                </a:lnTo>
                <a:lnTo>
                  <a:pt x="1182" y="1800"/>
                </a:lnTo>
                <a:lnTo>
                  <a:pt x="0" y="510"/>
                </a:lnTo>
                <a:lnTo>
                  <a:pt x="18" y="144"/>
                </a:lnTo>
                <a:lnTo>
                  <a:pt x="180" y="0"/>
                </a:lnTo>
              </a:path>
            </a:pathLst>
          </a:custGeom>
          <a:noFill/>
          <a:ln w="57150" cmpd="sng">
            <a:solidFill>
              <a:srgbClr val="FFFF00"/>
            </a:solidFill>
            <a:round/>
            <a:headEnd/>
            <a:tailEnd/>
          </a:ln>
        </p:spPr>
        <p:txBody>
          <a:bodyPr/>
          <a:lstStyle/>
          <a:p>
            <a:endParaRPr lang="en-US"/>
          </a:p>
        </p:txBody>
      </p:sp>
      <p:sp>
        <p:nvSpPr>
          <p:cNvPr id="56346" name="Text Box 35"/>
          <p:cNvSpPr txBox="1">
            <a:spLocks noChangeArrowheads="1"/>
          </p:cNvSpPr>
          <p:nvPr/>
        </p:nvSpPr>
        <p:spPr bwMode="auto">
          <a:xfrm>
            <a:off x="152400" y="5867400"/>
            <a:ext cx="2228850" cy="366713"/>
          </a:xfrm>
          <a:prstGeom prst="rect">
            <a:avLst/>
          </a:prstGeom>
          <a:noFill/>
          <a:ln w="9525">
            <a:noFill/>
            <a:miter lim="800000"/>
            <a:headEnd/>
            <a:tailEnd/>
          </a:ln>
        </p:spPr>
        <p:txBody>
          <a:bodyPr wrap="none">
            <a:spAutoFit/>
          </a:bodyPr>
          <a:lstStyle/>
          <a:p>
            <a:r>
              <a:rPr lang="en-US" sz="1800"/>
              <a:t>Degrees Centigrade</a:t>
            </a:r>
          </a:p>
        </p:txBody>
      </p:sp>
      <p:sp>
        <p:nvSpPr>
          <p:cNvPr id="587812" name="Text Box 36"/>
          <p:cNvSpPr txBox="1">
            <a:spLocks noChangeArrowheads="1"/>
          </p:cNvSpPr>
          <p:nvPr/>
        </p:nvSpPr>
        <p:spPr bwMode="auto">
          <a:xfrm>
            <a:off x="428625" y="4533900"/>
            <a:ext cx="1735090" cy="523220"/>
          </a:xfrm>
          <a:prstGeom prst="rect">
            <a:avLst/>
          </a:prstGeom>
          <a:noFill/>
          <a:ln w="9525">
            <a:noFill/>
            <a:miter lim="800000"/>
            <a:headEnd/>
            <a:tailEnd/>
          </a:ln>
          <a:effectLst/>
        </p:spPr>
        <p:txBody>
          <a:bodyPr wrap="none">
            <a:spAutoFit/>
          </a:bodyPr>
          <a:lstStyle/>
          <a:p>
            <a:pPr>
              <a:defRPr/>
            </a:pPr>
            <a:r>
              <a:rPr lang="en-US" sz="2800" b="1" dirty="0">
                <a:solidFill>
                  <a:srgbClr val="FFFFCC"/>
                </a:solidFill>
                <a:effectLst>
                  <a:outerShdw blurRad="38100" dist="38100" dir="2700000" algn="tl">
                    <a:srgbClr val="000000"/>
                  </a:outerShdw>
                </a:effectLst>
              </a:rPr>
              <a:t>5,000 Feet</a:t>
            </a:r>
          </a:p>
        </p:txBody>
      </p:sp>
      <p:sp>
        <p:nvSpPr>
          <p:cNvPr id="587813" name="Text Box 37"/>
          <p:cNvSpPr txBox="1">
            <a:spLocks noChangeArrowheads="1"/>
          </p:cNvSpPr>
          <p:nvPr/>
        </p:nvSpPr>
        <p:spPr bwMode="auto">
          <a:xfrm>
            <a:off x="428625" y="5210175"/>
            <a:ext cx="1827213" cy="519113"/>
          </a:xfrm>
          <a:prstGeom prst="rect">
            <a:avLst/>
          </a:prstGeom>
          <a:noFill/>
          <a:ln w="9525">
            <a:noFill/>
            <a:miter lim="800000"/>
            <a:headEnd/>
            <a:tailEnd/>
          </a:ln>
          <a:effectLst/>
        </p:spPr>
        <p:txBody>
          <a:bodyPr wrap="none">
            <a:spAutoFit/>
          </a:bodyPr>
          <a:lstStyle/>
          <a:p>
            <a:pPr>
              <a:defRPr/>
            </a:pPr>
            <a:r>
              <a:rPr lang="en-US" sz="2800" b="1">
                <a:solidFill>
                  <a:srgbClr val="FF0000"/>
                </a:solidFill>
                <a:effectLst>
                  <a:outerShdw blurRad="38100" dist="38100" dir="2700000" algn="tl">
                    <a:srgbClr val="000000"/>
                  </a:outerShdw>
                </a:effectLst>
              </a:rPr>
              <a:t>Sea Level</a:t>
            </a:r>
          </a:p>
        </p:txBody>
      </p:sp>
      <p:sp>
        <p:nvSpPr>
          <p:cNvPr id="587814" name="Text Box 38"/>
          <p:cNvSpPr txBox="1">
            <a:spLocks noChangeArrowheads="1"/>
          </p:cNvSpPr>
          <p:nvPr/>
        </p:nvSpPr>
        <p:spPr bwMode="auto">
          <a:xfrm>
            <a:off x="304800" y="3733800"/>
            <a:ext cx="2106613" cy="519113"/>
          </a:xfrm>
          <a:prstGeom prst="rect">
            <a:avLst/>
          </a:prstGeom>
          <a:noFill/>
          <a:ln w="9525">
            <a:noFill/>
            <a:miter lim="800000"/>
            <a:headEnd/>
            <a:tailEnd/>
          </a:ln>
          <a:effectLst/>
        </p:spPr>
        <p:txBody>
          <a:bodyPr wrap="none">
            <a:spAutoFit/>
          </a:bodyPr>
          <a:lstStyle/>
          <a:p>
            <a:pPr>
              <a:defRPr/>
            </a:pPr>
            <a:r>
              <a:rPr lang="en-US" sz="2800" b="1">
                <a:solidFill>
                  <a:srgbClr val="FF9933"/>
                </a:solidFill>
                <a:effectLst>
                  <a:outerShdw blurRad="38100" dist="38100" dir="2700000" algn="tl">
                    <a:srgbClr val="000000"/>
                  </a:outerShdw>
                </a:effectLst>
              </a:rPr>
              <a:t>10,000 Feet</a:t>
            </a:r>
          </a:p>
        </p:txBody>
      </p:sp>
      <p:sp>
        <p:nvSpPr>
          <p:cNvPr id="587815" name="Text Box 39"/>
          <p:cNvSpPr txBox="1">
            <a:spLocks noChangeArrowheads="1"/>
          </p:cNvSpPr>
          <p:nvPr/>
        </p:nvSpPr>
        <p:spPr bwMode="auto">
          <a:xfrm>
            <a:off x="304800" y="2895600"/>
            <a:ext cx="2106613" cy="519113"/>
          </a:xfrm>
          <a:prstGeom prst="rect">
            <a:avLst/>
          </a:prstGeom>
          <a:noFill/>
          <a:ln w="9525">
            <a:noFill/>
            <a:miter lim="800000"/>
            <a:headEnd/>
            <a:tailEnd/>
          </a:ln>
          <a:effectLst/>
        </p:spPr>
        <p:txBody>
          <a:bodyPr wrap="none">
            <a:spAutoFit/>
          </a:bodyPr>
          <a:lstStyle/>
          <a:p>
            <a:pPr>
              <a:defRPr/>
            </a:pPr>
            <a:r>
              <a:rPr lang="en-US" sz="2800" b="1">
                <a:solidFill>
                  <a:srgbClr val="00FF00"/>
                </a:solidFill>
                <a:effectLst>
                  <a:outerShdw blurRad="38100" dist="38100" dir="2700000" algn="tl">
                    <a:srgbClr val="000000"/>
                  </a:outerShdw>
                </a:effectLst>
              </a:rPr>
              <a:t>18,000 Feet</a:t>
            </a:r>
          </a:p>
        </p:txBody>
      </p:sp>
      <p:sp>
        <p:nvSpPr>
          <p:cNvPr id="587816" name="Text Box 40"/>
          <p:cNvSpPr txBox="1">
            <a:spLocks noChangeArrowheads="1"/>
          </p:cNvSpPr>
          <p:nvPr/>
        </p:nvSpPr>
        <p:spPr bwMode="auto">
          <a:xfrm>
            <a:off x="428625" y="876300"/>
            <a:ext cx="2106613" cy="519113"/>
          </a:xfrm>
          <a:prstGeom prst="rect">
            <a:avLst/>
          </a:prstGeom>
          <a:noFill/>
          <a:ln w="9525">
            <a:noFill/>
            <a:miter lim="800000"/>
            <a:headEnd/>
            <a:tailEnd/>
          </a:ln>
          <a:effectLst/>
        </p:spPr>
        <p:txBody>
          <a:bodyPr wrap="none">
            <a:spAutoFit/>
          </a:bodyPr>
          <a:lstStyle/>
          <a:p>
            <a:pPr>
              <a:defRPr/>
            </a:pPr>
            <a:r>
              <a:rPr lang="en-US" sz="2800" b="1">
                <a:solidFill>
                  <a:srgbClr val="3399FF"/>
                </a:solidFill>
                <a:effectLst>
                  <a:outerShdw blurRad="38100" dist="38100" dir="2700000" algn="tl">
                    <a:srgbClr val="000000"/>
                  </a:outerShdw>
                </a:effectLst>
              </a:rPr>
              <a:t>39,000</a:t>
            </a:r>
            <a:r>
              <a:rPr lang="en-US" sz="2800" b="1">
                <a:solidFill>
                  <a:srgbClr val="3399FF"/>
                </a:solidFill>
              </a:rPr>
              <a:t> </a:t>
            </a:r>
            <a:r>
              <a:rPr lang="en-US" sz="2800" b="1">
                <a:solidFill>
                  <a:srgbClr val="3399FF"/>
                </a:solidFill>
                <a:effectLst>
                  <a:outerShdw blurRad="38100" dist="38100" dir="2700000" algn="tl">
                    <a:srgbClr val="000000"/>
                  </a:outerShdw>
                </a:effectLst>
              </a:rPr>
              <a:t>Feet</a:t>
            </a:r>
          </a:p>
        </p:txBody>
      </p:sp>
      <p:pic>
        <p:nvPicPr>
          <p:cNvPr id="56352" name="Picture 41"/>
          <p:cNvPicPr>
            <a:picLocks noChangeAspect="1" noChangeArrowheads="1"/>
          </p:cNvPicPr>
          <p:nvPr/>
        </p:nvPicPr>
        <p:blipFill>
          <a:blip r:embed="rId5" cstate="print"/>
          <a:srcRect/>
          <a:stretch>
            <a:fillRect/>
          </a:stretch>
        </p:blipFill>
        <p:spPr bwMode="auto">
          <a:xfrm>
            <a:off x="304800" y="1447800"/>
            <a:ext cx="2726130" cy="950912"/>
          </a:xfrm>
          <a:prstGeom prst="rect">
            <a:avLst/>
          </a:prstGeom>
          <a:noFill/>
          <a:ln w="9525">
            <a:noFill/>
            <a:miter lim="800000"/>
            <a:headEnd/>
            <a:tailEnd/>
          </a:ln>
        </p:spPr>
      </p:pic>
      <p:grpSp>
        <p:nvGrpSpPr>
          <p:cNvPr id="3" name="Group 42"/>
          <p:cNvGrpSpPr>
            <a:grpSpLocks/>
          </p:cNvGrpSpPr>
          <p:nvPr/>
        </p:nvGrpSpPr>
        <p:grpSpPr bwMode="auto">
          <a:xfrm>
            <a:off x="2390775" y="190500"/>
            <a:ext cx="4819650" cy="369888"/>
            <a:chOff x="1512" y="3702"/>
            <a:chExt cx="3036" cy="233"/>
          </a:xfrm>
        </p:grpSpPr>
        <p:sp>
          <p:nvSpPr>
            <p:cNvPr id="56359" name="Text Box 43"/>
            <p:cNvSpPr txBox="1">
              <a:spLocks noChangeArrowheads="1"/>
            </p:cNvSpPr>
            <p:nvPr/>
          </p:nvSpPr>
          <p:spPr bwMode="auto">
            <a:xfrm>
              <a:off x="3600" y="3702"/>
              <a:ext cx="196" cy="231"/>
            </a:xfrm>
            <a:prstGeom prst="rect">
              <a:avLst/>
            </a:prstGeom>
            <a:noFill/>
            <a:ln w="9525">
              <a:noFill/>
              <a:miter lim="800000"/>
              <a:headEnd/>
              <a:tailEnd/>
            </a:ln>
          </p:spPr>
          <p:txBody>
            <a:bodyPr wrap="none">
              <a:spAutoFit/>
            </a:bodyPr>
            <a:lstStyle/>
            <a:p>
              <a:r>
                <a:rPr lang="en-US" sz="1800">
                  <a:solidFill>
                    <a:srgbClr val="FFFF00"/>
                  </a:solidFill>
                </a:rPr>
                <a:t>0</a:t>
              </a:r>
            </a:p>
          </p:txBody>
        </p:sp>
        <p:sp>
          <p:nvSpPr>
            <p:cNvPr id="56360" name="Text Box 44"/>
            <p:cNvSpPr txBox="1">
              <a:spLocks noChangeArrowheads="1"/>
            </p:cNvSpPr>
            <p:nvPr/>
          </p:nvSpPr>
          <p:spPr bwMode="auto">
            <a:xfrm>
              <a:off x="3852" y="3702"/>
              <a:ext cx="360" cy="231"/>
            </a:xfrm>
            <a:prstGeom prst="rect">
              <a:avLst/>
            </a:prstGeom>
            <a:noFill/>
            <a:ln w="9525">
              <a:noFill/>
              <a:miter lim="800000"/>
              <a:headEnd/>
              <a:tailEnd/>
            </a:ln>
          </p:spPr>
          <p:txBody>
            <a:bodyPr wrap="none">
              <a:spAutoFit/>
            </a:bodyPr>
            <a:lstStyle/>
            <a:p>
              <a:r>
                <a:rPr lang="en-US" sz="1800">
                  <a:solidFill>
                    <a:srgbClr val="FF9933"/>
                  </a:solidFill>
                </a:rPr>
                <a:t>+10</a:t>
              </a:r>
            </a:p>
          </p:txBody>
        </p:sp>
        <p:sp>
          <p:nvSpPr>
            <p:cNvPr id="56361" name="Text Box 45"/>
            <p:cNvSpPr txBox="1">
              <a:spLocks noChangeArrowheads="1"/>
            </p:cNvSpPr>
            <p:nvPr/>
          </p:nvSpPr>
          <p:spPr bwMode="auto">
            <a:xfrm>
              <a:off x="4188" y="3702"/>
              <a:ext cx="360" cy="231"/>
            </a:xfrm>
            <a:prstGeom prst="rect">
              <a:avLst/>
            </a:prstGeom>
            <a:noFill/>
            <a:ln w="9525">
              <a:noFill/>
              <a:miter lim="800000"/>
              <a:headEnd/>
              <a:tailEnd/>
            </a:ln>
          </p:spPr>
          <p:txBody>
            <a:bodyPr wrap="none">
              <a:spAutoFit/>
            </a:bodyPr>
            <a:lstStyle/>
            <a:p>
              <a:r>
                <a:rPr lang="en-US" sz="1800">
                  <a:solidFill>
                    <a:srgbClr val="FF0000"/>
                  </a:solidFill>
                </a:rPr>
                <a:t>+20</a:t>
              </a:r>
            </a:p>
          </p:txBody>
        </p:sp>
        <p:sp>
          <p:nvSpPr>
            <p:cNvPr id="56362" name="Text Box 46"/>
            <p:cNvSpPr txBox="1">
              <a:spLocks noChangeArrowheads="1"/>
            </p:cNvSpPr>
            <p:nvPr/>
          </p:nvSpPr>
          <p:spPr bwMode="auto">
            <a:xfrm>
              <a:off x="3198" y="3702"/>
              <a:ext cx="324" cy="231"/>
            </a:xfrm>
            <a:prstGeom prst="rect">
              <a:avLst/>
            </a:prstGeom>
            <a:noFill/>
            <a:ln w="9525">
              <a:noFill/>
              <a:miter lim="800000"/>
              <a:headEnd/>
              <a:tailEnd/>
            </a:ln>
          </p:spPr>
          <p:txBody>
            <a:bodyPr wrap="none">
              <a:spAutoFit/>
            </a:bodyPr>
            <a:lstStyle/>
            <a:p>
              <a:r>
                <a:rPr lang="en-US" sz="1800">
                  <a:solidFill>
                    <a:srgbClr val="00FF00"/>
                  </a:solidFill>
                </a:rPr>
                <a:t>-10</a:t>
              </a:r>
            </a:p>
          </p:txBody>
        </p:sp>
        <p:sp>
          <p:nvSpPr>
            <p:cNvPr id="56363" name="Text Box 47"/>
            <p:cNvSpPr txBox="1">
              <a:spLocks noChangeArrowheads="1"/>
            </p:cNvSpPr>
            <p:nvPr/>
          </p:nvSpPr>
          <p:spPr bwMode="auto">
            <a:xfrm>
              <a:off x="2862" y="3702"/>
              <a:ext cx="308" cy="233"/>
            </a:xfrm>
            <a:prstGeom prst="rect">
              <a:avLst/>
            </a:prstGeom>
            <a:noFill/>
            <a:ln w="9525">
              <a:noFill/>
              <a:miter lim="800000"/>
              <a:headEnd/>
              <a:tailEnd/>
            </a:ln>
          </p:spPr>
          <p:txBody>
            <a:bodyPr wrap="none">
              <a:spAutoFit/>
            </a:bodyPr>
            <a:lstStyle/>
            <a:p>
              <a:r>
                <a:rPr lang="en-US" sz="1800" dirty="0">
                  <a:solidFill>
                    <a:schemeClr val="bg1">
                      <a:lumMod val="85000"/>
                    </a:schemeClr>
                  </a:solidFill>
                </a:rPr>
                <a:t>-20</a:t>
              </a:r>
            </a:p>
          </p:txBody>
        </p:sp>
        <p:sp>
          <p:nvSpPr>
            <p:cNvPr id="56364" name="Text Box 48"/>
            <p:cNvSpPr txBox="1">
              <a:spLocks noChangeArrowheads="1"/>
            </p:cNvSpPr>
            <p:nvPr/>
          </p:nvSpPr>
          <p:spPr bwMode="auto">
            <a:xfrm>
              <a:off x="2526" y="3702"/>
              <a:ext cx="324" cy="231"/>
            </a:xfrm>
            <a:prstGeom prst="rect">
              <a:avLst/>
            </a:prstGeom>
            <a:noFill/>
            <a:ln w="9525">
              <a:noFill/>
              <a:miter lim="800000"/>
              <a:headEnd/>
              <a:tailEnd/>
            </a:ln>
          </p:spPr>
          <p:txBody>
            <a:bodyPr wrap="none">
              <a:spAutoFit/>
            </a:bodyPr>
            <a:lstStyle/>
            <a:p>
              <a:r>
                <a:rPr lang="en-US" sz="1800">
                  <a:solidFill>
                    <a:srgbClr val="33CCFF"/>
                  </a:solidFill>
                </a:rPr>
                <a:t>-30</a:t>
              </a:r>
            </a:p>
          </p:txBody>
        </p:sp>
        <p:sp>
          <p:nvSpPr>
            <p:cNvPr id="56365" name="Text Box 49"/>
            <p:cNvSpPr txBox="1">
              <a:spLocks noChangeArrowheads="1"/>
            </p:cNvSpPr>
            <p:nvPr/>
          </p:nvSpPr>
          <p:spPr bwMode="auto">
            <a:xfrm>
              <a:off x="2190" y="3702"/>
              <a:ext cx="324" cy="231"/>
            </a:xfrm>
            <a:prstGeom prst="rect">
              <a:avLst/>
            </a:prstGeom>
            <a:noFill/>
            <a:ln w="9525">
              <a:noFill/>
              <a:miter lim="800000"/>
              <a:headEnd/>
              <a:tailEnd/>
            </a:ln>
          </p:spPr>
          <p:txBody>
            <a:bodyPr wrap="none">
              <a:spAutoFit/>
            </a:bodyPr>
            <a:lstStyle/>
            <a:p>
              <a:r>
                <a:rPr lang="en-US" sz="1800">
                  <a:solidFill>
                    <a:srgbClr val="0099FF"/>
                  </a:solidFill>
                </a:rPr>
                <a:t>-40</a:t>
              </a:r>
            </a:p>
          </p:txBody>
        </p:sp>
        <p:sp>
          <p:nvSpPr>
            <p:cNvPr id="56366" name="Text Box 50"/>
            <p:cNvSpPr txBox="1">
              <a:spLocks noChangeArrowheads="1"/>
            </p:cNvSpPr>
            <p:nvPr/>
          </p:nvSpPr>
          <p:spPr bwMode="auto">
            <a:xfrm>
              <a:off x="1854" y="3702"/>
              <a:ext cx="324" cy="231"/>
            </a:xfrm>
            <a:prstGeom prst="rect">
              <a:avLst/>
            </a:prstGeom>
            <a:noFill/>
            <a:ln w="9525">
              <a:noFill/>
              <a:miter lim="800000"/>
              <a:headEnd/>
              <a:tailEnd/>
            </a:ln>
          </p:spPr>
          <p:txBody>
            <a:bodyPr wrap="none">
              <a:spAutoFit/>
            </a:bodyPr>
            <a:lstStyle/>
            <a:p>
              <a:r>
                <a:rPr lang="en-US" sz="1800">
                  <a:solidFill>
                    <a:srgbClr val="3366CC"/>
                  </a:solidFill>
                </a:rPr>
                <a:t>-50</a:t>
              </a:r>
            </a:p>
          </p:txBody>
        </p:sp>
        <p:sp>
          <p:nvSpPr>
            <p:cNvPr id="56367" name="Text Box 51"/>
            <p:cNvSpPr txBox="1">
              <a:spLocks noChangeArrowheads="1"/>
            </p:cNvSpPr>
            <p:nvPr/>
          </p:nvSpPr>
          <p:spPr bwMode="auto">
            <a:xfrm>
              <a:off x="1512" y="3702"/>
              <a:ext cx="308" cy="233"/>
            </a:xfrm>
            <a:prstGeom prst="rect">
              <a:avLst/>
            </a:prstGeom>
            <a:noFill/>
            <a:ln w="9525">
              <a:noFill/>
              <a:miter lim="800000"/>
              <a:headEnd/>
              <a:tailEnd/>
            </a:ln>
          </p:spPr>
          <p:txBody>
            <a:bodyPr wrap="none">
              <a:spAutoFit/>
            </a:bodyPr>
            <a:lstStyle/>
            <a:p>
              <a:r>
                <a:rPr lang="en-US" sz="1800" dirty="0">
                  <a:solidFill>
                    <a:srgbClr val="996CB2"/>
                  </a:solidFill>
                </a:rPr>
                <a:t>-60</a:t>
              </a:r>
            </a:p>
          </p:txBody>
        </p:sp>
      </p:grpSp>
      <p:sp>
        <p:nvSpPr>
          <p:cNvPr id="56354" name="Text Box 52"/>
          <p:cNvSpPr txBox="1">
            <a:spLocks noChangeArrowheads="1"/>
          </p:cNvSpPr>
          <p:nvPr/>
        </p:nvSpPr>
        <p:spPr bwMode="auto">
          <a:xfrm>
            <a:off x="990600" y="6087070"/>
            <a:ext cx="7627473" cy="923330"/>
          </a:xfrm>
          <a:prstGeom prst="rect">
            <a:avLst/>
          </a:prstGeom>
          <a:noFill/>
          <a:ln w="9525">
            <a:noFill/>
            <a:miter lim="800000"/>
            <a:headEnd/>
            <a:tailEnd/>
          </a:ln>
        </p:spPr>
        <p:txBody>
          <a:bodyPr wrap="none">
            <a:spAutoFit/>
          </a:bodyPr>
          <a:lstStyle/>
          <a:p>
            <a:r>
              <a:rPr lang="en-US" sz="5400" b="1" dirty="0" smtClean="0">
                <a:solidFill>
                  <a:srgbClr val="FFFFFF"/>
                </a:solidFill>
              </a:rPr>
              <a:t>Troposphere; lowest layer</a:t>
            </a:r>
            <a:endParaRPr lang="en-US" sz="5400" b="1" dirty="0">
              <a:solidFill>
                <a:srgbClr val="FFFFFF"/>
              </a:solidFill>
            </a:endParaRPr>
          </a:p>
        </p:txBody>
      </p:sp>
      <p:sp>
        <p:nvSpPr>
          <p:cNvPr id="56356" name="Line 54"/>
          <p:cNvSpPr>
            <a:spLocks noChangeShapeType="1"/>
          </p:cNvSpPr>
          <p:nvPr/>
        </p:nvSpPr>
        <p:spPr bwMode="auto">
          <a:xfrm>
            <a:off x="3200400" y="542925"/>
            <a:ext cx="0" cy="266700"/>
          </a:xfrm>
          <a:prstGeom prst="line">
            <a:avLst/>
          </a:prstGeom>
          <a:noFill/>
          <a:ln w="28575" cap="rnd">
            <a:solidFill>
              <a:schemeClr val="tx1"/>
            </a:solidFill>
            <a:prstDash val="sysDot"/>
            <a:round/>
            <a:headEnd/>
            <a:tailEnd/>
          </a:ln>
        </p:spPr>
        <p:txBody>
          <a:bodyPr/>
          <a:lstStyle/>
          <a:p>
            <a:endParaRPr lang="en-US"/>
          </a:p>
        </p:txBody>
      </p:sp>
      <p:sp>
        <p:nvSpPr>
          <p:cNvPr id="56357" name="Line 55"/>
          <p:cNvSpPr>
            <a:spLocks noChangeShapeType="1"/>
          </p:cNvSpPr>
          <p:nvPr/>
        </p:nvSpPr>
        <p:spPr bwMode="auto">
          <a:xfrm>
            <a:off x="3733800" y="552450"/>
            <a:ext cx="0" cy="323850"/>
          </a:xfrm>
          <a:prstGeom prst="line">
            <a:avLst/>
          </a:prstGeom>
          <a:noFill/>
          <a:ln w="28575" cap="rnd">
            <a:solidFill>
              <a:schemeClr val="tx1"/>
            </a:solidFill>
            <a:prstDash val="sysDot"/>
            <a:round/>
            <a:headEnd/>
            <a:tailEnd/>
          </a:ln>
        </p:spPr>
        <p:txBody>
          <a:bodyPr/>
          <a:lstStyle/>
          <a:p>
            <a:endParaRPr lang="en-US"/>
          </a:p>
        </p:txBody>
      </p:sp>
      <p:sp>
        <p:nvSpPr>
          <p:cNvPr id="56358" name="Line 56"/>
          <p:cNvSpPr>
            <a:spLocks noChangeShapeType="1"/>
          </p:cNvSpPr>
          <p:nvPr/>
        </p:nvSpPr>
        <p:spPr bwMode="auto">
          <a:xfrm>
            <a:off x="4257675" y="581025"/>
            <a:ext cx="0" cy="257175"/>
          </a:xfrm>
          <a:prstGeom prst="line">
            <a:avLst/>
          </a:prstGeom>
          <a:noFill/>
          <a:ln w="28575" cap="rnd">
            <a:solidFill>
              <a:schemeClr val="tx1"/>
            </a:solidFill>
            <a:prstDash val="sysDot"/>
            <a:round/>
            <a:headEnd/>
            <a:tailEnd/>
          </a:ln>
        </p:spPr>
        <p:txBody>
          <a:bodyPr/>
          <a:lstStyle/>
          <a:p>
            <a:endParaRPr lang="en-US"/>
          </a:p>
        </p:txBody>
      </p:sp>
      <p:sp>
        <p:nvSpPr>
          <p:cNvPr id="57" name="TextBox 56"/>
          <p:cNvSpPr txBox="1"/>
          <p:nvPr/>
        </p:nvSpPr>
        <p:spPr>
          <a:xfrm>
            <a:off x="457200" y="147935"/>
            <a:ext cx="1872116" cy="461665"/>
          </a:xfrm>
          <a:prstGeom prst="rect">
            <a:avLst/>
          </a:prstGeom>
          <a:noFill/>
        </p:spPr>
        <p:txBody>
          <a:bodyPr wrap="none" rtlCol="0">
            <a:spAutoFit/>
          </a:bodyPr>
          <a:lstStyle/>
          <a:p>
            <a:r>
              <a:rPr lang="en-US" sz="2400" dirty="0" smtClean="0">
                <a:solidFill>
                  <a:srgbClr val="FFFF00"/>
                </a:solidFill>
                <a:effectLst>
                  <a:outerShdw blurRad="38100" dist="38100" dir="2700000" algn="tl">
                    <a:srgbClr val="000000">
                      <a:alpha val="43137"/>
                    </a:srgbClr>
                  </a:outerShdw>
                </a:effectLst>
              </a:rPr>
              <a:t>Temperature:</a:t>
            </a:r>
            <a:endParaRPr lang="en-US" sz="2400" dirty="0">
              <a:solidFill>
                <a:srgbClr val="FFFF00"/>
              </a:solidFill>
              <a:effectLst>
                <a:outerShdw blurRad="38100" dist="38100" dir="2700000" algn="tl">
                  <a:srgbClr val="000000">
                    <a:alpha val="43137"/>
                  </a:srgbClr>
                </a:outerShdw>
              </a:effectLst>
            </a:endParaRPr>
          </a:p>
        </p:txBody>
      </p:sp>
      <p:sp>
        <p:nvSpPr>
          <p:cNvPr id="58" name="TextBox 57"/>
          <p:cNvSpPr txBox="1"/>
          <p:nvPr/>
        </p:nvSpPr>
        <p:spPr>
          <a:xfrm>
            <a:off x="7725830" y="537865"/>
            <a:ext cx="1341970" cy="461665"/>
          </a:xfrm>
          <a:prstGeom prst="rect">
            <a:avLst/>
          </a:prstGeom>
          <a:noFill/>
        </p:spPr>
        <p:txBody>
          <a:bodyPr wrap="none" rtlCol="0">
            <a:spAutoFit/>
          </a:bodyPr>
          <a:lstStyle/>
          <a:p>
            <a:r>
              <a:rPr lang="en-US" sz="2400" dirty="0" smtClean="0">
                <a:solidFill>
                  <a:schemeClr val="bg2">
                    <a:lumMod val="90000"/>
                  </a:schemeClr>
                </a:solidFill>
                <a:effectLst>
                  <a:outerShdw blurRad="38100" dist="38100" dir="2700000" algn="tl">
                    <a:srgbClr val="000000">
                      <a:alpha val="43137"/>
                    </a:srgbClr>
                  </a:outerShdw>
                </a:effectLst>
              </a:rPr>
              <a:t>Pressure:</a:t>
            </a:r>
            <a:endParaRPr lang="en-US" sz="2400" dirty="0">
              <a:solidFill>
                <a:schemeClr val="bg2">
                  <a:lumMod val="9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descr="North hemisphere cross section showing jet streams and tropopause elevations"/>
          <p:cNvPicPr>
            <a:picLocks noChangeAspect="1" noChangeArrowheads="1"/>
          </p:cNvPicPr>
          <p:nvPr/>
        </p:nvPicPr>
        <p:blipFill>
          <a:blip r:embed="rId3" cstate="print"/>
          <a:srcRect/>
          <a:stretch>
            <a:fillRect/>
          </a:stretch>
        </p:blipFill>
        <p:spPr bwMode="auto">
          <a:xfrm>
            <a:off x="0" y="1809750"/>
            <a:ext cx="9144000" cy="4819650"/>
          </a:xfrm>
          <a:prstGeom prst="rect">
            <a:avLst/>
          </a:prstGeom>
          <a:noFill/>
          <a:ln w="9525">
            <a:noFill/>
            <a:miter lim="800000"/>
            <a:headEnd/>
            <a:tailEnd/>
          </a:ln>
        </p:spPr>
      </p:pic>
      <p:sp>
        <p:nvSpPr>
          <p:cNvPr id="590852" name="Text Box 4"/>
          <p:cNvSpPr txBox="1">
            <a:spLocks noChangeArrowheads="1"/>
          </p:cNvSpPr>
          <p:nvPr/>
        </p:nvSpPr>
        <p:spPr bwMode="auto">
          <a:xfrm>
            <a:off x="2590800" y="355937"/>
            <a:ext cx="4525598" cy="1015663"/>
          </a:xfrm>
          <a:prstGeom prst="rect">
            <a:avLst/>
          </a:prstGeom>
          <a:noFill/>
          <a:ln w="9525">
            <a:noFill/>
            <a:miter lim="800000"/>
            <a:headEnd/>
            <a:tailEnd/>
          </a:ln>
          <a:effectLst/>
        </p:spPr>
        <p:txBody>
          <a:bodyPr wrap="none">
            <a:spAutoFit/>
          </a:bodyPr>
          <a:lstStyle/>
          <a:p>
            <a:pPr>
              <a:defRPr/>
            </a:pPr>
            <a:r>
              <a:rPr lang="en-US" sz="6000" b="1" dirty="0" smtClean="0">
                <a:solidFill>
                  <a:schemeClr val="bg1"/>
                </a:solidFill>
                <a:effectLst>
                  <a:outerShdw blurRad="38100" dist="38100" dir="2700000" algn="tl">
                    <a:srgbClr val="000000"/>
                  </a:outerShdw>
                </a:effectLst>
                <a:latin typeface="Lucida Sans" pitchFamily="34" charset="0"/>
                <a:cs typeface="Lucida Sans" pitchFamily="34" charset="0"/>
              </a:rPr>
              <a:t>Jet Stream </a:t>
            </a:r>
            <a:endParaRPr lang="en-US" sz="6000" b="1" dirty="0">
              <a:solidFill>
                <a:schemeClr val="bg1"/>
              </a:solidFill>
              <a:effectLst>
                <a:outerShdw blurRad="38100" dist="38100" dir="2700000" algn="tl">
                  <a:srgbClr val="000000"/>
                </a:outerShdw>
              </a:effectLst>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descr="North hemisphere cross section showing jet streams and tropopause elevations"/>
          <p:cNvPicPr>
            <a:picLocks noChangeAspect="1" noChangeArrowheads="1"/>
          </p:cNvPicPr>
          <p:nvPr/>
        </p:nvPicPr>
        <p:blipFill>
          <a:blip r:embed="rId3"/>
          <a:stretch>
            <a:fillRect/>
          </a:stretch>
        </p:blipFill>
        <p:spPr bwMode="auto">
          <a:xfrm>
            <a:off x="2590800" y="1315231"/>
            <a:ext cx="4322191" cy="5314169"/>
          </a:xfrm>
          <a:prstGeom prst="rect">
            <a:avLst/>
          </a:prstGeom>
          <a:noFill/>
          <a:ln w="9525">
            <a:noFill/>
            <a:miter lim="800000"/>
            <a:headEnd/>
            <a:tailEnd/>
          </a:ln>
        </p:spPr>
      </p:pic>
      <p:sp>
        <p:nvSpPr>
          <p:cNvPr id="590852" name="Text Box 4"/>
          <p:cNvSpPr txBox="1">
            <a:spLocks noChangeArrowheads="1"/>
          </p:cNvSpPr>
          <p:nvPr/>
        </p:nvSpPr>
        <p:spPr bwMode="auto">
          <a:xfrm>
            <a:off x="2539042" y="120770"/>
            <a:ext cx="4525598" cy="1015663"/>
          </a:xfrm>
          <a:prstGeom prst="rect">
            <a:avLst/>
          </a:prstGeom>
          <a:noFill/>
          <a:ln w="9525">
            <a:noFill/>
            <a:miter lim="800000"/>
            <a:headEnd/>
            <a:tailEnd/>
          </a:ln>
          <a:effectLst/>
        </p:spPr>
        <p:txBody>
          <a:bodyPr wrap="none">
            <a:spAutoFit/>
          </a:bodyPr>
          <a:lstStyle/>
          <a:p>
            <a:pPr algn="ctr">
              <a:defRPr/>
            </a:pPr>
            <a:r>
              <a:rPr lang="en-US" sz="6000" b="1" dirty="0" smtClean="0">
                <a:solidFill>
                  <a:schemeClr val="bg1"/>
                </a:solidFill>
                <a:effectLst>
                  <a:outerShdw blurRad="38100" dist="38100" dir="2700000" algn="tl">
                    <a:srgbClr val="000000"/>
                  </a:outerShdw>
                </a:effectLst>
                <a:latin typeface="Lucida Sans" pitchFamily="34" charset="0"/>
                <a:cs typeface="Lucida Sans" pitchFamily="34" charset="0"/>
              </a:rPr>
              <a:t>Jet Stream </a:t>
            </a:r>
            <a:endParaRPr lang="en-US" sz="6000" b="1" dirty="0">
              <a:solidFill>
                <a:schemeClr val="bg1"/>
              </a:solidFill>
              <a:effectLst>
                <a:outerShdw blurRad="38100" dist="38100" dir="2700000" algn="tl">
                  <a:srgbClr val="000000"/>
                </a:outerShdw>
              </a:effectLst>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2"/>
          <p:cNvSpPr txBox="1">
            <a:spLocks noChangeArrowheads="1"/>
          </p:cNvSpPr>
          <p:nvPr/>
        </p:nvSpPr>
        <p:spPr bwMode="auto">
          <a:xfrm>
            <a:off x="152400" y="228600"/>
            <a:ext cx="8763000" cy="1754326"/>
          </a:xfrm>
          <a:prstGeom prst="rect">
            <a:avLst/>
          </a:prstGeom>
          <a:noFill/>
          <a:ln w="9525">
            <a:noFill/>
            <a:miter lim="800000"/>
            <a:headEnd/>
            <a:tailEnd/>
          </a:ln>
          <a:effectLst/>
        </p:spPr>
        <p:txBody>
          <a:bodyPr wrap="square">
            <a:spAutoFit/>
          </a:bodyPr>
          <a:lstStyle/>
          <a:p>
            <a:pPr algn="ctr">
              <a:spcBef>
                <a:spcPct val="50000"/>
              </a:spcBef>
              <a:defRPr/>
            </a:pPr>
            <a:r>
              <a:rPr lang="en-US" sz="5400" b="1" dirty="0">
                <a:latin typeface="Lucida Sans" pitchFamily="34" charset="0"/>
                <a:cs typeface="Lucida Sans" pitchFamily="34" charset="0"/>
              </a:rPr>
              <a:t>Winter vs. </a:t>
            </a:r>
            <a:r>
              <a:rPr lang="en-US" sz="5400" b="1" dirty="0" smtClean="0">
                <a:latin typeface="Lucida Sans" pitchFamily="34" charset="0"/>
                <a:cs typeface="Lucida Sans" pitchFamily="34" charset="0"/>
              </a:rPr>
              <a:t>Summer in California</a:t>
            </a:r>
            <a:endParaRPr lang="en-US" sz="5400" dirty="0">
              <a:latin typeface="Lucida Sans" pitchFamily="34" charset="0"/>
              <a:cs typeface="Lucida Sans" pitchFamily="34" charset="0"/>
            </a:endParaRPr>
          </a:p>
        </p:txBody>
      </p:sp>
      <p:pic>
        <p:nvPicPr>
          <p:cNvPr id="8" name="Picture 7" descr="FFTArt &amp; Dave.JPG"/>
          <p:cNvPicPr>
            <a:picLocks noChangeAspect="1"/>
          </p:cNvPicPr>
          <p:nvPr/>
        </p:nvPicPr>
        <p:blipFill>
          <a:blip r:embed="rId2"/>
          <a:stretch>
            <a:fillRect/>
          </a:stretch>
        </p:blipFill>
        <p:spPr>
          <a:xfrm>
            <a:off x="152400" y="1905000"/>
            <a:ext cx="4250531" cy="3429000"/>
          </a:xfrm>
          <a:prstGeom prst="rect">
            <a:avLst/>
          </a:prstGeom>
        </p:spPr>
      </p:pic>
      <p:pic>
        <p:nvPicPr>
          <p:cNvPr id="7" name="Picture 6" descr="Oroville Low 2_4_08 320.jpg"/>
          <p:cNvPicPr>
            <a:picLocks noChangeAspect="1"/>
          </p:cNvPicPr>
          <p:nvPr/>
        </p:nvPicPr>
        <p:blipFill>
          <a:blip r:embed="rId3"/>
          <a:stretch>
            <a:fillRect/>
          </a:stretch>
        </p:blipFill>
        <p:spPr>
          <a:xfrm>
            <a:off x="3806575" y="3276600"/>
            <a:ext cx="5032625" cy="33425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651" name="Text Box 3"/>
          <p:cNvSpPr txBox="1">
            <a:spLocks noChangeArrowheads="1"/>
          </p:cNvSpPr>
          <p:nvPr/>
        </p:nvSpPr>
        <p:spPr bwMode="auto">
          <a:xfrm>
            <a:off x="1676400" y="5191542"/>
            <a:ext cx="5731697" cy="2123658"/>
          </a:xfrm>
          <a:prstGeom prst="rect">
            <a:avLst/>
          </a:prstGeom>
          <a:noFill/>
          <a:ln w="9525">
            <a:noFill/>
            <a:miter lim="800000"/>
            <a:headEnd/>
            <a:tailEnd/>
          </a:ln>
          <a:effectLst/>
        </p:spPr>
        <p:txBody>
          <a:bodyPr wrap="square">
            <a:spAutoFit/>
          </a:bodyPr>
          <a:lstStyle/>
          <a:p>
            <a:pPr>
              <a:defRPr/>
            </a:pPr>
            <a:r>
              <a:rPr lang="en-US" sz="4400" b="1" dirty="0">
                <a:solidFill>
                  <a:schemeClr val="bg1"/>
                </a:solidFill>
                <a:effectLst>
                  <a:outerShdw blurRad="38100" dist="38100" dir="2700000" algn="tl">
                    <a:srgbClr val="000000"/>
                  </a:outerShdw>
                </a:effectLst>
              </a:rPr>
              <a:t>Winter: </a:t>
            </a:r>
            <a:r>
              <a:rPr lang="en-US" sz="4400" b="1" dirty="0" smtClean="0">
                <a:solidFill>
                  <a:schemeClr val="bg1"/>
                </a:solidFill>
                <a:effectLst>
                  <a:outerShdw blurRad="38100" dist="38100" dir="2700000" algn="tl">
                    <a:srgbClr val="000000"/>
                  </a:outerShdw>
                </a:effectLst>
              </a:rPr>
              <a:t> </a:t>
            </a:r>
            <a:r>
              <a:rPr lang="en-US" sz="3200" b="1" dirty="0" smtClean="0">
                <a:solidFill>
                  <a:schemeClr val="bg1"/>
                </a:solidFill>
                <a:effectLst>
                  <a:outerShdw blurRad="38100" dist="38100" dir="2700000" algn="tl">
                    <a:srgbClr val="000000"/>
                  </a:outerShdw>
                </a:effectLst>
              </a:rPr>
              <a:t>Jet </a:t>
            </a:r>
            <a:r>
              <a:rPr lang="en-US" sz="3200" b="1" dirty="0">
                <a:solidFill>
                  <a:schemeClr val="bg1"/>
                </a:solidFill>
                <a:effectLst>
                  <a:outerShdw blurRad="38100" dist="38100" dir="2700000" algn="tl">
                    <a:srgbClr val="000000"/>
                  </a:outerShdw>
                </a:effectLst>
              </a:rPr>
              <a:t>points toward </a:t>
            </a:r>
            <a:r>
              <a:rPr lang="en-US" sz="3200" b="1" dirty="0" smtClean="0">
                <a:solidFill>
                  <a:schemeClr val="bg1"/>
                </a:solidFill>
                <a:effectLst>
                  <a:outerShdw blurRad="38100" dist="38100" dir="2700000" algn="tl">
                    <a:srgbClr val="000000"/>
                  </a:outerShdw>
                </a:effectLst>
              </a:rPr>
              <a:t>CA</a:t>
            </a:r>
            <a:endParaRPr lang="en-US" sz="1000" b="1" dirty="0" smtClean="0">
              <a:solidFill>
                <a:schemeClr val="bg1"/>
              </a:solidFill>
              <a:effectLst>
                <a:outerShdw blurRad="38100" dist="38100" dir="2700000" algn="tl">
                  <a:srgbClr val="000000"/>
                </a:outerShdw>
              </a:effectLst>
            </a:endParaRPr>
          </a:p>
          <a:p>
            <a:pPr>
              <a:defRPr/>
            </a:pPr>
            <a:endParaRPr lang="en-US" sz="800" b="1" dirty="0">
              <a:solidFill>
                <a:schemeClr val="bg1"/>
              </a:solidFill>
              <a:effectLst>
                <a:outerShdw blurRad="38100" dist="38100" dir="2700000" algn="tl">
                  <a:srgbClr val="000000"/>
                </a:outerShdw>
              </a:effectLst>
            </a:endParaRPr>
          </a:p>
          <a:p>
            <a:pPr>
              <a:defRPr/>
            </a:pPr>
            <a:r>
              <a:rPr lang="en-US" sz="3200" b="1" dirty="0">
                <a:solidFill>
                  <a:schemeClr val="bg1"/>
                </a:solidFill>
                <a:effectLst>
                  <a:outerShdw blurRad="38100" dist="38100" dir="2700000" algn="tl">
                    <a:srgbClr val="000000"/>
                  </a:outerShdw>
                </a:effectLst>
              </a:rPr>
              <a:t>		</a:t>
            </a:r>
            <a:r>
              <a:rPr lang="en-US" sz="4400" b="1" dirty="0" smtClean="0">
                <a:solidFill>
                  <a:srgbClr val="00B0F0"/>
                </a:solidFill>
                <a:effectLst>
                  <a:outerShdw blurRad="38100" dist="38100" dir="2700000" algn="tl">
                    <a:srgbClr val="000000"/>
                  </a:outerShdw>
                </a:effectLst>
              </a:rPr>
              <a:t>COLD</a:t>
            </a:r>
            <a:r>
              <a:rPr lang="en-US" sz="3200" b="1" dirty="0" smtClean="0">
                <a:solidFill>
                  <a:schemeClr val="bg1"/>
                </a:solidFill>
                <a:effectLst>
                  <a:outerShdw blurRad="38100" dist="38100" dir="2700000" algn="tl">
                    <a:srgbClr val="000000"/>
                  </a:outerShdw>
                </a:effectLst>
              </a:rPr>
              <a:t> From NW, Alaska</a:t>
            </a:r>
            <a:endParaRPr lang="en-US" sz="1000" b="1" dirty="0">
              <a:solidFill>
                <a:schemeClr val="bg1"/>
              </a:solidFill>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p:txBody>
      </p:sp>
      <p:sp>
        <p:nvSpPr>
          <p:cNvPr id="6"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a:latin typeface="Lucida Sans" pitchFamily="34" charset="0"/>
                <a:cs typeface="Lucida Sans" pitchFamily="34" charset="0"/>
              </a:rPr>
              <a:t>Winter </a:t>
            </a:r>
            <a:r>
              <a:rPr lang="en-US" sz="5400" b="1" dirty="0" smtClean="0">
                <a:latin typeface="Lucida Sans" pitchFamily="34" charset="0"/>
                <a:cs typeface="Lucida Sans" pitchFamily="34" charset="0"/>
              </a:rPr>
              <a:t>Jet toward CA</a:t>
            </a:r>
            <a:endParaRPr lang="en-US" sz="5400" dirty="0">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651" name="Text Box 3"/>
          <p:cNvSpPr txBox="1">
            <a:spLocks noChangeArrowheads="1"/>
          </p:cNvSpPr>
          <p:nvPr/>
        </p:nvSpPr>
        <p:spPr bwMode="auto">
          <a:xfrm>
            <a:off x="1676400" y="5191542"/>
            <a:ext cx="5731697" cy="2123658"/>
          </a:xfrm>
          <a:prstGeom prst="rect">
            <a:avLst/>
          </a:prstGeom>
          <a:noFill/>
          <a:ln w="9525">
            <a:noFill/>
            <a:miter lim="800000"/>
            <a:headEnd/>
            <a:tailEnd/>
          </a:ln>
          <a:effectLst/>
        </p:spPr>
        <p:txBody>
          <a:bodyPr wrap="square">
            <a:spAutoFit/>
          </a:bodyPr>
          <a:lstStyle/>
          <a:p>
            <a:pPr>
              <a:defRPr/>
            </a:pPr>
            <a:r>
              <a:rPr lang="en-US" sz="4400" b="1" dirty="0">
                <a:solidFill>
                  <a:schemeClr val="bg1"/>
                </a:solidFill>
                <a:effectLst>
                  <a:outerShdw blurRad="38100" dist="38100" dir="2700000" algn="tl">
                    <a:srgbClr val="000000"/>
                  </a:outerShdw>
                </a:effectLst>
              </a:rPr>
              <a:t>Winter: </a:t>
            </a:r>
            <a:r>
              <a:rPr lang="en-US" sz="4400" b="1" dirty="0" smtClean="0">
                <a:solidFill>
                  <a:schemeClr val="bg1"/>
                </a:solidFill>
                <a:effectLst>
                  <a:outerShdw blurRad="38100" dist="38100" dir="2700000" algn="tl">
                    <a:srgbClr val="000000"/>
                  </a:outerShdw>
                </a:effectLst>
              </a:rPr>
              <a:t> </a:t>
            </a:r>
            <a:r>
              <a:rPr lang="en-US" sz="3200" b="1" dirty="0" smtClean="0">
                <a:solidFill>
                  <a:schemeClr val="bg1"/>
                </a:solidFill>
                <a:effectLst>
                  <a:outerShdw blurRad="38100" dist="38100" dir="2700000" algn="tl">
                    <a:srgbClr val="000000"/>
                  </a:outerShdw>
                </a:effectLst>
              </a:rPr>
              <a:t>Jet </a:t>
            </a:r>
            <a:r>
              <a:rPr lang="en-US" sz="3200" b="1" dirty="0">
                <a:solidFill>
                  <a:schemeClr val="bg1"/>
                </a:solidFill>
                <a:effectLst>
                  <a:outerShdw blurRad="38100" dist="38100" dir="2700000" algn="tl">
                    <a:srgbClr val="000000"/>
                  </a:outerShdw>
                </a:effectLst>
              </a:rPr>
              <a:t>points toward </a:t>
            </a:r>
            <a:r>
              <a:rPr lang="en-US" sz="3200" b="1" dirty="0" smtClean="0">
                <a:solidFill>
                  <a:schemeClr val="bg1"/>
                </a:solidFill>
                <a:effectLst>
                  <a:outerShdw blurRad="38100" dist="38100" dir="2700000" algn="tl">
                    <a:srgbClr val="000000"/>
                  </a:outerShdw>
                </a:effectLst>
              </a:rPr>
              <a:t>CA</a:t>
            </a:r>
            <a:endParaRPr lang="en-US" sz="1000" b="1" dirty="0" smtClean="0">
              <a:solidFill>
                <a:schemeClr val="bg1"/>
              </a:solidFill>
              <a:effectLst>
                <a:outerShdw blurRad="38100" dist="38100" dir="2700000" algn="tl">
                  <a:srgbClr val="000000"/>
                </a:outerShdw>
              </a:effectLst>
            </a:endParaRPr>
          </a:p>
          <a:p>
            <a:pPr>
              <a:defRPr/>
            </a:pPr>
            <a:endParaRPr lang="en-US" sz="800" b="1" dirty="0">
              <a:solidFill>
                <a:schemeClr val="bg1"/>
              </a:solidFill>
              <a:effectLst>
                <a:outerShdw blurRad="38100" dist="38100" dir="2700000" algn="tl">
                  <a:srgbClr val="000000"/>
                </a:outerShdw>
              </a:effectLst>
            </a:endParaRPr>
          </a:p>
          <a:p>
            <a:pPr>
              <a:defRPr/>
            </a:pPr>
            <a:r>
              <a:rPr lang="en-US" sz="3200" b="1" dirty="0">
                <a:solidFill>
                  <a:schemeClr val="bg1"/>
                </a:solidFill>
                <a:effectLst>
                  <a:outerShdw blurRad="38100" dist="38100" dir="2700000" algn="tl">
                    <a:srgbClr val="000000"/>
                  </a:outerShdw>
                </a:effectLst>
              </a:rPr>
              <a:t>		</a:t>
            </a:r>
            <a:r>
              <a:rPr lang="en-US" sz="4400" b="1" dirty="0" smtClean="0">
                <a:solidFill>
                  <a:srgbClr val="00B0F0"/>
                </a:solidFill>
                <a:effectLst>
                  <a:outerShdw blurRad="38100" dist="38100" dir="2700000" algn="tl">
                    <a:srgbClr val="000000"/>
                  </a:outerShdw>
                </a:effectLst>
              </a:rPr>
              <a:t>COLD</a:t>
            </a:r>
            <a:r>
              <a:rPr lang="en-US" sz="3200" b="1" dirty="0" smtClean="0">
                <a:solidFill>
                  <a:schemeClr val="bg1"/>
                </a:solidFill>
                <a:effectLst>
                  <a:outerShdw blurRad="38100" dist="38100" dir="2700000" algn="tl">
                    <a:srgbClr val="000000"/>
                  </a:outerShdw>
                </a:effectLst>
              </a:rPr>
              <a:t> From NW, Alaska</a:t>
            </a:r>
            <a:endParaRPr lang="en-US" sz="1000" b="1" dirty="0">
              <a:solidFill>
                <a:schemeClr val="bg1"/>
              </a:solidFill>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p:txBody>
      </p:sp>
      <p:pic>
        <p:nvPicPr>
          <p:cNvPr id="6" name="Picture 2" descr="irsat_01092005_12hr"/>
          <p:cNvPicPr>
            <a:picLocks noChangeAspect="1" noChangeArrowheads="1"/>
          </p:cNvPicPr>
          <p:nvPr/>
        </p:nvPicPr>
        <p:blipFill>
          <a:blip r:embed="rId2" cstate="print"/>
          <a:srcRect/>
          <a:stretch>
            <a:fillRect/>
          </a:stretch>
        </p:blipFill>
        <p:spPr bwMode="auto">
          <a:xfrm>
            <a:off x="1447800" y="1081741"/>
            <a:ext cx="6172199" cy="4176059"/>
          </a:xfrm>
          <a:prstGeom prst="rect">
            <a:avLst/>
          </a:prstGeom>
          <a:noFill/>
          <a:ln w="9525">
            <a:noFill/>
            <a:miter lim="800000"/>
            <a:headEnd/>
            <a:tailEnd/>
          </a:ln>
        </p:spPr>
      </p:pic>
      <p:sp>
        <p:nvSpPr>
          <p:cNvPr id="7"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a:latin typeface="Lucida Sans" pitchFamily="34" charset="0"/>
                <a:cs typeface="Lucida Sans" pitchFamily="34" charset="0"/>
              </a:rPr>
              <a:t>Winter </a:t>
            </a:r>
            <a:r>
              <a:rPr lang="en-US" sz="5400" b="1" dirty="0" smtClean="0">
                <a:latin typeface="Lucida Sans" pitchFamily="34" charset="0"/>
                <a:cs typeface="Lucida Sans" pitchFamily="34" charset="0"/>
              </a:rPr>
              <a:t>Jet toward CA</a:t>
            </a:r>
            <a:endParaRPr lang="en-US" sz="5400" dirty="0">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651" name="Text Box 3"/>
          <p:cNvSpPr txBox="1">
            <a:spLocks noChangeArrowheads="1"/>
          </p:cNvSpPr>
          <p:nvPr/>
        </p:nvSpPr>
        <p:spPr bwMode="auto">
          <a:xfrm>
            <a:off x="1676400" y="5191542"/>
            <a:ext cx="5731697" cy="2123658"/>
          </a:xfrm>
          <a:prstGeom prst="rect">
            <a:avLst/>
          </a:prstGeom>
          <a:noFill/>
          <a:ln w="9525">
            <a:noFill/>
            <a:miter lim="800000"/>
            <a:headEnd/>
            <a:tailEnd/>
          </a:ln>
          <a:effectLst/>
        </p:spPr>
        <p:txBody>
          <a:bodyPr wrap="square">
            <a:spAutoFit/>
          </a:bodyPr>
          <a:lstStyle/>
          <a:p>
            <a:pPr>
              <a:defRPr/>
            </a:pPr>
            <a:r>
              <a:rPr lang="en-US" sz="4400" b="1" dirty="0">
                <a:solidFill>
                  <a:schemeClr val="bg1"/>
                </a:solidFill>
                <a:effectLst>
                  <a:outerShdw blurRad="38100" dist="38100" dir="2700000" algn="tl">
                    <a:srgbClr val="000000"/>
                  </a:outerShdw>
                </a:effectLst>
              </a:rPr>
              <a:t>Winter: </a:t>
            </a:r>
            <a:r>
              <a:rPr lang="en-US" sz="4400" b="1" dirty="0" smtClean="0">
                <a:solidFill>
                  <a:schemeClr val="bg1"/>
                </a:solidFill>
                <a:effectLst>
                  <a:outerShdw blurRad="38100" dist="38100" dir="2700000" algn="tl">
                    <a:srgbClr val="000000"/>
                  </a:outerShdw>
                </a:effectLst>
              </a:rPr>
              <a:t> </a:t>
            </a:r>
            <a:r>
              <a:rPr lang="en-US" sz="3200" b="1" dirty="0" smtClean="0">
                <a:solidFill>
                  <a:schemeClr val="bg1"/>
                </a:solidFill>
                <a:effectLst>
                  <a:outerShdw blurRad="38100" dist="38100" dir="2700000" algn="tl">
                    <a:srgbClr val="000000"/>
                  </a:outerShdw>
                </a:effectLst>
              </a:rPr>
              <a:t>Jet </a:t>
            </a:r>
            <a:r>
              <a:rPr lang="en-US" sz="3200" b="1" dirty="0">
                <a:solidFill>
                  <a:schemeClr val="bg1"/>
                </a:solidFill>
                <a:effectLst>
                  <a:outerShdw blurRad="38100" dist="38100" dir="2700000" algn="tl">
                    <a:srgbClr val="000000"/>
                  </a:outerShdw>
                </a:effectLst>
              </a:rPr>
              <a:t>points toward </a:t>
            </a:r>
            <a:r>
              <a:rPr lang="en-US" sz="3200" b="1" dirty="0" smtClean="0">
                <a:solidFill>
                  <a:schemeClr val="bg1"/>
                </a:solidFill>
                <a:effectLst>
                  <a:outerShdw blurRad="38100" dist="38100" dir="2700000" algn="tl">
                    <a:srgbClr val="000000"/>
                  </a:outerShdw>
                </a:effectLst>
              </a:rPr>
              <a:t>CA</a:t>
            </a:r>
            <a:endParaRPr lang="en-US" sz="1000" b="1" dirty="0" smtClean="0">
              <a:solidFill>
                <a:schemeClr val="bg1"/>
              </a:solidFill>
              <a:effectLst>
                <a:outerShdw blurRad="38100" dist="38100" dir="2700000" algn="tl">
                  <a:srgbClr val="000000"/>
                </a:outerShdw>
              </a:effectLst>
            </a:endParaRPr>
          </a:p>
          <a:p>
            <a:pPr>
              <a:defRPr/>
            </a:pPr>
            <a:endParaRPr lang="en-US" sz="800" b="1" dirty="0">
              <a:solidFill>
                <a:schemeClr val="bg1"/>
              </a:solidFill>
              <a:effectLst>
                <a:outerShdw blurRad="38100" dist="38100" dir="2700000" algn="tl">
                  <a:srgbClr val="000000"/>
                </a:outerShdw>
              </a:effectLst>
            </a:endParaRPr>
          </a:p>
          <a:p>
            <a:pPr>
              <a:defRPr/>
            </a:pPr>
            <a:r>
              <a:rPr lang="en-US" sz="3200" b="1" dirty="0">
                <a:solidFill>
                  <a:schemeClr val="bg1"/>
                </a:solidFill>
                <a:effectLst>
                  <a:outerShdw blurRad="38100" dist="38100" dir="2700000" algn="tl">
                    <a:srgbClr val="000000"/>
                  </a:outerShdw>
                </a:effectLst>
              </a:rPr>
              <a:t>		</a:t>
            </a:r>
            <a:r>
              <a:rPr lang="en-US" sz="4400" b="1" dirty="0" smtClean="0">
                <a:solidFill>
                  <a:srgbClr val="00B0F0"/>
                </a:solidFill>
                <a:effectLst>
                  <a:outerShdw blurRad="38100" dist="38100" dir="2700000" algn="tl">
                    <a:srgbClr val="000000"/>
                  </a:outerShdw>
                </a:effectLst>
              </a:rPr>
              <a:t>COLD</a:t>
            </a:r>
            <a:r>
              <a:rPr lang="en-US" sz="3200" b="1" dirty="0" smtClean="0">
                <a:solidFill>
                  <a:schemeClr val="bg1"/>
                </a:solidFill>
                <a:effectLst>
                  <a:outerShdw blurRad="38100" dist="38100" dir="2700000" algn="tl">
                    <a:srgbClr val="000000"/>
                  </a:outerShdw>
                </a:effectLst>
              </a:rPr>
              <a:t> From NW, Alaska</a:t>
            </a:r>
            <a:endParaRPr lang="en-US" sz="1000" b="1" dirty="0">
              <a:solidFill>
                <a:schemeClr val="bg1"/>
              </a:solidFill>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p:txBody>
      </p:sp>
      <p:pic>
        <p:nvPicPr>
          <p:cNvPr id="6" name="Picture 2" descr="irsat_01092005_12hr"/>
          <p:cNvPicPr>
            <a:picLocks noChangeAspect="1" noChangeArrowheads="1"/>
          </p:cNvPicPr>
          <p:nvPr/>
        </p:nvPicPr>
        <p:blipFill>
          <a:blip r:embed="rId2" cstate="print"/>
          <a:srcRect/>
          <a:stretch>
            <a:fillRect/>
          </a:stretch>
        </p:blipFill>
        <p:spPr bwMode="auto">
          <a:xfrm>
            <a:off x="1447800" y="1081741"/>
            <a:ext cx="6172199" cy="4176059"/>
          </a:xfrm>
          <a:prstGeom prst="rect">
            <a:avLst/>
          </a:prstGeom>
          <a:noFill/>
          <a:ln w="9525">
            <a:noFill/>
            <a:miter lim="800000"/>
            <a:headEnd/>
            <a:tailEnd/>
          </a:ln>
        </p:spPr>
      </p:pic>
      <p:sp>
        <p:nvSpPr>
          <p:cNvPr id="7"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a:latin typeface="Lucida Sans" pitchFamily="34" charset="0"/>
                <a:cs typeface="Lucida Sans" pitchFamily="34" charset="0"/>
              </a:rPr>
              <a:t>Winter </a:t>
            </a:r>
            <a:r>
              <a:rPr lang="en-US" sz="5400" b="1" dirty="0" smtClean="0">
                <a:latin typeface="Lucida Sans" pitchFamily="34" charset="0"/>
                <a:cs typeface="Lucida Sans" pitchFamily="34" charset="0"/>
              </a:rPr>
              <a:t>Jet toward CA</a:t>
            </a:r>
            <a:endParaRPr lang="en-US" sz="5400" dirty="0">
              <a:latin typeface="Lucida Sans" pitchFamily="34" charset="0"/>
              <a:cs typeface="Lucida Sans" pitchFamily="34" charset="0"/>
            </a:endParaRPr>
          </a:p>
        </p:txBody>
      </p:sp>
      <p:sp>
        <p:nvSpPr>
          <p:cNvPr id="9" name="AutoShape 3"/>
          <p:cNvSpPr>
            <a:spLocks noChangeArrowheads="1"/>
          </p:cNvSpPr>
          <p:nvPr/>
        </p:nvSpPr>
        <p:spPr bwMode="auto">
          <a:xfrm rot="-4990907">
            <a:off x="1001405" y="840195"/>
            <a:ext cx="647633" cy="2438400"/>
          </a:xfrm>
          <a:prstGeom prst="curvedLeftArrow">
            <a:avLst>
              <a:gd name="adj1" fmla="val 49231"/>
              <a:gd name="adj2" fmla="val 9846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 name="AutoShape 4"/>
          <p:cNvSpPr>
            <a:spLocks noChangeArrowheads="1"/>
          </p:cNvSpPr>
          <p:nvPr/>
        </p:nvSpPr>
        <p:spPr bwMode="auto">
          <a:xfrm>
            <a:off x="2057400" y="2667001"/>
            <a:ext cx="2209800" cy="1143000"/>
          </a:xfrm>
          <a:prstGeom prst="curvedUpArrow">
            <a:avLst>
              <a:gd name="adj1" fmla="val 25635"/>
              <a:gd name="adj2" fmla="val 51271"/>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1" name="AutoShape 5"/>
          <p:cNvSpPr>
            <a:spLocks noChangeArrowheads="1"/>
          </p:cNvSpPr>
          <p:nvPr/>
        </p:nvSpPr>
        <p:spPr bwMode="auto">
          <a:xfrm rot="21068666">
            <a:off x="3939096" y="1719912"/>
            <a:ext cx="2585933" cy="566218"/>
          </a:xfrm>
          <a:prstGeom prst="curvedDownArrow">
            <a:avLst>
              <a:gd name="adj1" fmla="val 81039"/>
              <a:gd name="adj2" fmla="val 162078"/>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2" name="AutoShape 6"/>
          <p:cNvSpPr>
            <a:spLocks noChangeArrowheads="1"/>
          </p:cNvSpPr>
          <p:nvPr/>
        </p:nvSpPr>
        <p:spPr bwMode="auto">
          <a:xfrm rot="20098421">
            <a:off x="6282061" y="1784353"/>
            <a:ext cx="2083767" cy="596464"/>
          </a:xfrm>
          <a:prstGeom prst="curvedUpArrow">
            <a:avLst>
              <a:gd name="adj1" fmla="val 72727"/>
              <a:gd name="adj2" fmla="val 145455"/>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a:latin typeface="Lucida Sans" pitchFamily="34" charset="0"/>
                <a:cs typeface="Lucida Sans" pitchFamily="34" charset="0"/>
              </a:rPr>
              <a:t>Winter </a:t>
            </a:r>
            <a:r>
              <a:rPr lang="en-US" sz="5400" b="1" dirty="0" smtClean="0">
                <a:latin typeface="Lucida Sans" pitchFamily="34" charset="0"/>
                <a:cs typeface="Lucida Sans" pitchFamily="34" charset="0"/>
              </a:rPr>
              <a:t>Jet toward CA</a:t>
            </a:r>
            <a:endParaRPr lang="en-US" sz="5400" dirty="0">
              <a:latin typeface="Lucida Sans" pitchFamily="34" charset="0"/>
              <a:cs typeface="Lucida Sans" pitchFamily="34" charset="0"/>
            </a:endParaRPr>
          </a:p>
        </p:txBody>
      </p:sp>
      <p:sp>
        <p:nvSpPr>
          <p:cNvPr id="667651" name="Text Box 3"/>
          <p:cNvSpPr txBox="1">
            <a:spLocks noChangeArrowheads="1"/>
          </p:cNvSpPr>
          <p:nvPr/>
        </p:nvSpPr>
        <p:spPr bwMode="auto">
          <a:xfrm>
            <a:off x="152400" y="5207675"/>
            <a:ext cx="8763000" cy="1538883"/>
          </a:xfrm>
          <a:prstGeom prst="rect">
            <a:avLst/>
          </a:prstGeom>
          <a:noFill/>
          <a:ln w="9525">
            <a:noFill/>
            <a:miter lim="800000"/>
            <a:headEnd/>
            <a:tailEnd/>
          </a:ln>
          <a:effectLst/>
        </p:spPr>
        <p:txBody>
          <a:bodyPr wrap="square">
            <a:spAutoFit/>
          </a:bodyPr>
          <a:lstStyle/>
          <a:p>
            <a:pPr>
              <a:defRPr/>
            </a:pPr>
            <a:r>
              <a:rPr lang="en-US" sz="1000" b="1" dirty="0" smtClean="0">
                <a:effectLst>
                  <a:outerShdw blurRad="38100" dist="38100" dir="2700000" algn="tl">
                    <a:srgbClr val="000000"/>
                  </a:outerShdw>
                </a:effectLst>
              </a:rPr>
              <a:t>                                                                    </a:t>
            </a:r>
            <a:r>
              <a:rPr lang="en-US" sz="4400" b="1" dirty="0" smtClean="0">
                <a:solidFill>
                  <a:srgbClr val="FF9933"/>
                </a:solidFill>
                <a:effectLst>
                  <a:outerShdw blurRad="38100" dist="38100" dir="2700000" algn="tl">
                    <a:srgbClr val="000000"/>
                  </a:outerShdw>
                </a:effectLst>
              </a:rPr>
              <a:t>WARM</a:t>
            </a:r>
            <a:r>
              <a:rPr lang="en-US" sz="3200" b="1" dirty="0">
                <a:solidFill>
                  <a:srgbClr val="FF9933"/>
                </a:solidFill>
                <a:effectLst>
                  <a:outerShdw blurRad="38100" dist="38100" dir="2700000" algn="tl">
                    <a:srgbClr val="000000"/>
                  </a:outerShdw>
                </a:effectLst>
              </a:rPr>
              <a:t>:</a:t>
            </a:r>
            <a:r>
              <a:rPr lang="en-US" sz="3200" b="1" dirty="0">
                <a:effectLst>
                  <a:outerShdw blurRad="38100" dist="38100" dir="2700000" algn="tl">
                    <a:srgbClr val="000000"/>
                  </a:outerShdw>
                </a:effectLst>
              </a:rPr>
              <a:t> </a:t>
            </a:r>
            <a:r>
              <a:rPr lang="en-US" sz="3200" b="1" dirty="0" smtClean="0">
                <a:effectLst>
                  <a:outerShdw blurRad="38100" dist="38100" dir="2700000" algn="tl">
                    <a:srgbClr val="000000"/>
                  </a:outerShdw>
                </a:effectLst>
              </a:rPr>
              <a:t> </a:t>
            </a:r>
            <a:r>
              <a:rPr lang="en-US" sz="3200" b="1" dirty="0" smtClean="0">
                <a:solidFill>
                  <a:schemeClr val="bg1"/>
                </a:solidFill>
                <a:effectLst>
                  <a:outerShdw blurRad="38100" dist="38100" dir="2700000" algn="tl">
                    <a:srgbClr val="000000"/>
                  </a:outerShdw>
                </a:effectLst>
              </a:rPr>
              <a:t>From West or SW</a:t>
            </a:r>
          </a:p>
          <a:p>
            <a:pPr>
              <a:defRPr/>
            </a:pPr>
            <a:r>
              <a:rPr lang="en-US" sz="3200" b="1" dirty="0" smtClean="0">
                <a:solidFill>
                  <a:schemeClr val="bg1"/>
                </a:solidFill>
                <a:effectLst>
                  <a:outerShdw blurRad="38100" dist="38100" dir="2700000" algn="tl">
                    <a:srgbClr val="000000"/>
                  </a:outerShdw>
                </a:effectLst>
              </a:rPr>
              <a:t>          “Pineapple </a:t>
            </a:r>
            <a:r>
              <a:rPr lang="en-US" sz="3200" b="1" dirty="0">
                <a:solidFill>
                  <a:schemeClr val="bg1"/>
                </a:solidFill>
                <a:effectLst>
                  <a:outerShdw blurRad="38100" dist="38100" dir="2700000" algn="tl">
                    <a:srgbClr val="000000"/>
                  </a:outerShdw>
                </a:effectLst>
              </a:rPr>
              <a:t>Express</a:t>
            </a:r>
            <a:r>
              <a:rPr lang="en-US" sz="3200" b="1" dirty="0" smtClean="0">
                <a:solidFill>
                  <a:schemeClr val="bg1"/>
                </a:solidFill>
                <a:effectLst>
                  <a:outerShdw blurRad="38100" dist="38100" dir="2700000" algn="tl">
                    <a:srgbClr val="000000"/>
                  </a:outerShdw>
                </a:effectLst>
              </a:rPr>
              <a:t>” (</a:t>
            </a:r>
            <a:r>
              <a:rPr lang="en-US" sz="3200" b="1" dirty="0">
                <a:solidFill>
                  <a:schemeClr val="bg1"/>
                </a:solidFill>
                <a:effectLst>
                  <a:outerShdw blurRad="38100" dist="38100" dir="2700000" algn="tl">
                    <a:srgbClr val="000000"/>
                  </a:outerShdw>
                </a:effectLst>
              </a:rPr>
              <a:t>Atmospheric Rivers</a:t>
            </a:r>
            <a:r>
              <a:rPr lang="en-US" sz="3200" b="1" dirty="0" smtClean="0">
                <a:solidFill>
                  <a:schemeClr val="bg1"/>
                </a:solidFill>
                <a:effectLst>
                  <a:outerShdw blurRad="38100" dist="38100" dir="2700000" algn="tl">
                    <a:srgbClr val="000000"/>
                  </a:outerShdw>
                </a:effectLst>
              </a:rPr>
              <a:t>)</a:t>
            </a:r>
            <a:endParaRPr lang="en-US" b="1" dirty="0">
              <a:solidFill>
                <a:schemeClr val="bg1"/>
              </a:solidFill>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a:latin typeface="Lucida Sans" pitchFamily="34" charset="0"/>
                <a:cs typeface="Lucida Sans" pitchFamily="34" charset="0"/>
              </a:rPr>
              <a:t>Winter </a:t>
            </a:r>
            <a:r>
              <a:rPr lang="en-US" sz="5400" b="1" dirty="0" smtClean="0">
                <a:latin typeface="Lucida Sans" pitchFamily="34" charset="0"/>
                <a:cs typeface="Lucida Sans" pitchFamily="34" charset="0"/>
              </a:rPr>
              <a:t>Jet toward CA</a:t>
            </a:r>
            <a:endParaRPr lang="en-US" sz="5400" dirty="0">
              <a:latin typeface="Lucida Sans" pitchFamily="34" charset="0"/>
              <a:cs typeface="Lucida Sans" pitchFamily="34" charset="0"/>
            </a:endParaRPr>
          </a:p>
        </p:txBody>
      </p:sp>
      <p:sp>
        <p:nvSpPr>
          <p:cNvPr id="667651" name="Text Box 3"/>
          <p:cNvSpPr txBox="1">
            <a:spLocks noChangeArrowheads="1"/>
          </p:cNvSpPr>
          <p:nvPr/>
        </p:nvSpPr>
        <p:spPr bwMode="auto">
          <a:xfrm>
            <a:off x="152400" y="5207675"/>
            <a:ext cx="8763000" cy="1538883"/>
          </a:xfrm>
          <a:prstGeom prst="rect">
            <a:avLst/>
          </a:prstGeom>
          <a:noFill/>
          <a:ln w="9525">
            <a:noFill/>
            <a:miter lim="800000"/>
            <a:headEnd/>
            <a:tailEnd/>
          </a:ln>
          <a:effectLst/>
        </p:spPr>
        <p:txBody>
          <a:bodyPr wrap="square">
            <a:spAutoFit/>
          </a:bodyPr>
          <a:lstStyle/>
          <a:p>
            <a:pPr>
              <a:defRPr/>
            </a:pPr>
            <a:r>
              <a:rPr lang="en-US" sz="1000" b="1" dirty="0" smtClean="0">
                <a:effectLst>
                  <a:outerShdw blurRad="38100" dist="38100" dir="2700000" algn="tl">
                    <a:srgbClr val="000000"/>
                  </a:outerShdw>
                </a:effectLst>
              </a:rPr>
              <a:t>                                                                    </a:t>
            </a:r>
            <a:r>
              <a:rPr lang="en-US" sz="4400" b="1" dirty="0" smtClean="0">
                <a:solidFill>
                  <a:srgbClr val="FF9933"/>
                </a:solidFill>
                <a:effectLst>
                  <a:outerShdw blurRad="38100" dist="38100" dir="2700000" algn="tl">
                    <a:srgbClr val="000000"/>
                  </a:outerShdw>
                </a:effectLst>
              </a:rPr>
              <a:t>WARM</a:t>
            </a:r>
            <a:r>
              <a:rPr lang="en-US" sz="3200" b="1" dirty="0">
                <a:solidFill>
                  <a:srgbClr val="FF9933"/>
                </a:solidFill>
                <a:effectLst>
                  <a:outerShdw blurRad="38100" dist="38100" dir="2700000" algn="tl">
                    <a:srgbClr val="000000"/>
                  </a:outerShdw>
                </a:effectLst>
              </a:rPr>
              <a:t>:</a:t>
            </a:r>
            <a:r>
              <a:rPr lang="en-US" sz="3200" b="1" dirty="0">
                <a:effectLst>
                  <a:outerShdw blurRad="38100" dist="38100" dir="2700000" algn="tl">
                    <a:srgbClr val="000000"/>
                  </a:outerShdw>
                </a:effectLst>
              </a:rPr>
              <a:t> </a:t>
            </a:r>
            <a:r>
              <a:rPr lang="en-US" sz="3200" b="1" dirty="0" smtClean="0">
                <a:effectLst>
                  <a:outerShdw blurRad="38100" dist="38100" dir="2700000" algn="tl">
                    <a:srgbClr val="000000"/>
                  </a:outerShdw>
                </a:effectLst>
              </a:rPr>
              <a:t> </a:t>
            </a:r>
            <a:r>
              <a:rPr lang="en-US" sz="3200" b="1" dirty="0" smtClean="0">
                <a:solidFill>
                  <a:schemeClr val="bg1"/>
                </a:solidFill>
                <a:effectLst>
                  <a:outerShdw blurRad="38100" dist="38100" dir="2700000" algn="tl">
                    <a:srgbClr val="000000"/>
                  </a:outerShdw>
                </a:effectLst>
              </a:rPr>
              <a:t>From West or SW</a:t>
            </a:r>
          </a:p>
          <a:p>
            <a:pPr>
              <a:defRPr/>
            </a:pPr>
            <a:r>
              <a:rPr lang="en-US" sz="3200" b="1" dirty="0" smtClean="0">
                <a:solidFill>
                  <a:schemeClr val="bg1"/>
                </a:solidFill>
                <a:effectLst>
                  <a:outerShdw blurRad="38100" dist="38100" dir="2700000" algn="tl">
                    <a:srgbClr val="000000"/>
                  </a:outerShdw>
                </a:effectLst>
              </a:rPr>
              <a:t>          “Pineapple </a:t>
            </a:r>
            <a:r>
              <a:rPr lang="en-US" sz="3200" b="1" dirty="0">
                <a:solidFill>
                  <a:schemeClr val="bg1"/>
                </a:solidFill>
                <a:effectLst>
                  <a:outerShdw blurRad="38100" dist="38100" dir="2700000" algn="tl">
                    <a:srgbClr val="000000"/>
                  </a:outerShdw>
                </a:effectLst>
              </a:rPr>
              <a:t>Express</a:t>
            </a:r>
            <a:r>
              <a:rPr lang="en-US" sz="3200" b="1" dirty="0" smtClean="0">
                <a:solidFill>
                  <a:schemeClr val="bg1"/>
                </a:solidFill>
                <a:effectLst>
                  <a:outerShdw blurRad="38100" dist="38100" dir="2700000" algn="tl">
                    <a:srgbClr val="000000"/>
                  </a:outerShdw>
                </a:effectLst>
              </a:rPr>
              <a:t>” (</a:t>
            </a:r>
            <a:r>
              <a:rPr lang="en-US" sz="3200" b="1" dirty="0">
                <a:solidFill>
                  <a:schemeClr val="bg1"/>
                </a:solidFill>
                <a:effectLst>
                  <a:outerShdw blurRad="38100" dist="38100" dir="2700000" algn="tl">
                    <a:srgbClr val="000000"/>
                  </a:outerShdw>
                </a:effectLst>
              </a:rPr>
              <a:t>Atmospheric Rivers</a:t>
            </a:r>
            <a:r>
              <a:rPr lang="en-US" sz="3200" b="1" dirty="0" smtClean="0">
                <a:solidFill>
                  <a:schemeClr val="bg1"/>
                </a:solidFill>
                <a:effectLst>
                  <a:outerShdw blurRad="38100" dist="38100" dir="2700000" algn="tl">
                    <a:srgbClr val="000000"/>
                  </a:outerShdw>
                </a:effectLst>
              </a:rPr>
              <a:t>)</a:t>
            </a:r>
            <a:endParaRPr lang="en-US" b="1" dirty="0">
              <a:solidFill>
                <a:schemeClr val="bg1"/>
              </a:solidFill>
              <a:effectLst>
                <a:outerShdw blurRad="38100" dist="38100" dir="2700000" algn="tl">
                  <a:srgbClr val="000000"/>
                </a:outerShdw>
              </a:effectLst>
            </a:endParaRPr>
          </a:p>
          <a:p>
            <a:pPr>
              <a:defRPr/>
            </a:pPr>
            <a:endParaRPr lang="en-US" b="1" dirty="0">
              <a:effectLst>
                <a:outerShdw blurRad="38100" dist="38100" dir="2700000" algn="tl">
                  <a:srgbClr val="000000"/>
                </a:outerShdw>
              </a:effectLst>
            </a:endParaRPr>
          </a:p>
        </p:txBody>
      </p:sp>
      <p:pic>
        <p:nvPicPr>
          <p:cNvPr id="6" name="Picture 2" descr="satellite_visible"/>
          <p:cNvPicPr>
            <a:picLocks noChangeAspect="1" noChangeArrowheads="1"/>
          </p:cNvPicPr>
          <p:nvPr/>
        </p:nvPicPr>
        <p:blipFill>
          <a:blip r:embed="rId2" cstate="print"/>
          <a:srcRect/>
          <a:stretch>
            <a:fillRect/>
          </a:stretch>
        </p:blipFill>
        <p:spPr bwMode="auto">
          <a:xfrm>
            <a:off x="1676400" y="1244264"/>
            <a:ext cx="5791200" cy="4013538"/>
          </a:xfrm>
          <a:prstGeom prst="rect">
            <a:avLst/>
          </a:prstGeom>
          <a:noFill/>
          <a:ln w="9525">
            <a:noFill/>
            <a:miter lim="800000"/>
            <a:headEnd/>
            <a:tailEnd/>
          </a:ln>
        </p:spPr>
      </p:pic>
      <p:sp>
        <p:nvSpPr>
          <p:cNvPr id="7" name="AutoShape 3"/>
          <p:cNvSpPr>
            <a:spLocks noChangeArrowheads="1"/>
          </p:cNvSpPr>
          <p:nvPr/>
        </p:nvSpPr>
        <p:spPr bwMode="auto">
          <a:xfrm rot="-885369">
            <a:off x="910317" y="2890465"/>
            <a:ext cx="5267232" cy="872729"/>
          </a:xfrm>
          <a:prstGeom prst="curvedUpArrow">
            <a:avLst>
              <a:gd name="adj1" fmla="val 150909"/>
              <a:gd name="adj2" fmla="val 301818"/>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2"/>
                                          </p:val>
                                        </p:tav>
                                        <p:tav tm="100000">
                                          <p:val>
                                            <p:strVal val="#ppt_x"/>
                                          </p:val>
                                        </p:tav>
                                      </p:tavLst>
                                    </p:anim>
                                    <p:anim calcmode="lin" valueType="num">
                                      <p:cBhvr>
                                        <p:cTn id="8"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771" name="Text Box 3"/>
          <p:cNvSpPr txBox="1">
            <a:spLocks noChangeArrowheads="1"/>
          </p:cNvSpPr>
          <p:nvPr/>
        </p:nvSpPr>
        <p:spPr bwMode="auto">
          <a:xfrm>
            <a:off x="946765" y="5333762"/>
            <a:ext cx="7303281" cy="1600438"/>
          </a:xfrm>
          <a:prstGeom prst="rect">
            <a:avLst/>
          </a:prstGeom>
          <a:noFill/>
          <a:ln w="9525">
            <a:noFill/>
            <a:miter lim="800000"/>
            <a:headEnd/>
            <a:tailEnd/>
          </a:ln>
          <a:effectLst/>
        </p:spPr>
        <p:txBody>
          <a:bodyPr wrap="none">
            <a:spAutoFit/>
          </a:bodyPr>
          <a:lstStyle/>
          <a:p>
            <a:pPr algn="ctr">
              <a:defRPr/>
            </a:pPr>
            <a:r>
              <a:rPr lang="en-US" sz="4000" b="1" dirty="0" smtClean="0">
                <a:solidFill>
                  <a:schemeClr val="bg1"/>
                </a:solidFill>
                <a:effectLst>
                  <a:outerShdw blurRad="38100" dist="38100" dir="2700000" algn="tl">
                    <a:srgbClr val="000000"/>
                  </a:outerShdw>
                </a:effectLst>
              </a:rPr>
              <a:t>DRY Summers: </a:t>
            </a:r>
            <a:r>
              <a:rPr lang="en-US" sz="4000" b="1" dirty="0">
                <a:solidFill>
                  <a:schemeClr val="bg1"/>
                </a:solidFill>
                <a:effectLst>
                  <a:outerShdw blurRad="38100" dist="38100" dir="2700000" algn="tl">
                    <a:srgbClr val="000000"/>
                  </a:outerShdw>
                </a:effectLst>
              </a:rPr>
              <a:t>Jet points toward </a:t>
            </a:r>
            <a:endParaRPr lang="en-US" sz="4000" b="1" dirty="0" smtClean="0">
              <a:solidFill>
                <a:schemeClr val="bg1"/>
              </a:solidFill>
              <a:effectLst>
                <a:outerShdw blurRad="38100" dist="38100" dir="2700000" algn="tl">
                  <a:srgbClr val="000000"/>
                </a:outerShdw>
              </a:effectLst>
            </a:endParaRPr>
          </a:p>
          <a:p>
            <a:pPr algn="ctr">
              <a:defRPr/>
            </a:pPr>
            <a:r>
              <a:rPr lang="en-US" sz="4000" b="1" dirty="0" smtClean="0">
                <a:solidFill>
                  <a:schemeClr val="bg1"/>
                </a:solidFill>
                <a:effectLst>
                  <a:outerShdw blurRad="38100" dist="38100" dir="2700000" algn="tl">
                    <a:srgbClr val="000000"/>
                  </a:outerShdw>
                </a:effectLst>
              </a:rPr>
              <a:t>Washington, </a:t>
            </a:r>
            <a:r>
              <a:rPr lang="en-US" sz="4000" b="1" dirty="0">
                <a:solidFill>
                  <a:schemeClr val="bg1"/>
                </a:solidFill>
                <a:effectLst>
                  <a:outerShdw blurRad="38100" dist="38100" dir="2700000" algn="tl">
                    <a:srgbClr val="000000"/>
                  </a:outerShdw>
                </a:effectLst>
              </a:rPr>
              <a:t>Canada</a:t>
            </a:r>
          </a:p>
          <a:p>
            <a:pPr>
              <a:defRPr/>
            </a:pPr>
            <a:endParaRPr lang="en-US" b="1" dirty="0">
              <a:effectLst>
                <a:outerShdw blurRad="38100" dist="38100" dir="2700000" algn="tl">
                  <a:srgbClr val="000000"/>
                </a:outerShdw>
              </a:effectLst>
            </a:endParaRPr>
          </a:p>
        </p:txBody>
      </p:sp>
      <p:sp>
        <p:nvSpPr>
          <p:cNvPr id="5"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latin typeface="Lucida Sans" pitchFamily="34" charset="0"/>
                <a:cs typeface="Lucida Sans" pitchFamily="34" charset="0"/>
              </a:rPr>
              <a:t>Summer Jet Stream</a:t>
            </a:r>
            <a:endParaRPr lang="en-US" sz="5400" dirty="0">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342900"/>
            <a:ext cx="10134600" cy="1470025"/>
          </a:xfrm>
          <a:effectLst/>
        </p:spPr>
        <p:txBody>
          <a:bodyPr>
            <a:noAutofit/>
          </a:bodyPr>
          <a:lstStyle/>
          <a:p>
            <a:pPr>
              <a:spcBef>
                <a:spcPts val="0"/>
              </a:spcBef>
            </a:pPr>
            <a:r>
              <a:rPr lang="en-US" sz="4800" spc="300" baseline="0" dirty="0" smtClean="0">
                <a:solidFill>
                  <a:schemeClr val="bg1"/>
                </a:solidFill>
                <a:effectLst>
                  <a:outerShdw blurRad="38100" dist="50800" dir="2700000">
                    <a:srgbClr val="000000"/>
                  </a:outerShdw>
                </a:effectLst>
                <a:latin typeface="Lucida Sans"/>
                <a:cs typeface="Lucida Sans"/>
              </a:rPr>
              <a:t>Climate vs. Weather</a:t>
            </a:r>
            <a:endParaRPr lang="en-US" sz="4800" kern="1400" spc="600" baseline="0" dirty="0">
              <a:solidFill>
                <a:schemeClr val="bg1"/>
              </a:solidFill>
              <a:effectLst>
                <a:outerShdw blurRad="38100" dist="50800" dir="2700000">
                  <a:srgbClr val="000000"/>
                </a:outerShdw>
              </a:effectLst>
              <a:latin typeface="Lucida Sans"/>
              <a:cs typeface="Lucida Sans"/>
            </a:endParaRPr>
          </a:p>
        </p:txBody>
      </p:sp>
      <p:sp>
        <p:nvSpPr>
          <p:cNvPr id="5" name="Subtitle 4"/>
          <p:cNvSpPr>
            <a:spLocks noGrp="1"/>
          </p:cNvSpPr>
          <p:nvPr>
            <p:ph type="subTitle" idx="1"/>
          </p:nvPr>
        </p:nvSpPr>
        <p:spPr>
          <a:xfrm>
            <a:off x="152400" y="1601788"/>
            <a:ext cx="9677400" cy="5105400"/>
          </a:xfrm>
        </p:spPr>
        <p:txBody>
          <a:bodyPr>
            <a:noAutofit/>
          </a:bodyPr>
          <a:lstStyle/>
          <a:p>
            <a:pPr algn="l"/>
            <a:r>
              <a:rPr lang="en-US" sz="4000" b="1" u="sng" spc="300" dirty="0" smtClean="0">
                <a:solidFill>
                  <a:schemeClr val="tx1"/>
                </a:solidFill>
                <a:effectLst>
                  <a:outerShdw blurRad="38100" dist="38100" dir="2700000" algn="tl">
                    <a:srgbClr val="000000">
                      <a:alpha val="43137"/>
                    </a:srgbClr>
                  </a:outerShdw>
                </a:effectLst>
                <a:latin typeface="Lucida Sans"/>
                <a:cs typeface="Lucida Sans"/>
              </a:rPr>
              <a:t>Climate:</a:t>
            </a:r>
            <a:r>
              <a:rPr lang="en-US" sz="4000" b="1" spc="300" dirty="0" smtClean="0">
                <a:solidFill>
                  <a:schemeClr val="tx1"/>
                </a:solidFill>
                <a:latin typeface="Lucida Sans"/>
                <a:cs typeface="Lucida Sans"/>
              </a:rPr>
              <a:t/>
            </a:r>
            <a:br>
              <a:rPr lang="en-US" sz="4000" b="1" spc="300" dirty="0" smtClean="0">
                <a:solidFill>
                  <a:schemeClr val="tx1"/>
                </a:solidFill>
                <a:latin typeface="Lucida Sans"/>
                <a:cs typeface="Lucida Sans"/>
              </a:rPr>
            </a:br>
            <a:r>
              <a:rPr lang="en-US" sz="4000" b="1" spc="300" dirty="0" smtClean="0">
                <a:solidFill>
                  <a:schemeClr val="tx1"/>
                </a:solidFill>
                <a:latin typeface="Lucida Sans"/>
                <a:cs typeface="Lucida Sans"/>
              </a:rPr>
              <a:t/>
            </a:r>
            <a:br>
              <a:rPr lang="en-US" sz="4000" b="1" spc="300" dirty="0" smtClean="0">
                <a:solidFill>
                  <a:schemeClr val="tx1"/>
                </a:solidFill>
                <a:latin typeface="Lucida Sans"/>
                <a:cs typeface="Lucida Sans"/>
              </a:rPr>
            </a:br>
            <a:r>
              <a:rPr lang="en-US" sz="4000" b="1" spc="300" dirty="0" smtClean="0">
                <a:solidFill>
                  <a:schemeClr val="tx1"/>
                </a:solidFill>
                <a:latin typeface="Lucida Sans"/>
                <a:cs typeface="Lucida Sans"/>
              </a:rPr>
              <a:t>Long term average conditions</a:t>
            </a:r>
          </a:p>
          <a:p>
            <a:pPr algn="l"/>
            <a:endParaRPr lang="en-US" sz="4000" b="1" u="sng" spc="300" dirty="0" smtClean="0">
              <a:solidFill>
                <a:schemeClr val="tx1"/>
              </a:solidFill>
              <a:effectLst>
                <a:outerShdw blurRad="38100" dist="38100" dir="2700000" algn="tl">
                  <a:srgbClr val="000000">
                    <a:alpha val="43137"/>
                  </a:srgbClr>
                </a:outerShdw>
              </a:effectLst>
              <a:latin typeface="Lucida Sans"/>
              <a:cs typeface="Lucida Sans"/>
            </a:endParaRPr>
          </a:p>
          <a:p>
            <a:pPr algn="l"/>
            <a:r>
              <a:rPr lang="en-US" sz="4000" b="1" u="sng" spc="300" dirty="0" smtClean="0">
                <a:solidFill>
                  <a:schemeClr val="tx1"/>
                </a:solidFill>
                <a:effectLst>
                  <a:outerShdw blurRad="38100" dist="38100" dir="2700000" algn="tl">
                    <a:srgbClr val="000000">
                      <a:alpha val="43137"/>
                    </a:srgbClr>
                  </a:outerShdw>
                </a:effectLst>
                <a:latin typeface="Lucida Sans"/>
                <a:cs typeface="Lucida Sans"/>
              </a:rPr>
              <a:t>Weather: </a:t>
            </a:r>
          </a:p>
          <a:p>
            <a:pPr algn="l"/>
            <a:endParaRPr lang="en-US" sz="4000" b="1" spc="300" dirty="0" smtClean="0">
              <a:solidFill>
                <a:schemeClr val="tx1"/>
              </a:solidFill>
              <a:latin typeface="Lucida Sans"/>
              <a:cs typeface="Lucida Sans"/>
            </a:endParaRPr>
          </a:p>
          <a:p>
            <a:pPr algn="l"/>
            <a:r>
              <a:rPr lang="en-US" sz="4000" b="1" spc="300" dirty="0" smtClean="0">
                <a:solidFill>
                  <a:schemeClr val="tx1"/>
                </a:solidFill>
                <a:latin typeface="Lucida Sans"/>
                <a:cs typeface="Lucida Sans"/>
              </a:rPr>
              <a:t>The conditions day to day</a:t>
            </a:r>
          </a:p>
          <a:p>
            <a:pPr algn="l"/>
            <a:endParaRPr lang="en-US" sz="4000" b="1" spc="300" dirty="0" smtClean="0">
              <a:solidFill>
                <a:schemeClr val="tx1"/>
              </a:solidFill>
              <a:latin typeface="Lucida Sans"/>
              <a:cs typeface="Lucida Sans"/>
            </a:endParaRPr>
          </a:p>
        </p:txBody>
      </p:sp>
      <p:cxnSp>
        <p:nvCxnSpPr>
          <p:cNvPr id="8" name="Straight Connector 7"/>
          <p:cNvCxnSpPr/>
          <p:nvPr/>
        </p:nvCxnSpPr>
        <p:spPr>
          <a:xfrm>
            <a:off x="0" y="1600200"/>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771" name="Text Box 3"/>
          <p:cNvSpPr txBox="1">
            <a:spLocks noChangeArrowheads="1"/>
          </p:cNvSpPr>
          <p:nvPr/>
        </p:nvSpPr>
        <p:spPr bwMode="auto">
          <a:xfrm>
            <a:off x="946765" y="5333762"/>
            <a:ext cx="7303281" cy="1600438"/>
          </a:xfrm>
          <a:prstGeom prst="rect">
            <a:avLst/>
          </a:prstGeom>
          <a:noFill/>
          <a:ln w="9525">
            <a:noFill/>
            <a:miter lim="800000"/>
            <a:headEnd/>
            <a:tailEnd/>
          </a:ln>
          <a:effectLst/>
        </p:spPr>
        <p:txBody>
          <a:bodyPr wrap="none">
            <a:spAutoFit/>
          </a:bodyPr>
          <a:lstStyle/>
          <a:p>
            <a:pPr algn="ctr">
              <a:defRPr/>
            </a:pPr>
            <a:r>
              <a:rPr lang="en-US" sz="4000" b="1" dirty="0" smtClean="0">
                <a:solidFill>
                  <a:schemeClr val="bg1"/>
                </a:solidFill>
                <a:effectLst>
                  <a:outerShdw blurRad="38100" dist="38100" dir="2700000" algn="tl">
                    <a:srgbClr val="000000"/>
                  </a:outerShdw>
                </a:effectLst>
              </a:rPr>
              <a:t>DRY Summers: </a:t>
            </a:r>
            <a:r>
              <a:rPr lang="en-US" sz="4000" b="1" dirty="0">
                <a:solidFill>
                  <a:schemeClr val="bg1"/>
                </a:solidFill>
                <a:effectLst>
                  <a:outerShdw blurRad="38100" dist="38100" dir="2700000" algn="tl">
                    <a:srgbClr val="000000"/>
                  </a:outerShdw>
                </a:effectLst>
              </a:rPr>
              <a:t>Jet points toward </a:t>
            </a:r>
            <a:endParaRPr lang="en-US" sz="4000" b="1" dirty="0" smtClean="0">
              <a:solidFill>
                <a:schemeClr val="bg1"/>
              </a:solidFill>
              <a:effectLst>
                <a:outerShdw blurRad="38100" dist="38100" dir="2700000" algn="tl">
                  <a:srgbClr val="000000"/>
                </a:outerShdw>
              </a:effectLst>
            </a:endParaRPr>
          </a:p>
          <a:p>
            <a:pPr algn="ctr">
              <a:defRPr/>
            </a:pPr>
            <a:r>
              <a:rPr lang="en-US" sz="4000" b="1" dirty="0" smtClean="0">
                <a:solidFill>
                  <a:schemeClr val="bg1"/>
                </a:solidFill>
                <a:effectLst>
                  <a:outerShdw blurRad="38100" dist="38100" dir="2700000" algn="tl">
                    <a:srgbClr val="000000"/>
                  </a:outerShdw>
                </a:effectLst>
              </a:rPr>
              <a:t>Washington, </a:t>
            </a:r>
            <a:r>
              <a:rPr lang="en-US" sz="4000" b="1" dirty="0">
                <a:solidFill>
                  <a:schemeClr val="bg1"/>
                </a:solidFill>
                <a:effectLst>
                  <a:outerShdw blurRad="38100" dist="38100" dir="2700000" algn="tl">
                    <a:srgbClr val="000000"/>
                  </a:outerShdw>
                </a:effectLst>
              </a:rPr>
              <a:t>Canada</a:t>
            </a:r>
          </a:p>
          <a:p>
            <a:pPr>
              <a:defRPr/>
            </a:pPr>
            <a:endParaRPr lang="en-US" b="1" dirty="0">
              <a:effectLst>
                <a:outerShdw blurRad="38100" dist="38100" dir="2700000" algn="tl">
                  <a:srgbClr val="000000"/>
                </a:outerShdw>
              </a:effectLst>
            </a:endParaRPr>
          </a:p>
        </p:txBody>
      </p:sp>
      <p:sp>
        <p:nvSpPr>
          <p:cNvPr id="5"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latin typeface="Lucida Sans" pitchFamily="34" charset="0"/>
                <a:cs typeface="Lucida Sans" pitchFamily="34" charset="0"/>
              </a:rPr>
              <a:t>Summer Jet Stream</a:t>
            </a:r>
            <a:endParaRPr lang="en-US" sz="5400" dirty="0">
              <a:latin typeface="Lucida Sans" pitchFamily="34" charset="0"/>
              <a:cs typeface="Lucida Sans" pitchFamily="34" charset="0"/>
            </a:endParaRPr>
          </a:p>
        </p:txBody>
      </p:sp>
      <p:pic>
        <p:nvPicPr>
          <p:cNvPr id="6" name="Picture 5" descr="US satellite 9-7-11.jpg"/>
          <p:cNvPicPr>
            <a:picLocks noChangeAspect="1"/>
          </p:cNvPicPr>
          <p:nvPr/>
        </p:nvPicPr>
        <p:blipFill>
          <a:blip r:embed="rId2"/>
          <a:stretch>
            <a:fillRect/>
          </a:stretch>
        </p:blipFill>
        <p:spPr>
          <a:xfrm>
            <a:off x="2209800" y="1219200"/>
            <a:ext cx="4572000" cy="40393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771" name="Text Box 3"/>
          <p:cNvSpPr txBox="1">
            <a:spLocks noChangeArrowheads="1"/>
          </p:cNvSpPr>
          <p:nvPr/>
        </p:nvSpPr>
        <p:spPr bwMode="auto">
          <a:xfrm>
            <a:off x="946765" y="5333762"/>
            <a:ext cx="7303281" cy="1600438"/>
          </a:xfrm>
          <a:prstGeom prst="rect">
            <a:avLst/>
          </a:prstGeom>
          <a:noFill/>
          <a:ln w="9525">
            <a:noFill/>
            <a:miter lim="800000"/>
            <a:headEnd/>
            <a:tailEnd/>
          </a:ln>
          <a:effectLst/>
        </p:spPr>
        <p:txBody>
          <a:bodyPr wrap="none">
            <a:spAutoFit/>
          </a:bodyPr>
          <a:lstStyle/>
          <a:p>
            <a:pPr algn="ctr">
              <a:defRPr/>
            </a:pPr>
            <a:r>
              <a:rPr lang="en-US" sz="4000" b="1" dirty="0" smtClean="0">
                <a:solidFill>
                  <a:schemeClr val="bg1"/>
                </a:solidFill>
                <a:effectLst>
                  <a:outerShdw blurRad="38100" dist="38100" dir="2700000" algn="tl">
                    <a:srgbClr val="000000"/>
                  </a:outerShdw>
                </a:effectLst>
              </a:rPr>
              <a:t>DRY Summers: </a:t>
            </a:r>
            <a:r>
              <a:rPr lang="en-US" sz="4000" b="1" dirty="0">
                <a:solidFill>
                  <a:schemeClr val="bg1"/>
                </a:solidFill>
                <a:effectLst>
                  <a:outerShdw blurRad="38100" dist="38100" dir="2700000" algn="tl">
                    <a:srgbClr val="000000"/>
                  </a:outerShdw>
                </a:effectLst>
              </a:rPr>
              <a:t>Jet points toward </a:t>
            </a:r>
            <a:endParaRPr lang="en-US" sz="4000" b="1" dirty="0" smtClean="0">
              <a:solidFill>
                <a:schemeClr val="bg1"/>
              </a:solidFill>
              <a:effectLst>
                <a:outerShdw blurRad="38100" dist="38100" dir="2700000" algn="tl">
                  <a:srgbClr val="000000"/>
                </a:outerShdw>
              </a:effectLst>
            </a:endParaRPr>
          </a:p>
          <a:p>
            <a:pPr algn="ctr">
              <a:defRPr/>
            </a:pPr>
            <a:r>
              <a:rPr lang="en-US" sz="4000" b="1" dirty="0" smtClean="0">
                <a:solidFill>
                  <a:schemeClr val="bg1"/>
                </a:solidFill>
                <a:effectLst>
                  <a:outerShdw blurRad="38100" dist="38100" dir="2700000" algn="tl">
                    <a:srgbClr val="000000"/>
                  </a:outerShdw>
                </a:effectLst>
              </a:rPr>
              <a:t>Washington, </a:t>
            </a:r>
            <a:r>
              <a:rPr lang="en-US" sz="4000" b="1" dirty="0">
                <a:solidFill>
                  <a:schemeClr val="bg1"/>
                </a:solidFill>
                <a:effectLst>
                  <a:outerShdw blurRad="38100" dist="38100" dir="2700000" algn="tl">
                    <a:srgbClr val="000000"/>
                  </a:outerShdw>
                </a:effectLst>
              </a:rPr>
              <a:t>Canada</a:t>
            </a:r>
          </a:p>
          <a:p>
            <a:pPr>
              <a:defRPr/>
            </a:pPr>
            <a:endParaRPr lang="en-US" b="1" dirty="0">
              <a:effectLst>
                <a:outerShdw blurRad="38100" dist="38100" dir="2700000" algn="tl">
                  <a:srgbClr val="000000"/>
                </a:outerShdw>
              </a:effectLst>
            </a:endParaRPr>
          </a:p>
        </p:txBody>
      </p:sp>
      <p:sp>
        <p:nvSpPr>
          <p:cNvPr id="5" name="Text Box 2"/>
          <p:cNvSpPr txBox="1">
            <a:spLocks noChangeArrowheads="1"/>
          </p:cNvSpPr>
          <p:nvPr/>
        </p:nvSpPr>
        <p:spPr bwMode="auto">
          <a:xfrm>
            <a:off x="152400" y="228600"/>
            <a:ext cx="8763000" cy="923330"/>
          </a:xfrm>
          <a:prstGeom prst="rect">
            <a:avLst/>
          </a:prstGeom>
          <a:noFill/>
          <a:ln w="9525">
            <a:noFill/>
            <a:miter lim="800000"/>
            <a:headEnd/>
            <a:tailEnd/>
          </a:ln>
          <a:effectLst/>
        </p:spPr>
        <p:txBody>
          <a:bodyPr wrap="square">
            <a:spAutoFit/>
          </a:bodyPr>
          <a:lstStyle/>
          <a:p>
            <a:pPr algn="ctr">
              <a:spcBef>
                <a:spcPct val="50000"/>
              </a:spcBef>
              <a:defRPr/>
            </a:pPr>
            <a:r>
              <a:rPr lang="en-US" sz="5400" b="1" dirty="0" smtClean="0">
                <a:latin typeface="Lucida Sans" pitchFamily="34" charset="0"/>
                <a:cs typeface="Lucida Sans" pitchFamily="34" charset="0"/>
              </a:rPr>
              <a:t>Summer Jet Stream</a:t>
            </a:r>
            <a:endParaRPr lang="en-US" sz="5400" dirty="0">
              <a:latin typeface="Lucida Sans" pitchFamily="34" charset="0"/>
              <a:cs typeface="Lucida Sans" pitchFamily="34" charset="0"/>
            </a:endParaRPr>
          </a:p>
        </p:txBody>
      </p:sp>
      <p:pic>
        <p:nvPicPr>
          <p:cNvPr id="6" name="Picture 5" descr="US satellite 9-7-11.jpg"/>
          <p:cNvPicPr>
            <a:picLocks noChangeAspect="1"/>
          </p:cNvPicPr>
          <p:nvPr/>
        </p:nvPicPr>
        <p:blipFill>
          <a:blip r:embed="rId2"/>
          <a:stretch>
            <a:fillRect/>
          </a:stretch>
        </p:blipFill>
        <p:spPr>
          <a:xfrm>
            <a:off x="2209800" y="1219200"/>
            <a:ext cx="4572000" cy="4039340"/>
          </a:xfrm>
          <a:prstGeom prst="rect">
            <a:avLst/>
          </a:prstGeom>
        </p:spPr>
      </p:pic>
      <p:sp>
        <p:nvSpPr>
          <p:cNvPr id="7" name="AutoShape 3"/>
          <p:cNvSpPr>
            <a:spLocks noChangeArrowheads="1"/>
          </p:cNvSpPr>
          <p:nvPr/>
        </p:nvSpPr>
        <p:spPr bwMode="auto">
          <a:xfrm rot="-885369" flipV="1">
            <a:off x="859205" y="1419049"/>
            <a:ext cx="4861047" cy="794381"/>
          </a:xfrm>
          <a:prstGeom prst="curvedUpArrow">
            <a:avLst>
              <a:gd name="adj1" fmla="val 150909"/>
              <a:gd name="adj2" fmla="val 301818"/>
              <a:gd name="adj3" fmla="val 3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3730" name="Picture 2"/>
          <p:cNvPicPr>
            <a:picLocks noChangeAspect="1" noChangeArrowheads="1"/>
          </p:cNvPicPr>
          <p:nvPr/>
        </p:nvPicPr>
        <p:blipFill>
          <a:blip r:embed="rId2" cstate="print"/>
          <a:srcRect/>
          <a:stretch>
            <a:fillRect/>
          </a:stretch>
        </p:blipFill>
        <p:spPr bwMode="auto">
          <a:xfrm>
            <a:off x="688975" y="2895600"/>
            <a:ext cx="3806825" cy="3761330"/>
          </a:xfrm>
          <a:prstGeom prst="rect">
            <a:avLst/>
          </a:prstGeom>
          <a:noFill/>
          <a:ln w="9525">
            <a:noFill/>
            <a:miter lim="800000"/>
            <a:headEnd/>
            <a:tailEnd/>
          </a:ln>
        </p:spPr>
      </p:pic>
      <p:sp>
        <p:nvSpPr>
          <p:cNvPr id="561155" name="Text Box 3"/>
          <p:cNvSpPr txBox="1">
            <a:spLocks noChangeArrowheads="1"/>
          </p:cNvSpPr>
          <p:nvPr/>
        </p:nvSpPr>
        <p:spPr bwMode="auto">
          <a:xfrm>
            <a:off x="2057400" y="3657600"/>
            <a:ext cx="649288" cy="1006475"/>
          </a:xfrm>
          <a:prstGeom prst="rect">
            <a:avLst/>
          </a:prstGeom>
          <a:noFill/>
          <a:ln w="9525">
            <a:noFill/>
            <a:miter lim="800000"/>
            <a:headEnd/>
            <a:tailEnd/>
          </a:ln>
          <a:effectLst/>
        </p:spPr>
        <p:txBody>
          <a:bodyPr wrap="none">
            <a:spAutoFit/>
          </a:bodyPr>
          <a:lstStyle/>
          <a:p>
            <a:pPr>
              <a:defRPr/>
            </a:pPr>
            <a:r>
              <a:rPr lang="en-US" sz="6000" dirty="0">
                <a:solidFill>
                  <a:srgbClr val="FF0000"/>
                </a:solidFill>
                <a:effectLst>
                  <a:outerShdw blurRad="38100" dist="38100" dir="2700000" algn="tl">
                    <a:srgbClr val="000000"/>
                  </a:outerShdw>
                </a:effectLst>
                <a:latin typeface="Times New Roman" pitchFamily="18" charset="0"/>
              </a:rPr>
              <a:t>L</a:t>
            </a:r>
          </a:p>
        </p:txBody>
      </p:sp>
      <p:sp>
        <p:nvSpPr>
          <p:cNvPr id="73732" name="Text Box 4"/>
          <p:cNvSpPr txBox="1">
            <a:spLocks noChangeArrowheads="1"/>
          </p:cNvSpPr>
          <p:nvPr/>
        </p:nvSpPr>
        <p:spPr bwMode="auto">
          <a:xfrm>
            <a:off x="2895600" y="5105400"/>
            <a:ext cx="1166813" cy="457200"/>
          </a:xfrm>
          <a:prstGeom prst="rect">
            <a:avLst/>
          </a:prstGeom>
          <a:solidFill>
            <a:schemeClr val="tx1"/>
          </a:solidFill>
          <a:ln w="9525">
            <a:noFill/>
            <a:miter lim="800000"/>
            <a:headEnd/>
            <a:tailEnd/>
          </a:ln>
        </p:spPr>
        <p:txBody>
          <a:bodyPr wrap="none">
            <a:spAutoFit/>
          </a:bodyPr>
          <a:lstStyle/>
          <a:p>
            <a:r>
              <a:rPr lang="en-US" sz="2400" b="1" dirty="0">
                <a:solidFill>
                  <a:srgbClr val="FF0000"/>
                </a:solidFill>
              </a:rPr>
              <a:t>WARM</a:t>
            </a:r>
          </a:p>
        </p:txBody>
      </p:sp>
      <p:sp>
        <p:nvSpPr>
          <p:cNvPr id="73736" name="Text Box 8"/>
          <p:cNvSpPr txBox="1">
            <a:spLocks noChangeArrowheads="1"/>
          </p:cNvSpPr>
          <p:nvPr/>
        </p:nvSpPr>
        <p:spPr bwMode="auto">
          <a:xfrm>
            <a:off x="990600" y="4724400"/>
            <a:ext cx="1047750" cy="457200"/>
          </a:xfrm>
          <a:prstGeom prst="rect">
            <a:avLst/>
          </a:prstGeom>
          <a:solidFill>
            <a:schemeClr val="tx1"/>
          </a:solidFill>
          <a:ln w="9525">
            <a:noFill/>
            <a:miter lim="800000"/>
            <a:headEnd/>
            <a:tailEnd/>
          </a:ln>
        </p:spPr>
        <p:txBody>
          <a:bodyPr wrap="none">
            <a:spAutoFit/>
          </a:bodyPr>
          <a:lstStyle/>
          <a:p>
            <a:r>
              <a:rPr lang="en-US" sz="2400" b="1" dirty="0">
                <a:solidFill>
                  <a:schemeClr val="bg1"/>
                </a:solidFill>
              </a:rPr>
              <a:t>COLD</a:t>
            </a:r>
          </a:p>
        </p:txBody>
      </p:sp>
      <p:sp>
        <p:nvSpPr>
          <p:cNvPr id="9" name="Rectangle 8"/>
          <p:cNvSpPr/>
          <p:nvPr/>
        </p:nvSpPr>
        <p:spPr>
          <a:xfrm>
            <a:off x="-76200" y="1676400"/>
            <a:ext cx="5334000" cy="1077218"/>
          </a:xfrm>
          <a:prstGeom prst="rect">
            <a:avLst/>
          </a:prstGeom>
        </p:spPr>
        <p:txBody>
          <a:bodyPr wrap="square">
            <a:spAutoFit/>
          </a:bodyPr>
          <a:lstStyle/>
          <a:p>
            <a:pPr algn="ctr">
              <a:buSzPct val="150000"/>
              <a:buFont typeface="Wingdings" pitchFamily="2" charset="2"/>
              <a:buNone/>
              <a:defRPr/>
            </a:pPr>
            <a:r>
              <a:rPr lang="en-US" sz="3200" dirty="0">
                <a:solidFill>
                  <a:schemeClr val="bg1"/>
                </a:solidFill>
                <a:effectLst>
                  <a:outerShdw blurRad="38100" dist="38100" dir="2700000" algn="tl">
                    <a:srgbClr val="000000"/>
                  </a:outerShdw>
                </a:effectLst>
              </a:rPr>
              <a:t>Boundary between 2 </a:t>
            </a:r>
            <a:endParaRPr lang="en-US" sz="3200" dirty="0" smtClean="0">
              <a:solidFill>
                <a:schemeClr val="bg1"/>
              </a:solidFill>
              <a:effectLst>
                <a:outerShdw blurRad="38100" dist="38100" dir="2700000" algn="tl">
                  <a:srgbClr val="000000"/>
                </a:outerShdw>
              </a:effectLst>
            </a:endParaRPr>
          </a:p>
          <a:p>
            <a:pPr algn="ctr">
              <a:buSzPct val="150000"/>
              <a:buFont typeface="Wingdings" pitchFamily="2" charset="2"/>
              <a:buNone/>
              <a:defRPr/>
            </a:pPr>
            <a:r>
              <a:rPr lang="en-US" sz="3200" dirty="0" smtClean="0">
                <a:solidFill>
                  <a:schemeClr val="bg1"/>
                </a:solidFill>
                <a:effectLst>
                  <a:outerShdw blurRad="38100" dist="38100" dir="2700000" algn="tl">
                    <a:srgbClr val="000000"/>
                  </a:outerShdw>
                </a:effectLst>
              </a:rPr>
              <a:t>air </a:t>
            </a:r>
            <a:r>
              <a:rPr lang="en-US" sz="3200" dirty="0">
                <a:solidFill>
                  <a:schemeClr val="bg1"/>
                </a:solidFill>
                <a:effectLst>
                  <a:outerShdw blurRad="38100" dist="38100" dir="2700000" algn="tl">
                    <a:srgbClr val="000000"/>
                  </a:outerShdw>
                </a:effectLst>
              </a:rPr>
              <a:t>masses</a:t>
            </a:r>
          </a:p>
        </p:txBody>
      </p:sp>
      <p:sp>
        <p:nvSpPr>
          <p:cNvPr id="11" name="Text Box 4"/>
          <p:cNvSpPr txBox="1">
            <a:spLocks noChangeArrowheads="1"/>
          </p:cNvSpPr>
          <p:nvPr/>
        </p:nvSpPr>
        <p:spPr bwMode="auto">
          <a:xfrm>
            <a:off x="1447800" y="560388"/>
            <a:ext cx="2074607" cy="923330"/>
          </a:xfrm>
          <a:prstGeom prst="rect">
            <a:avLst/>
          </a:prstGeom>
          <a:noFill/>
          <a:ln w="9525">
            <a:noFill/>
            <a:miter lim="800000"/>
            <a:headEnd/>
            <a:tailEnd/>
          </a:ln>
          <a:effectLst/>
        </p:spPr>
        <p:txBody>
          <a:bodyPr wrap="none">
            <a:spAutoFit/>
          </a:bodyPr>
          <a:lstStyle/>
          <a:p>
            <a:pPr>
              <a:defRPr/>
            </a:pPr>
            <a:r>
              <a:rPr lang="en-US" sz="5400" b="1" u="sng" dirty="0" smtClean="0">
                <a:solidFill>
                  <a:schemeClr val="bg1"/>
                </a:solidFill>
                <a:effectLst>
                  <a:outerShdw blurRad="38100" dist="38100" dir="2700000" algn="tl">
                    <a:srgbClr val="000000"/>
                  </a:outerShdw>
                </a:effectLst>
                <a:latin typeface="Lucida Sans" pitchFamily="34" charset="0"/>
                <a:cs typeface="Lucida Sans" pitchFamily="34" charset="0"/>
              </a:rPr>
              <a:t>Front</a:t>
            </a:r>
            <a:endParaRPr lang="en-US" sz="5400" b="1" u="sng" dirty="0">
              <a:solidFill>
                <a:schemeClr val="bg1"/>
              </a:solidFill>
              <a:effectLst>
                <a:outerShdw blurRad="38100" dist="38100" dir="2700000" algn="tl">
                  <a:srgbClr val="000000"/>
                </a:outerShdw>
              </a:effectLst>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3730" name="Picture 2"/>
          <p:cNvPicPr>
            <a:picLocks noChangeAspect="1" noChangeArrowheads="1"/>
          </p:cNvPicPr>
          <p:nvPr/>
        </p:nvPicPr>
        <p:blipFill>
          <a:blip r:embed="rId3" cstate="print"/>
          <a:srcRect/>
          <a:stretch>
            <a:fillRect/>
          </a:stretch>
        </p:blipFill>
        <p:spPr bwMode="auto">
          <a:xfrm>
            <a:off x="688975" y="2895600"/>
            <a:ext cx="3806825" cy="3761330"/>
          </a:xfrm>
          <a:prstGeom prst="rect">
            <a:avLst/>
          </a:prstGeom>
          <a:noFill/>
          <a:ln w="9525">
            <a:noFill/>
            <a:miter lim="800000"/>
            <a:headEnd/>
            <a:tailEnd/>
          </a:ln>
        </p:spPr>
      </p:pic>
      <p:sp>
        <p:nvSpPr>
          <p:cNvPr id="561155" name="Text Box 3"/>
          <p:cNvSpPr txBox="1">
            <a:spLocks noChangeArrowheads="1"/>
          </p:cNvSpPr>
          <p:nvPr/>
        </p:nvSpPr>
        <p:spPr bwMode="auto">
          <a:xfrm>
            <a:off x="2057400" y="3657600"/>
            <a:ext cx="649288" cy="1006475"/>
          </a:xfrm>
          <a:prstGeom prst="rect">
            <a:avLst/>
          </a:prstGeom>
          <a:noFill/>
          <a:ln w="9525">
            <a:noFill/>
            <a:miter lim="800000"/>
            <a:headEnd/>
            <a:tailEnd/>
          </a:ln>
          <a:effectLst/>
        </p:spPr>
        <p:txBody>
          <a:bodyPr wrap="none">
            <a:spAutoFit/>
          </a:bodyPr>
          <a:lstStyle/>
          <a:p>
            <a:pPr>
              <a:defRPr/>
            </a:pPr>
            <a:r>
              <a:rPr lang="en-US" sz="6000" dirty="0">
                <a:solidFill>
                  <a:srgbClr val="FF0000"/>
                </a:solidFill>
                <a:effectLst>
                  <a:outerShdw blurRad="38100" dist="38100" dir="2700000" algn="tl">
                    <a:srgbClr val="000000"/>
                  </a:outerShdw>
                </a:effectLst>
                <a:latin typeface="Times New Roman" pitchFamily="18" charset="0"/>
              </a:rPr>
              <a:t>L</a:t>
            </a:r>
          </a:p>
        </p:txBody>
      </p:sp>
      <p:sp>
        <p:nvSpPr>
          <p:cNvPr id="73732" name="Text Box 4"/>
          <p:cNvSpPr txBox="1">
            <a:spLocks noChangeArrowheads="1"/>
          </p:cNvSpPr>
          <p:nvPr/>
        </p:nvSpPr>
        <p:spPr bwMode="auto">
          <a:xfrm>
            <a:off x="2895600" y="5105400"/>
            <a:ext cx="1166813" cy="457200"/>
          </a:xfrm>
          <a:prstGeom prst="rect">
            <a:avLst/>
          </a:prstGeom>
          <a:solidFill>
            <a:schemeClr val="tx1"/>
          </a:solidFill>
          <a:ln w="9525">
            <a:noFill/>
            <a:miter lim="800000"/>
            <a:headEnd/>
            <a:tailEnd/>
          </a:ln>
        </p:spPr>
        <p:txBody>
          <a:bodyPr wrap="none">
            <a:spAutoFit/>
          </a:bodyPr>
          <a:lstStyle/>
          <a:p>
            <a:r>
              <a:rPr lang="en-US" sz="2400" b="1" dirty="0">
                <a:solidFill>
                  <a:srgbClr val="FF0000"/>
                </a:solidFill>
              </a:rPr>
              <a:t>WARM</a:t>
            </a:r>
          </a:p>
        </p:txBody>
      </p:sp>
      <p:pic>
        <p:nvPicPr>
          <p:cNvPr id="73734" name="Picture 6" descr="Cold front"/>
          <p:cNvPicPr>
            <a:picLocks noChangeAspect="1" noChangeArrowheads="1"/>
          </p:cNvPicPr>
          <p:nvPr/>
        </p:nvPicPr>
        <p:blipFill>
          <a:blip r:embed="rId4" cstate="print"/>
          <a:srcRect/>
          <a:stretch>
            <a:fillRect/>
          </a:stretch>
        </p:blipFill>
        <p:spPr bwMode="auto">
          <a:xfrm>
            <a:off x="5943600" y="2895600"/>
            <a:ext cx="2619375" cy="2143125"/>
          </a:xfrm>
          <a:prstGeom prst="rect">
            <a:avLst/>
          </a:prstGeom>
          <a:noFill/>
          <a:ln w="9525">
            <a:noFill/>
            <a:miter lim="800000"/>
            <a:headEnd/>
            <a:tailEnd/>
          </a:ln>
        </p:spPr>
      </p:pic>
      <p:pic>
        <p:nvPicPr>
          <p:cNvPr id="73735" name="Picture 7" descr="Warm front"/>
          <p:cNvPicPr>
            <a:picLocks noChangeAspect="1" noChangeArrowheads="1"/>
          </p:cNvPicPr>
          <p:nvPr/>
        </p:nvPicPr>
        <p:blipFill>
          <a:blip r:embed="rId5" cstate="print"/>
          <a:srcRect/>
          <a:stretch>
            <a:fillRect/>
          </a:stretch>
        </p:blipFill>
        <p:spPr bwMode="auto">
          <a:xfrm>
            <a:off x="5943600" y="533400"/>
            <a:ext cx="2619375" cy="2143125"/>
          </a:xfrm>
          <a:prstGeom prst="rect">
            <a:avLst/>
          </a:prstGeom>
          <a:noFill/>
          <a:ln w="9525">
            <a:noFill/>
            <a:miter lim="800000"/>
            <a:headEnd/>
            <a:tailEnd/>
          </a:ln>
        </p:spPr>
      </p:pic>
      <p:sp>
        <p:nvSpPr>
          <p:cNvPr id="73736" name="Text Box 8"/>
          <p:cNvSpPr txBox="1">
            <a:spLocks noChangeArrowheads="1"/>
          </p:cNvSpPr>
          <p:nvPr/>
        </p:nvSpPr>
        <p:spPr bwMode="auto">
          <a:xfrm>
            <a:off x="990600" y="4724400"/>
            <a:ext cx="1047750" cy="457200"/>
          </a:xfrm>
          <a:prstGeom prst="rect">
            <a:avLst/>
          </a:prstGeom>
          <a:solidFill>
            <a:schemeClr val="tx1"/>
          </a:solidFill>
          <a:ln w="9525">
            <a:noFill/>
            <a:miter lim="800000"/>
            <a:headEnd/>
            <a:tailEnd/>
          </a:ln>
        </p:spPr>
        <p:txBody>
          <a:bodyPr wrap="none">
            <a:spAutoFit/>
          </a:bodyPr>
          <a:lstStyle/>
          <a:p>
            <a:r>
              <a:rPr lang="en-US" sz="2400" b="1" dirty="0">
                <a:solidFill>
                  <a:schemeClr val="bg1"/>
                </a:solidFill>
              </a:rPr>
              <a:t>COLD</a:t>
            </a:r>
          </a:p>
        </p:txBody>
      </p:sp>
      <p:sp>
        <p:nvSpPr>
          <p:cNvPr id="9" name="Rectangle 8"/>
          <p:cNvSpPr/>
          <p:nvPr/>
        </p:nvSpPr>
        <p:spPr>
          <a:xfrm>
            <a:off x="-76200" y="1676400"/>
            <a:ext cx="5334000" cy="1077218"/>
          </a:xfrm>
          <a:prstGeom prst="rect">
            <a:avLst/>
          </a:prstGeom>
        </p:spPr>
        <p:txBody>
          <a:bodyPr wrap="square">
            <a:spAutoFit/>
          </a:bodyPr>
          <a:lstStyle/>
          <a:p>
            <a:pPr algn="ctr">
              <a:buSzPct val="150000"/>
              <a:buFont typeface="Wingdings" pitchFamily="2" charset="2"/>
              <a:buNone/>
              <a:defRPr/>
            </a:pPr>
            <a:r>
              <a:rPr lang="en-US" sz="3200" dirty="0">
                <a:solidFill>
                  <a:schemeClr val="bg1"/>
                </a:solidFill>
                <a:effectLst>
                  <a:outerShdw blurRad="38100" dist="38100" dir="2700000" algn="tl">
                    <a:srgbClr val="000000"/>
                  </a:outerShdw>
                </a:effectLst>
              </a:rPr>
              <a:t>Boundary between 2 </a:t>
            </a:r>
            <a:endParaRPr lang="en-US" sz="3200" dirty="0" smtClean="0">
              <a:solidFill>
                <a:schemeClr val="bg1"/>
              </a:solidFill>
              <a:effectLst>
                <a:outerShdw blurRad="38100" dist="38100" dir="2700000" algn="tl">
                  <a:srgbClr val="000000"/>
                </a:outerShdw>
              </a:effectLst>
            </a:endParaRPr>
          </a:p>
          <a:p>
            <a:pPr algn="ctr">
              <a:buSzPct val="150000"/>
              <a:buFont typeface="Wingdings" pitchFamily="2" charset="2"/>
              <a:buNone/>
              <a:defRPr/>
            </a:pPr>
            <a:r>
              <a:rPr lang="en-US" sz="3200" dirty="0" smtClean="0">
                <a:solidFill>
                  <a:schemeClr val="bg1"/>
                </a:solidFill>
                <a:effectLst>
                  <a:outerShdw blurRad="38100" dist="38100" dir="2700000" algn="tl">
                    <a:srgbClr val="000000"/>
                  </a:outerShdw>
                </a:effectLst>
              </a:rPr>
              <a:t>air </a:t>
            </a:r>
            <a:r>
              <a:rPr lang="en-US" sz="3200" dirty="0">
                <a:solidFill>
                  <a:schemeClr val="bg1"/>
                </a:solidFill>
                <a:effectLst>
                  <a:outerShdw blurRad="38100" dist="38100" dir="2700000" algn="tl">
                    <a:srgbClr val="000000"/>
                  </a:outerShdw>
                </a:effectLst>
              </a:rPr>
              <a:t>masses</a:t>
            </a:r>
          </a:p>
        </p:txBody>
      </p:sp>
      <p:sp>
        <p:nvSpPr>
          <p:cNvPr id="11" name="Text Box 4"/>
          <p:cNvSpPr txBox="1">
            <a:spLocks noChangeArrowheads="1"/>
          </p:cNvSpPr>
          <p:nvPr/>
        </p:nvSpPr>
        <p:spPr bwMode="auto">
          <a:xfrm>
            <a:off x="1447800" y="560388"/>
            <a:ext cx="2074607" cy="923330"/>
          </a:xfrm>
          <a:prstGeom prst="rect">
            <a:avLst/>
          </a:prstGeom>
          <a:noFill/>
          <a:ln w="9525">
            <a:noFill/>
            <a:miter lim="800000"/>
            <a:headEnd/>
            <a:tailEnd/>
          </a:ln>
          <a:effectLst/>
        </p:spPr>
        <p:txBody>
          <a:bodyPr wrap="none">
            <a:spAutoFit/>
          </a:bodyPr>
          <a:lstStyle/>
          <a:p>
            <a:pPr>
              <a:defRPr/>
            </a:pPr>
            <a:r>
              <a:rPr lang="en-US" sz="5400" b="1" u="sng" dirty="0" smtClean="0">
                <a:solidFill>
                  <a:schemeClr val="bg1"/>
                </a:solidFill>
                <a:effectLst>
                  <a:outerShdw blurRad="38100" dist="38100" dir="2700000" algn="tl">
                    <a:srgbClr val="000000"/>
                  </a:outerShdw>
                </a:effectLst>
                <a:latin typeface="Lucida Sans" pitchFamily="34" charset="0"/>
                <a:cs typeface="Lucida Sans" pitchFamily="34" charset="0"/>
              </a:rPr>
              <a:t>Front</a:t>
            </a:r>
            <a:endParaRPr lang="en-US" sz="5400" b="1" u="sng" dirty="0">
              <a:solidFill>
                <a:schemeClr val="bg1"/>
              </a:solidFill>
              <a:effectLst>
                <a:outerShdw blurRad="38100" dist="38100" dir="2700000" algn="tl">
                  <a:srgbClr val="000000"/>
                </a:outerShdw>
              </a:effectLst>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091" name="Text Box 3"/>
          <p:cNvSpPr txBox="1">
            <a:spLocks noChangeArrowheads="1"/>
          </p:cNvSpPr>
          <p:nvPr/>
        </p:nvSpPr>
        <p:spPr bwMode="auto">
          <a:xfrm>
            <a:off x="304800" y="1958975"/>
            <a:ext cx="6763198" cy="1631216"/>
          </a:xfrm>
          <a:prstGeom prst="rect">
            <a:avLst/>
          </a:prstGeom>
          <a:noFill/>
          <a:ln w="9525">
            <a:noFill/>
            <a:miter lim="800000"/>
            <a:headEnd/>
            <a:tailEnd/>
          </a:ln>
          <a:effectLst/>
        </p:spPr>
        <p:txBody>
          <a:bodyPr wrap="none">
            <a:spAutoFit/>
          </a:bodyPr>
          <a:lstStyle/>
          <a:p>
            <a:pPr>
              <a:buSzPct val="150000"/>
              <a:buFont typeface="Wingdings" pitchFamily="2" charset="2"/>
              <a:buChar char="v"/>
              <a:defRPr/>
            </a:pPr>
            <a:r>
              <a:rPr lang="en-US" sz="3600" dirty="0" smtClean="0">
                <a:solidFill>
                  <a:schemeClr val="bg1"/>
                </a:solidFill>
                <a:effectLst>
                  <a:outerShdw blurRad="38100" dist="38100" dir="2700000" algn="tl">
                    <a:srgbClr val="000000"/>
                  </a:outerShdw>
                </a:effectLst>
              </a:rPr>
              <a:t> </a:t>
            </a:r>
            <a:r>
              <a:rPr lang="en-US" sz="3600" b="1" dirty="0" smtClean="0">
                <a:solidFill>
                  <a:schemeClr val="bg1"/>
                </a:solidFill>
                <a:effectLst>
                  <a:outerShdw blurRad="38100" dist="38100" dir="2700000" algn="tl">
                    <a:srgbClr val="000000"/>
                  </a:outerShdw>
                </a:effectLst>
              </a:rPr>
              <a:t>Air </a:t>
            </a:r>
            <a:r>
              <a:rPr lang="en-US" sz="3600" b="1" dirty="0">
                <a:solidFill>
                  <a:schemeClr val="bg1"/>
                </a:solidFill>
                <a:effectLst>
                  <a:outerShdw blurRad="38100" dist="38100" dir="2700000" algn="tl">
                    <a:srgbClr val="000000"/>
                  </a:outerShdw>
                </a:effectLst>
              </a:rPr>
              <a:t>in motion </a:t>
            </a:r>
          </a:p>
          <a:p>
            <a:pPr>
              <a:buSzPct val="150000"/>
              <a:defRPr/>
            </a:pPr>
            <a:r>
              <a:rPr lang="en-US" sz="3600" dirty="0" smtClean="0">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caused High </a:t>
            </a:r>
            <a:r>
              <a:rPr lang="en-US" sz="3600" dirty="0">
                <a:solidFill>
                  <a:schemeClr val="bg1"/>
                </a:solidFill>
                <a:effectLst>
                  <a:outerShdw blurRad="38100" dist="38100" dir="2700000" algn="tl">
                    <a:srgbClr val="000000"/>
                  </a:outerShdw>
                </a:effectLst>
                <a:latin typeface="Wingdings 3" pitchFamily="18" charset="2"/>
              </a:rPr>
              <a:t>a</a:t>
            </a:r>
            <a:r>
              <a:rPr lang="en-US" sz="3600" dirty="0">
                <a:solidFill>
                  <a:schemeClr val="bg1"/>
                </a:solidFill>
                <a:effectLst>
                  <a:outerShdw blurRad="38100" dist="38100" dir="2700000" algn="tl">
                    <a:srgbClr val="000000"/>
                  </a:outerShdw>
                </a:effectLst>
              </a:rPr>
              <a:t> Low</a:t>
            </a:r>
            <a:r>
              <a:rPr lang="en-US" sz="3600" dirty="0">
                <a:solidFill>
                  <a:schemeClr val="bg1"/>
                </a:solidFill>
              </a:rPr>
              <a:t> </a:t>
            </a:r>
            <a:r>
              <a:rPr lang="en-US" sz="3600" dirty="0" smtClean="0">
                <a:solidFill>
                  <a:schemeClr val="bg1"/>
                </a:solidFill>
              </a:rPr>
              <a:t> </a:t>
            </a:r>
            <a:r>
              <a:rPr lang="en-US" sz="3600" dirty="0" smtClean="0">
                <a:solidFill>
                  <a:schemeClr val="bg1"/>
                </a:solidFill>
                <a:effectLst>
                  <a:outerShdw blurRad="38100" dist="38100" dir="2700000" algn="tl">
                    <a:srgbClr val="000000"/>
                  </a:outerShdw>
                </a:effectLst>
              </a:rPr>
              <a:t>Pressure</a:t>
            </a:r>
            <a:endParaRPr lang="en-US" sz="3600" dirty="0">
              <a:solidFill>
                <a:schemeClr val="bg1"/>
              </a:solidFill>
              <a:effectLst>
                <a:outerShdw blurRad="38100" dist="38100" dir="2700000" algn="tl">
                  <a:srgbClr val="000000"/>
                </a:outerShdw>
              </a:effectLst>
            </a:endParaRPr>
          </a:p>
          <a:p>
            <a:pPr>
              <a:buSzPct val="150000"/>
              <a:defRPr/>
            </a:pPr>
            <a:r>
              <a:rPr lang="en-US" sz="2800" dirty="0" smtClean="0">
                <a:effectLst>
                  <a:outerShdw blurRad="38100" dist="38100" dir="2700000" algn="tl">
                    <a:srgbClr val="000000"/>
                  </a:outerShdw>
                </a:effectLst>
              </a:rPr>
              <a:t>	</a:t>
            </a:r>
            <a:endParaRPr lang="en-US" sz="2800" dirty="0">
              <a:effectLst>
                <a:outerShdw blurRad="38100" dist="38100" dir="2700000" algn="tl">
                  <a:srgbClr val="000000"/>
                </a:outerShdw>
              </a:effectLst>
            </a:endParaRPr>
          </a:p>
        </p:txBody>
      </p:sp>
      <p:sp>
        <p:nvSpPr>
          <p:cNvPr id="601094" name="Text Box 6"/>
          <p:cNvSpPr txBox="1">
            <a:spLocks noChangeArrowheads="1"/>
          </p:cNvSpPr>
          <p:nvPr/>
        </p:nvSpPr>
        <p:spPr bwMode="auto">
          <a:xfrm>
            <a:off x="1447800" y="524470"/>
            <a:ext cx="1947969" cy="923330"/>
          </a:xfrm>
          <a:prstGeom prst="rect">
            <a:avLst/>
          </a:prstGeom>
          <a:noFill/>
          <a:ln w="9525">
            <a:noFill/>
            <a:miter lim="800000"/>
            <a:headEnd/>
            <a:tailEnd/>
          </a:ln>
          <a:effectLst/>
        </p:spPr>
        <p:txBody>
          <a:bodyPr wrap="none">
            <a:spAutoFit/>
          </a:bodyPr>
          <a:lstStyle/>
          <a:p>
            <a:pPr>
              <a:defRPr/>
            </a:pPr>
            <a:r>
              <a:rPr lang="en-US" sz="5400" b="1" u="sng" dirty="0">
                <a:solidFill>
                  <a:schemeClr val="bg1"/>
                </a:solidFill>
                <a:effectLst>
                  <a:outerShdw blurRad="38100" dist="38100" dir="2700000" algn="tl">
                    <a:srgbClr val="000000"/>
                  </a:outerShdw>
                </a:effectLst>
                <a:latin typeface="Lucida Sans" pitchFamily="34" charset="0"/>
                <a:cs typeface="Lucida Sans" pitchFamily="34" charset="0"/>
              </a:rPr>
              <a:t>Wind</a:t>
            </a:r>
          </a:p>
        </p:txBody>
      </p:sp>
      <p:pic>
        <p:nvPicPr>
          <p:cNvPr id="2054" name="Picture 6" descr="C:\Users\elynn\AppData\Local\Microsoft\Windows\Temporary Internet Files\Content.IE5\AUVEMSVX\MC900351186[1].wmf"/>
          <p:cNvPicPr>
            <a:picLocks noChangeAspect="1" noChangeArrowheads="1"/>
          </p:cNvPicPr>
          <p:nvPr/>
        </p:nvPicPr>
        <p:blipFill>
          <a:blip r:embed="rId2"/>
          <a:srcRect/>
          <a:stretch>
            <a:fillRect/>
          </a:stretch>
        </p:blipFill>
        <p:spPr bwMode="auto">
          <a:xfrm>
            <a:off x="7218630" y="381000"/>
            <a:ext cx="1315770" cy="1794095"/>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091" name="Text Box 3"/>
          <p:cNvSpPr txBox="1">
            <a:spLocks noChangeArrowheads="1"/>
          </p:cNvSpPr>
          <p:nvPr/>
        </p:nvSpPr>
        <p:spPr bwMode="auto">
          <a:xfrm>
            <a:off x="304800" y="1958975"/>
            <a:ext cx="7185878" cy="3847207"/>
          </a:xfrm>
          <a:prstGeom prst="rect">
            <a:avLst/>
          </a:prstGeom>
          <a:noFill/>
          <a:ln w="9525">
            <a:noFill/>
            <a:miter lim="800000"/>
            <a:headEnd/>
            <a:tailEnd/>
          </a:ln>
          <a:effectLst/>
        </p:spPr>
        <p:txBody>
          <a:bodyPr wrap="none">
            <a:spAutoFit/>
          </a:bodyPr>
          <a:lstStyle/>
          <a:p>
            <a:pPr>
              <a:buSzPct val="150000"/>
              <a:buFont typeface="Wingdings" pitchFamily="2" charset="2"/>
              <a:buChar char="v"/>
              <a:defRPr/>
            </a:pPr>
            <a:r>
              <a:rPr lang="en-US" sz="3600" dirty="0" smtClean="0">
                <a:solidFill>
                  <a:schemeClr val="bg1"/>
                </a:solidFill>
                <a:effectLst>
                  <a:outerShdw blurRad="38100" dist="38100" dir="2700000" algn="tl">
                    <a:srgbClr val="000000"/>
                  </a:outerShdw>
                </a:effectLst>
              </a:rPr>
              <a:t> </a:t>
            </a:r>
            <a:r>
              <a:rPr lang="en-US" sz="3600" b="1" dirty="0" smtClean="0">
                <a:solidFill>
                  <a:schemeClr val="bg1"/>
                </a:solidFill>
                <a:effectLst>
                  <a:outerShdw blurRad="38100" dist="38100" dir="2700000" algn="tl">
                    <a:srgbClr val="000000"/>
                  </a:outerShdw>
                </a:effectLst>
              </a:rPr>
              <a:t>Air </a:t>
            </a:r>
            <a:r>
              <a:rPr lang="en-US" sz="3600" b="1" dirty="0">
                <a:solidFill>
                  <a:schemeClr val="bg1"/>
                </a:solidFill>
                <a:effectLst>
                  <a:outerShdw blurRad="38100" dist="38100" dir="2700000" algn="tl">
                    <a:srgbClr val="000000"/>
                  </a:outerShdw>
                </a:effectLst>
              </a:rPr>
              <a:t>in motion </a:t>
            </a:r>
          </a:p>
          <a:p>
            <a:pPr>
              <a:buSzPct val="150000"/>
              <a:defRPr/>
            </a:pPr>
            <a:r>
              <a:rPr lang="en-US" sz="3600" dirty="0" smtClean="0">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caused High </a:t>
            </a:r>
            <a:r>
              <a:rPr lang="en-US" sz="3600" dirty="0">
                <a:solidFill>
                  <a:schemeClr val="bg1"/>
                </a:solidFill>
                <a:effectLst>
                  <a:outerShdw blurRad="38100" dist="38100" dir="2700000" algn="tl">
                    <a:srgbClr val="000000"/>
                  </a:outerShdw>
                </a:effectLst>
                <a:latin typeface="Wingdings 3" pitchFamily="18" charset="2"/>
              </a:rPr>
              <a:t>a</a:t>
            </a:r>
            <a:r>
              <a:rPr lang="en-US" sz="3600" dirty="0">
                <a:solidFill>
                  <a:schemeClr val="bg1"/>
                </a:solidFill>
                <a:effectLst>
                  <a:outerShdw blurRad="38100" dist="38100" dir="2700000" algn="tl">
                    <a:srgbClr val="000000"/>
                  </a:outerShdw>
                </a:effectLst>
              </a:rPr>
              <a:t> Low</a:t>
            </a:r>
            <a:r>
              <a:rPr lang="en-US" sz="3600" dirty="0">
                <a:solidFill>
                  <a:schemeClr val="bg1"/>
                </a:solidFill>
              </a:rPr>
              <a:t> </a:t>
            </a:r>
            <a:r>
              <a:rPr lang="en-US" sz="3600" dirty="0" smtClean="0">
                <a:solidFill>
                  <a:schemeClr val="bg1"/>
                </a:solidFill>
              </a:rPr>
              <a:t> </a:t>
            </a:r>
            <a:r>
              <a:rPr lang="en-US" sz="3600" dirty="0" smtClean="0">
                <a:solidFill>
                  <a:schemeClr val="bg1"/>
                </a:solidFill>
                <a:effectLst>
                  <a:outerShdw blurRad="38100" dist="38100" dir="2700000" algn="tl">
                    <a:srgbClr val="000000"/>
                  </a:outerShdw>
                </a:effectLst>
              </a:rPr>
              <a:t>Pressure</a:t>
            </a:r>
            <a:endParaRPr lang="en-US" sz="3600" dirty="0">
              <a:solidFill>
                <a:schemeClr val="bg1"/>
              </a:solidFill>
              <a:effectLst>
                <a:outerShdw blurRad="38100" dist="38100" dir="2700000" algn="tl">
                  <a:srgbClr val="000000"/>
                </a:outerShdw>
              </a:effectLst>
            </a:endParaRPr>
          </a:p>
          <a:p>
            <a:pPr>
              <a:buSzPct val="150000"/>
              <a:defRPr/>
            </a:pPr>
            <a:r>
              <a:rPr lang="en-US" sz="3600" dirty="0">
                <a:effectLst>
                  <a:outerShdw blurRad="38100" dist="38100" dir="2700000" algn="tl">
                    <a:srgbClr val="000000"/>
                  </a:outerShdw>
                </a:effectLst>
              </a:rPr>
              <a:t>	                 </a:t>
            </a:r>
          </a:p>
          <a:p>
            <a:pPr>
              <a:buSzPct val="150000"/>
              <a:buFont typeface="Wingdings" pitchFamily="2" charset="2"/>
              <a:buChar char="v"/>
              <a:defRPr/>
            </a:pPr>
            <a:r>
              <a:rPr lang="en-US" sz="3600" dirty="0">
                <a:solidFill>
                  <a:schemeClr val="bg1"/>
                </a:solidFill>
                <a:effectLst>
                  <a:outerShdw blurRad="38100" dist="38100" dir="2700000" algn="tl">
                    <a:srgbClr val="000000"/>
                  </a:outerShdw>
                </a:effectLst>
              </a:rPr>
              <a:t> </a:t>
            </a:r>
            <a:r>
              <a:rPr lang="en-US" sz="3600" b="1" dirty="0">
                <a:solidFill>
                  <a:schemeClr val="bg1"/>
                </a:solidFill>
                <a:effectLst>
                  <a:outerShdw blurRad="38100" dist="38100" dir="2700000" algn="tl">
                    <a:srgbClr val="000000"/>
                  </a:outerShdw>
                </a:effectLst>
              </a:rPr>
              <a:t>Speed</a:t>
            </a:r>
          </a:p>
          <a:p>
            <a:pPr>
              <a:defRPr/>
            </a:pPr>
            <a:r>
              <a:rPr lang="en-US" sz="3600" dirty="0" smtClean="0">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measured with an anemometer</a:t>
            </a:r>
            <a:endParaRPr lang="en-US" sz="3600" dirty="0">
              <a:solidFill>
                <a:schemeClr val="bg1"/>
              </a:solidFill>
              <a:effectLst>
                <a:outerShdw blurRad="38100" dist="38100" dir="2700000" algn="tl">
                  <a:srgbClr val="000000"/>
                </a:outerShdw>
              </a:effectLst>
            </a:endParaRPr>
          </a:p>
          <a:p>
            <a:pPr lvl="2">
              <a:buSzPct val="150000"/>
              <a:defRPr/>
            </a:pPr>
            <a:endParaRPr lang="en-US" sz="3600" dirty="0">
              <a:effectLst>
                <a:outerShdw blurRad="38100" dist="38100" dir="2700000" algn="tl">
                  <a:srgbClr val="000000"/>
                </a:outerShdw>
              </a:effectLst>
            </a:endParaRPr>
          </a:p>
          <a:p>
            <a:pPr>
              <a:buSzPct val="150000"/>
              <a:defRPr/>
            </a:pPr>
            <a:r>
              <a:rPr lang="en-US" sz="2800" dirty="0" smtClean="0">
                <a:effectLst>
                  <a:outerShdw blurRad="38100" dist="38100" dir="2700000" algn="tl">
                    <a:srgbClr val="000000"/>
                  </a:outerShdw>
                </a:effectLst>
              </a:rPr>
              <a:t>	</a:t>
            </a:r>
            <a:endParaRPr lang="en-US" sz="2800" dirty="0">
              <a:effectLst>
                <a:outerShdw blurRad="38100" dist="38100" dir="2700000" algn="tl">
                  <a:srgbClr val="000000"/>
                </a:outerShdw>
              </a:effectLst>
            </a:endParaRPr>
          </a:p>
        </p:txBody>
      </p:sp>
      <p:sp>
        <p:nvSpPr>
          <p:cNvPr id="601094" name="Text Box 6"/>
          <p:cNvSpPr txBox="1">
            <a:spLocks noChangeArrowheads="1"/>
          </p:cNvSpPr>
          <p:nvPr/>
        </p:nvSpPr>
        <p:spPr bwMode="auto">
          <a:xfrm>
            <a:off x="1447800" y="524470"/>
            <a:ext cx="1947969" cy="923330"/>
          </a:xfrm>
          <a:prstGeom prst="rect">
            <a:avLst/>
          </a:prstGeom>
          <a:noFill/>
          <a:ln w="9525">
            <a:noFill/>
            <a:miter lim="800000"/>
            <a:headEnd/>
            <a:tailEnd/>
          </a:ln>
          <a:effectLst/>
        </p:spPr>
        <p:txBody>
          <a:bodyPr wrap="none">
            <a:spAutoFit/>
          </a:bodyPr>
          <a:lstStyle/>
          <a:p>
            <a:pPr>
              <a:defRPr/>
            </a:pPr>
            <a:r>
              <a:rPr lang="en-US" sz="5400" b="1" u="sng" dirty="0">
                <a:solidFill>
                  <a:schemeClr val="bg1"/>
                </a:solidFill>
                <a:effectLst>
                  <a:outerShdw blurRad="38100" dist="38100" dir="2700000" algn="tl">
                    <a:srgbClr val="000000"/>
                  </a:outerShdw>
                </a:effectLst>
                <a:latin typeface="Lucida Sans" pitchFamily="34" charset="0"/>
                <a:cs typeface="Lucida Sans" pitchFamily="34" charset="0"/>
              </a:rPr>
              <a:t>Wind</a:t>
            </a:r>
          </a:p>
        </p:txBody>
      </p:sp>
      <p:pic>
        <p:nvPicPr>
          <p:cNvPr id="2054" name="Picture 6" descr="C:\Users\elynn\AppData\Local\Microsoft\Windows\Temporary Internet Files\Content.IE5\AUVEMSVX\MC900351186[1].wmf"/>
          <p:cNvPicPr>
            <a:picLocks noChangeAspect="1" noChangeArrowheads="1"/>
          </p:cNvPicPr>
          <p:nvPr/>
        </p:nvPicPr>
        <p:blipFill>
          <a:blip r:embed="rId2"/>
          <a:srcRect/>
          <a:stretch>
            <a:fillRect/>
          </a:stretch>
        </p:blipFill>
        <p:spPr bwMode="auto">
          <a:xfrm>
            <a:off x="7218630" y="381000"/>
            <a:ext cx="1315770" cy="179409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091" name="Text Box 3"/>
          <p:cNvSpPr txBox="1">
            <a:spLocks noChangeArrowheads="1"/>
          </p:cNvSpPr>
          <p:nvPr/>
        </p:nvSpPr>
        <p:spPr bwMode="auto">
          <a:xfrm>
            <a:off x="304800" y="1958975"/>
            <a:ext cx="7570086" cy="4955203"/>
          </a:xfrm>
          <a:prstGeom prst="rect">
            <a:avLst/>
          </a:prstGeom>
          <a:noFill/>
          <a:ln w="9525">
            <a:noFill/>
            <a:miter lim="800000"/>
            <a:headEnd/>
            <a:tailEnd/>
          </a:ln>
          <a:effectLst/>
        </p:spPr>
        <p:txBody>
          <a:bodyPr wrap="none">
            <a:spAutoFit/>
          </a:bodyPr>
          <a:lstStyle/>
          <a:p>
            <a:pPr>
              <a:buSzPct val="150000"/>
              <a:buFont typeface="Wingdings" pitchFamily="2" charset="2"/>
              <a:buChar char="v"/>
              <a:defRPr/>
            </a:pPr>
            <a:r>
              <a:rPr lang="en-US" sz="3600" dirty="0" smtClean="0">
                <a:solidFill>
                  <a:schemeClr val="bg1"/>
                </a:solidFill>
                <a:effectLst>
                  <a:outerShdw blurRad="38100" dist="38100" dir="2700000" algn="tl">
                    <a:srgbClr val="000000"/>
                  </a:outerShdw>
                </a:effectLst>
              </a:rPr>
              <a:t> </a:t>
            </a:r>
            <a:r>
              <a:rPr lang="en-US" sz="3600" b="1" dirty="0" smtClean="0">
                <a:solidFill>
                  <a:schemeClr val="bg1"/>
                </a:solidFill>
                <a:effectLst>
                  <a:outerShdw blurRad="38100" dist="38100" dir="2700000" algn="tl">
                    <a:srgbClr val="000000"/>
                  </a:outerShdw>
                </a:effectLst>
              </a:rPr>
              <a:t>Air </a:t>
            </a:r>
            <a:r>
              <a:rPr lang="en-US" sz="3600" b="1" dirty="0">
                <a:solidFill>
                  <a:schemeClr val="bg1"/>
                </a:solidFill>
                <a:effectLst>
                  <a:outerShdw blurRad="38100" dist="38100" dir="2700000" algn="tl">
                    <a:srgbClr val="000000"/>
                  </a:outerShdw>
                </a:effectLst>
              </a:rPr>
              <a:t>in motion </a:t>
            </a:r>
          </a:p>
          <a:p>
            <a:pPr>
              <a:buSzPct val="150000"/>
              <a:defRPr/>
            </a:pPr>
            <a:r>
              <a:rPr lang="en-US" sz="3600" dirty="0" smtClean="0">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caused High </a:t>
            </a:r>
            <a:r>
              <a:rPr lang="en-US" sz="3600" dirty="0">
                <a:solidFill>
                  <a:schemeClr val="bg1"/>
                </a:solidFill>
                <a:effectLst>
                  <a:outerShdw blurRad="38100" dist="38100" dir="2700000" algn="tl">
                    <a:srgbClr val="000000"/>
                  </a:outerShdw>
                </a:effectLst>
                <a:latin typeface="Wingdings 3" pitchFamily="18" charset="2"/>
              </a:rPr>
              <a:t>a</a:t>
            </a:r>
            <a:r>
              <a:rPr lang="en-US" sz="3600" dirty="0">
                <a:solidFill>
                  <a:schemeClr val="bg1"/>
                </a:solidFill>
                <a:effectLst>
                  <a:outerShdw blurRad="38100" dist="38100" dir="2700000" algn="tl">
                    <a:srgbClr val="000000"/>
                  </a:outerShdw>
                </a:effectLst>
              </a:rPr>
              <a:t> Low</a:t>
            </a:r>
            <a:r>
              <a:rPr lang="en-US" sz="3600" dirty="0">
                <a:solidFill>
                  <a:schemeClr val="bg1"/>
                </a:solidFill>
              </a:rPr>
              <a:t> </a:t>
            </a:r>
            <a:r>
              <a:rPr lang="en-US" sz="3600" dirty="0" smtClean="0">
                <a:solidFill>
                  <a:schemeClr val="bg1"/>
                </a:solidFill>
              </a:rPr>
              <a:t> </a:t>
            </a:r>
            <a:r>
              <a:rPr lang="en-US" sz="3600" dirty="0" smtClean="0">
                <a:solidFill>
                  <a:schemeClr val="bg1"/>
                </a:solidFill>
                <a:effectLst>
                  <a:outerShdw blurRad="38100" dist="38100" dir="2700000" algn="tl">
                    <a:srgbClr val="000000"/>
                  </a:outerShdw>
                </a:effectLst>
              </a:rPr>
              <a:t>Pressure</a:t>
            </a:r>
            <a:endParaRPr lang="en-US" sz="3600" dirty="0">
              <a:solidFill>
                <a:schemeClr val="bg1"/>
              </a:solidFill>
              <a:effectLst>
                <a:outerShdw blurRad="38100" dist="38100" dir="2700000" algn="tl">
                  <a:srgbClr val="000000"/>
                </a:outerShdw>
              </a:effectLst>
            </a:endParaRPr>
          </a:p>
          <a:p>
            <a:pPr>
              <a:buSzPct val="150000"/>
              <a:defRPr/>
            </a:pPr>
            <a:r>
              <a:rPr lang="en-US" sz="3600" dirty="0">
                <a:effectLst>
                  <a:outerShdw blurRad="38100" dist="38100" dir="2700000" algn="tl">
                    <a:srgbClr val="000000"/>
                  </a:outerShdw>
                </a:effectLst>
              </a:rPr>
              <a:t>	                 </a:t>
            </a:r>
          </a:p>
          <a:p>
            <a:pPr>
              <a:buSzPct val="150000"/>
              <a:buFont typeface="Wingdings" pitchFamily="2" charset="2"/>
              <a:buChar char="v"/>
              <a:defRPr/>
            </a:pPr>
            <a:r>
              <a:rPr lang="en-US" sz="3600" dirty="0">
                <a:solidFill>
                  <a:schemeClr val="bg1"/>
                </a:solidFill>
                <a:effectLst>
                  <a:outerShdw blurRad="38100" dist="38100" dir="2700000" algn="tl">
                    <a:srgbClr val="000000"/>
                  </a:outerShdw>
                </a:effectLst>
              </a:rPr>
              <a:t> </a:t>
            </a:r>
            <a:r>
              <a:rPr lang="en-US" sz="3600" b="1" dirty="0">
                <a:solidFill>
                  <a:schemeClr val="bg1"/>
                </a:solidFill>
                <a:effectLst>
                  <a:outerShdw blurRad="38100" dist="38100" dir="2700000" algn="tl">
                    <a:srgbClr val="000000"/>
                  </a:outerShdw>
                </a:effectLst>
              </a:rPr>
              <a:t>Speed</a:t>
            </a:r>
          </a:p>
          <a:p>
            <a:pPr>
              <a:defRPr/>
            </a:pPr>
            <a:r>
              <a:rPr lang="en-US" sz="3600" dirty="0" smtClean="0">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measured with an anemometer</a:t>
            </a:r>
            <a:endParaRPr lang="en-US" sz="3600" dirty="0">
              <a:solidFill>
                <a:schemeClr val="bg1"/>
              </a:solidFill>
              <a:effectLst>
                <a:outerShdw blurRad="38100" dist="38100" dir="2700000" algn="tl">
                  <a:srgbClr val="000000"/>
                </a:outerShdw>
              </a:effectLst>
            </a:endParaRPr>
          </a:p>
          <a:p>
            <a:pPr lvl="2">
              <a:buSzPct val="150000"/>
              <a:defRPr/>
            </a:pPr>
            <a:endParaRPr lang="en-US" sz="3600" dirty="0">
              <a:effectLst>
                <a:outerShdw blurRad="38100" dist="38100" dir="2700000" algn="tl">
                  <a:srgbClr val="000000"/>
                </a:outerShdw>
              </a:effectLst>
            </a:endParaRPr>
          </a:p>
          <a:p>
            <a:pPr>
              <a:buSzPct val="150000"/>
              <a:buFont typeface="Wingdings" pitchFamily="2" charset="2"/>
              <a:buChar char="v"/>
              <a:defRPr/>
            </a:pPr>
            <a:r>
              <a:rPr lang="en-US" sz="3600" b="1" dirty="0" smtClean="0">
                <a:solidFill>
                  <a:schemeClr val="bg1"/>
                </a:solidFill>
                <a:effectLst>
                  <a:outerShdw blurRad="38100" dist="38100" dir="2700000" algn="tl">
                    <a:srgbClr val="000000"/>
                  </a:outerShdw>
                </a:effectLst>
              </a:rPr>
              <a:t>Direction</a:t>
            </a:r>
          </a:p>
          <a:p>
            <a:pPr>
              <a:buSzPct val="150000"/>
              <a:defRPr/>
            </a:pPr>
            <a:r>
              <a:rPr lang="en-US" sz="3600" dirty="0" smtClean="0">
                <a:effectLst>
                  <a:outerShdw blurRad="38100" dist="38100" dir="2700000" algn="tl">
                    <a:srgbClr val="000000"/>
                  </a:outerShdw>
                </a:effectLst>
              </a:rPr>
              <a:t> 	</a:t>
            </a:r>
            <a:r>
              <a:rPr lang="en-US" sz="3600" dirty="0" smtClean="0">
                <a:solidFill>
                  <a:schemeClr val="bg1"/>
                </a:solidFill>
                <a:effectLst>
                  <a:outerShdw blurRad="38100" dist="38100" dir="2700000" algn="tl">
                    <a:srgbClr val="000000"/>
                  </a:outerShdw>
                </a:effectLst>
              </a:rPr>
              <a:t>     described from which it </a:t>
            </a:r>
            <a:r>
              <a:rPr lang="en-US" sz="3600" dirty="0">
                <a:solidFill>
                  <a:schemeClr val="bg1"/>
                </a:solidFill>
                <a:effectLst>
                  <a:outerShdw blurRad="38100" dist="38100" dir="2700000" algn="tl">
                    <a:srgbClr val="000000"/>
                  </a:outerShdw>
                </a:effectLst>
              </a:rPr>
              <a:t>is </a:t>
            </a:r>
            <a:r>
              <a:rPr lang="en-US" sz="3600" dirty="0" smtClean="0">
                <a:solidFill>
                  <a:schemeClr val="bg1"/>
                </a:solidFill>
                <a:effectLst>
                  <a:outerShdw blurRad="38100" dist="38100" dir="2700000" algn="tl">
                    <a:srgbClr val="000000"/>
                  </a:outerShdw>
                </a:effectLst>
              </a:rPr>
              <a:t>blowing</a:t>
            </a:r>
          </a:p>
          <a:p>
            <a:pPr>
              <a:buSzPct val="150000"/>
              <a:defRPr/>
            </a:pPr>
            <a:r>
              <a:rPr lang="en-US" sz="2800" dirty="0" smtClean="0">
                <a:effectLst>
                  <a:outerShdw blurRad="38100" dist="38100" dir="2700000" algn="tl">
                    <a:srgbClr val="000000"/>
                  </a:outerShdw>
                </a:effectLst>
              </a:rPr>
              <a:t>	</a:t>
            </a:r>
            <a:endParaRPr lang="en-US" sz="2800" dirty="0">
              <a:effectLst>
                <a:outerShdw blurRad="38100" dist="38100" dir="2700000" algn="tl">
                  <a:srgbClr val="000000"/>
                </a:outerShdw>
              </a:effectLst>
            </a:endParaRPr>
          </a:p>
        </p:txBody>
      </p:sp>
      <p:sp>
        <p:nvSpPr>
          <p:cNvPr id="601094" name="Text Box 6"/>
          <p:cNvSpPr txBox="1">
            <a:spLocks noChangeArrowheads="1"/>
          </p:cNvSpPr>
          <p:nvPr/>
        </p:nvSpPr>
        <p:spPr bwMode="auto">
          <a:xfrm>
            <a:off x="1447800" y="524470"/>
            <a:ext cx="1947969" cy="923330"/>
          </a:xfrm>
          <a:prstGeom prst="rect">
            <a:avLst/>
          </a:prstGeom>
          <a:noFill/>
          <a:ln w="9525">
            <a:noFill/>
            <a:miter lim="800000"/>
            <a:headEnd/>
            <a:tailEnd/>
          </a:ln>
          <a:effectLst/>
        </p:spPr>
        <p:txBody>
          <a:bodyPr wrap="none">
            <a:spAutoFit/>
          </a:bodyPr>
          <a:lstStyle/>
          <a:p>
            <a:pPr>
              <a:defRPr/>
            </a:pPr>
            <a:r>
              <a:rPr lang="en-US" sz="5400" b="1" u="sng" dirty="0">
                <a:solidFill>
                  <a:schemeClr val="bg1"/>
                </a:solidFill>
                <a:effectLst>
                  <a:outerShdw blurRad="38100" dist="38100" dir="2700000" algn="tl">
                    <a:srgbClr val="000000"/>
                  </a:outerShdw>
                </a:effectLst>
                <a:latin typeface="Lucida Sans" pitchFamily="34" charset="0"/>
                <a:cs typeface="Lucida Sans" pitchFamily="34" charset="0"/>
              </a:rPr>
              <a:t>Wind</a:t>
            </a:r>
          </a:p>
        </p:txBody>
      </p:sp>
      <p:pic>
        <p:nvPicPr>
          <p:cNvPr id="2054" name="Picture 6" descr="C:\Users\elynn\AppData\Local\Microsoft\Windows\Temporary Internet Files\Content.IE5\AUVEMSVX\MC900351186[1].wmf"/>
          <p:cNvPicPr>
            <a:picLocks noChangeAspect="1" noChangeArrowheads="1"/>
          </p:cNvPicPr>
          <p:nvPr/>
        </p:nvPicPr>
        <p:blipFill>
          <a:blip r:embed="rId2"/>
          <a:srcRect/>
          <a:stretch>
            <a:fillRect/>
          </a:stretch>
        </p:blipFill>
        <p:spPr bwMode="auto">
          <a:xfrm>
            <a:off x="7218630" y="381000"/>
            <a:ext cx="1315770" cy="179409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843" name="Rectangle 3"/>
          <p:cNvSpPr>
            <a:spLocks noGrp="1" noChangeArrowheads="1"/>
          </p:cNvSpPr>
          <p:nvPr>
            <p:ph type="body" sz="half" idx="2"/>
          </p:nvPr>
        </p:nvSpPr>
        <p:spPr>
          <a:xfrm>
            <a:off x="3962399" y="1524000"/>
            <a:ext cx="4879975" cy="3962400"/>
          </a:xfrm>
        </p:spPr>
        <p:txBody>
          <a:bodyPr/>
          <a:lstStyle/>
          <a:p>
            <a:pPr eaLnBrk="1" hangingPunct="1">
              <a:buFont typeface="Wingdings" pitchFamily="2" charset="2"/>
              <a:buChar char="v"/>
              <a:defRPr/>
            </a:pPr>
            <a:r>
              <a:rPr lang="en-US" sz="4800" b="1" dirty="0" smtClean="0">
                <a:solidFill>
                  <a:srgbClr val="4E27BB"/>
                </a:solidFill>
                <a:effectLst>
                  <a:outerShdw blurRad="38100" dist="38100" dir="2700000" algn="tl">
                    <a:srgbClr val="000000">
                      <a:alpha val="43137"/>
                    </a:srgbClr>
                  </a:outerShdw>
                </a:effectLst>
              </a:rPr>
              <a:t>Temperature</a:t>
            </a:r>
          </a:p>
          <a:p>
            <a:pPr eaLnBrk="1" hangingPunct="1">
              <a:buFont typeface="Wingdings" pitchFamily="2" charset="2"/>
              <a:buChar char="v"/>
              <a:defRPr/>
            </a:pPr>
            <a:r>
              <a:rPr lang="en-US" sz="4800" b="1" dirty="0" smtClean="0">
                <a:solidFill>
                  <a:srgbClr val="4E27BB"/>
                </a:solidFill>
                <a:effectLst>
                  <a:outerShdw blurRad="38100" dist="38100" dir="2700000" algn="tl">
                    <a:srgbClr val="000000">
                      <a:alpha val="43137"/>
                    </a:srgbClr>
                  </a:outerShdw>
                </a:effectLst>
              </a:rPr>
              <a:t>Humidity</a:t>
            </a:r>
          </a:p>
          <a:p>
            <a:pPr eaLnBrk="1" hangingPunct="1">
              <a:buFont typeface="Wingdings" pitchFamily="2" charset="2"/>
              <a:buChar char="v"/>
              <a:defRPr/>
            </a:pPr>
            <a:r>
              <a:rPr lang="en-US" sz="4800" b="1" dirty="0" smtClean="0">
                <a:solidFill>
                  <a:srgbClr val="4E27BB"/>
                </a:solidFill>
                <a:effectLst>
                  <a:outerShdw blurRad="38100" dist="38100" dir="2700000" algn="tl">
                    <a:srgbClr val="000000">
                      <a:alpha val="43137"/>
                    </a:srgbClr>
                  </a:outerShdw>
                </a:effectLst>
              </a:rPr>
              <a:t>Pressure</a:t>
            </a:r>
          </a:p>
          <a:p>
            <a:pPr eaLnBrk="1" hangingPunct="1">
              <a:buFont typeface="Wingdings" pitchFamily="2" charset="2"/>
              <a:buChar char="v"/>
              <a:defRPr/>
            </a:pPr>
            <a:r>
              <a:rPr lang="en-US" sz="4800" b="1" dirty="0" smtClean="0">
                <a:solidFill>
                  <a:srgbClr val="4E27BB"/>
                </a:solidFill>
                <a:effectLst>
                  <a:outerShdw blurRad="38100" dist="38100" dir="2700000" algn="tl">
                    <a:srgbClr val="000000">
                      <a:alpha val="43137"/>
                    </a:srgbClr>
                  </a:outerShdw>
                </a:effectLst>
              </a:rPr>
              <a:t>Wind Speed</a:t>
            </a:r>
          </a:p>
          <a:p>
            <a:pPr eaLnBrk="1" hangingPunct="1">
              <a:buFont typeface="Wingdings" pitchFamily="2" charset="2"/>
              <a:buChar char="v"/>
              <a:defRPr/>
            </a:pPr>
            <a:r>
              <a:rPr lang="en-US" sz="4800" b="1" dirty="0" smtClean="0">
                <a:solidFill>
                  <a:srgbClr val="4E27BB"/>
                </a:solidFill>
                <a:effectLst>
                  <a:outerShdw blurRad="38100" dist="38100" dir="2700000" algn="tl">
                    <a:srgbClr val="000000">
                      <a:alpha val="43137"/>
                    </a:srgbClr>
                  </a:outerShdw>
                </a:effectLst>
              </a:rPr>
              <a:t>Wind Direction</a:t>
            </a:r>
          </a:p>
        </p:txBody>
      </p:sp>
      <p:sp>
        <p:nvSpPr>
          <p:cNvPr id="547844" name="Text Box 4"/>
          <p:cNvSpPr txBox="1">
            <a:spLocks noChangeArrowheads="1"/>
          </p:cNvSpPr>
          <p:nvPr/>
        </p:nvSpPr>
        <p:spPr bwMode="auto">
          <a:xfrm>
            <a:off x="152400" y="457200"/>
            <a:ext cx="9063058" cy="923330"/>
          </a:xfrm>
          <a:prstGeom prst="rect">
            <a:avLst/>
          </a:prstGeom>
          <a:noFill/>
          <a:ln w="9525">
            <a:noFill/>
            <a:miter lim="800000"/>
            <a:headEnd/>
            <a:tailEnd/>
          </a:ln>
          <a:effectLst/>
        </p:spPr>
        <p:txBody>
          <a:bodyPr wrap="none">
            <a:spAutoFit/>
          </a:bodyPr>
          <a:lstStyle/>
          <a:p>
            <a:pPr>
              <a:defRPr/>
            </a:pPr>
            <a:r>
              <a:rPr lang="en-US" sz="5400" b="1" dirty="0">
                <a:effectLst>
                  <a:outerShdw blurRad="38100" dist="38100" dir="2700000" algn="tl">
                    <a:srgbClr val="000000"/>
                  </a:outerShdw>
                </a:effectLst>
              </a:rPr>
              <a:t>Radiosonde </a:t>
            </a:r>
            <a:r>
              <a:rPr lang="en-US" sz="5400" b="1" dirty="0" smtClean="0">
                <a:effectLst>
                  <a:outerShdw blurRad="38100" dist="38100" dir="2700000" algn="tl">
                    <a:srgbClr val="000000"/>
                  </a:outerShdw>
                </a:effectLst>
              </a:rPr>
              <a:t>; </a:t>
            </a:r>
            <a:r>
              <a:rPr lang="en-US" sz="5400" b="1" dirty="0">
                <a:effectLst>
                  <a:outerShdw blurRad="38100" dist="38100" dir="2700000" algn="tl">
                    <a:srgbClr val="000000"/>
                  </a:outerShdw>
                </a:effectLst>
              </a:rPr>
              <a:t>Weather Balloon</a:t>
            </a:r>
          </a:p>
        </p:txBody>
      </p:sp>
      <p:pic>
        <p:nvPicPr>
          <p:cNvPr id="41989" name="Picture 6" descr="Rawinsonde Girl"/>
          <p:cNvPicPr>
            <a:picLocks noChangeAspect="1" noChangeArrowheads="1"/>
          </p:cNvPicPr>
          <p:nvPr/>
        </p:nvPicPr>
        <p:blipFill>
          <a:blip r:embed="rId2" cstate="print"/>
          <a:srcRect/>
          <a:stretch>
            <a:fillRect/>
          </a:stretch>
        </p:blipFill>
        <p:spPr bwMode="auto">
          <a:xfrm>
            <a:off x="762000" y="1676400"/>
            <a:ext cx="2468563" cy="3526922"/>
          </a:xfrm>
          <a:prstGeom prst="rect">
            <a:avLst/>
          </a:prstGeom>
          <a:noFill/>
          <a:ln w="9525">
            <a:noFill/>
            <a:miter lim="800000"/>
            <a:headEnd/>
            <a:tailEnd/>
          </a:ln>
        </p:spPr>
      </p:pic>
      <p:sp>
        <p:nvSpPr>
          <p:cNvPr id="547845" name="Text Box 5"/>
          <p:cNvSpPr txBox="1">
            <a:spLocks noChangeArrowheads="1"/>
          </p:cNvSpPr>
          <p:nvPr/>
        </p:nvSpPr>
        <p:spPr bwMode="auto">
          <a:xfrm>
            <a:off x="231775" y="5867400"/>
            <a:ext cx="8610600"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rPr>
              <a:t>National Weather </a:t>
            </a:r>
            <a:r>
              <a:rPr lang="en-US" sz="2400" b="1" dirty="0" smtClean="0">
                <a:solidFill>
                  <a:schemeClr val="bg1"/>
                </a:solidFill>
                <a:effectLst>
                  <a:outerShdw blurRad="38100" dist="38100" dir="2700000" algn="tl">
                    <a:srgbClr val="000000"/>
                  </a:outerShdw>
                </a:effectLst>
              </a:rPr>
              <a:t>Service Launches twice daily</a:t>
            </a:r>
          </a:p>
          <a:p>
            <a:pPr algn="ctr">
              <a:defRPr/>
            </a:pPr>
            <a:r>
              <a:rPr lang="en-US" sz="2400" b="1" dirty="0" smtClean="0">
                <a:solidFill>
                  <a:schemeClr val="bg1"/>
                </a:solidFill>
                <a:effectLst>
                  <a:outerShdw blurRad="38100" dist="38100" dir="2700000" algn="tl">
                    <a:srgbClr val="000000"/>
                  </a:outerShdw>
                </a:effectLst>
              </a:rPr>
              <a:t> 12 </a:t>
            </a:r>
            <a:r>
              <a:rPr lang="en-US" sz="2400" b="1" dirty="0">
                <a:solidFill>
                  <a:schemeClr val="bg1"/>
                </a:solidFill>
                <a:effectLst>
                  <a:outerShdw blurRad="38100" dist="38100" dir="2700000" algn="tl">
                    <a:srgbClr val="000000"/>
                  </a:outerShdw>
                </a:effectLst>
              </a:rPr>
              <a:t>UTC (4 AM PST</a:t>
            </a:r>
            <a:r>
              <a:rPr lang="en-US" sz="2400" b="1" dirty="0" smtClean="0">
                <a:solidFill>
                  <a:schemeClr val="bg1"/>
                </a:solidFill>
                <a:effectLst>
                  <a:outerShdw blurRad="38100" dist="38100" dir="2700000" algn="tl">
                    <a:srgbClr val="000000"/>
                  </a:outerShdw>
                </a:effectLst>
              </a:rPr>
              <a:t>) and  00 </a:t>
            </a:r>
            <a:r>
              <a:rPr lang="en-US" sz="2400" b="1" dirty="0">
                <a:solidFill>
                  <a:schemeClr val="bg1"/>
                </a:solidFill>
                <a:effectLst>
                  <a:outerShdw blurRad="38100" dist="38100" dir="2700000" algn="tl">
                    <a:srgbClr val="000000"/>
                  </a:outerShdw>
                </a:effectLst>
              </a:rPr>
              <a:t>UTC (4 PM PST)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47843">
                                            <p:txEl>
                                              <p:pRg st="0" end="0"/>
                                            </p:txEl>
                                          </p:spTgt>
                                        </p:tgtEl>
                                        <p:attrNameLst>
                                          <p:attrName>style.visibility</p:attrName>
                                        </p:attrNameLst>
                                      </p:cBhvr>
                                      <p:to>
                                        <p:strVal val="visible"/>
                                      </p:to>
                                    </p:set>
                                    <p:animEffect transition="in" filter="checkerboard(across)">
                                      <p:cBhvr>
                                        <p:cTn id="10" dur="500"/>
                                        <p:tgtEl>
                                          <p:spTgt spid="54784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Effect transition="in" filter="checkerboard(across)">
                                      <p:cBhvr>
                                        <p:cTn id="13" dur="500"/>
                                        <p:tgtEl>
                                          <p:spTgt spid="54784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47843">
                                            <p:txEl>
                                              <p:pRg st="2" end="2"/>
                                            </p:txEl>
                                          </p:spTgt>
                                        </p:tgtEl>
                                        <p:attrNameLst>
                                          <p:attrName>style.visibility</p:attrName>
                                        </p:attrNameLst>
                                      </p:cBhvr>
                                      <p:to>
                                        <p:strVal val="visible"/>
                                      </p:to>
                                    </p:set>
                                    <p:animEffect transition="in" filter="checkerboard(across)">
                                      <p:cBhvr>
                                        <p:cTn id="16" dur="500"/>
                                        <p:tgtEl>
                                          <p:spTgt spid="547843">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47843">
                                            <p:txEl>
                                              <p:pRg st="3" end="3"/>
                                            </p:txEl>
                                          </p:spTgt>
                                        </p:tgtEl>
                                        <p:attrNameLst>
                                          <p:attrName>style.visibility</p:attrName>
                                        </p:attrNameLst>
                                      </p:cBhvr>
                                      <p:to>
                                        <p:strVal val="visible"/>
                                      </p:to>
                                    </p:set>
                                    <p:animEffect transition="in" filter="checkerboard(across)">
                                      <p:cBhvr>
                                        <p:cTn id="19" dur="500"/>
                                        <p:tgtEl>
                                          <p:spTgt spid="547843">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47843">
                                            <p:txEl>
                                              <p:pRg st="4" end="4"/>
                                            </p:txEl>
                                          </p:spTgt>
                                        </p:tgtEl>
                                        <p:attrNameLst>
                                          <p:attrName>style.visibility</p:attrName>
                                        </p:attrNameLst>
                                      </p:cBhvr>
                                      <p:to>
                                        <p:strVal val="visible"/>
                                      </p:to>
                                    </p:set>
                                    <p:animEffect transition="in" filter="checkerboard(across)">
                                      <p:cBhvr>
                                        <p:cTn id="22" dur="500"/>
                                        <p:tgtEl>
                                          <p:spTgt spid="547843">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47844"/>
                                        </p:tgtEl>
                                        <p:attrNameLst>
                                          <p:attrName>style.visibility</p:attrName>
                                        </p:attrNameLst>
                                      </p:cBhvr>
                                      <p:to>
                                        <p:strVal val="visible"/>
                                      </p:to>
                                    </p:set>
                                    <p:animEffect transition="in" filter="checkerboard(across)">
                                      <p:cBhvr>
                                        <p:cTn id="25" dur="500"/>
                                        <p:tgtEl>
                                          <p:spTgt spid="547844"/>
                                        </p:tgtEl>
                                      </p:cBhvr>
                                    </p:animEffect>
                                  </p:childTnLst>
                                </p:cTn>
                              </p:par>
                              <p:par>
                                <p:cTn id="26" presetID="5" presetClass="entr" presetSubtype="10" fill="hold" nodeType="withEffect">
                                  <p:stCondLst>
                                    <p:cond delay="0"/>
                                  </p:stCondLst>
                                  <p:childTnLst>
                                    <p:set>
                                      <p:cBhvr>
                                        <p:cTn id="27" dur="1" fill="hold">
                                          <p:stCondLst>
                                            <p:cond delay="0"/>
                                          </p:stCondLst>
                                        </p:cTn>
                                        <p:tgtEl>
                                          <p:spTgt spid="41989"/>
                                        </p:tgtEl>
                                        <p:attrNameLst>
                                          <p:attrName>style.visibility</p:attrName>
                                        </p:attrNameLst>
                                      </p:cBhvr>
                                      <p:to>
                                        <p:strVal val="visible"/>
                                      </p:to>
                                    </p:set>
                                    <p:animEffect transition="in" filter="checkerboard(across)">
                                      <p:cBhvr>
                                        <p:cTn id="28" dur="500"/>
                                        <p:tgtEl>
                                          <p:spTgt spid="4198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47845"/>
                                        </p:tgtEl>
                                        <p:attrNameLst>
                                          <p:attrName>style.visibility</p:attrName>
                                        </p:attrNameLst>
                                      </p:cBhvr>
                                      <p:to>
                                        <p:strVal val="visible"/>
                                      </p:to>
                                    </p:set>
                                    <p:animEffect transition="in" filter="checkerboard(across)">
                                      <p:cBhvr>
                                        <p:cTn id="31" dur="500"/>
                                        <p:tgtEl>
                                          <p:spTgt spid="547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47843" grpId="0" uiExpand="1" build="p"/>
      <p:bldP spid="547844" grpId="0"/>
      <p:bldP spid="5478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U.S. Radiosonde Locations for PW Climatology - CONUS"/>
          <p:cNvPicPr>
            <a:picLocks noChangeAspect="1" noChangeArrowheads="1"/>
          </p:cNvPicPr>
          <p:nvPr/>
        </p:nvPicPr>
        <p:blipFill>
          <a:blip r:embed="rId2"/>
          <a:srcRect/>
          <a:stretch>
            <a:fillRect/>
          </a:stretch>
        </p:blipFill>
        <p:spPr bwMode="auto">
          <a:xfrm>
            <a:off x="685800" y="204355"/>
            <a:ext cx="8156575" cy="630280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06" name="Freeform 2"/>
          <p:cNvSpPr>
            <a:spLocks/>
          </p:cNvSpPr>
          <p:nvPr/>
        </p:nvSpPr>
        <p:spPr bwMode="auto">
          <a:xfrm>
            <a:off x="1281113" y="1289050"/>
            <a:ext cx="6899275" cy="4362450"/>
          </a:xfrm>
          <a:custGeom>
            <a:avLst/>
            <a:gdLst>
              <a:gd name="T0" fmla="*/ 2147483647 w 4346"/>
              <a:gd name="T1" fmla="*/ 2147483647 h 2748"/>
              <a:gd name="T2" fmla="*/ 2147483647 w 4346"/>
              <a:gd name="T3" fmla="*/ 2147483647 h 2748"/>
              <a:gd name="T4" fmla="*/ 2147483647 w 4346"/>
              <a:gd name="T5" fmla="*/ 2147483647 h 2748"/>
              <a:gd name="T6" fmla="*/ 2147483647 w 4346"/>
              <a:gd name="T7" fmla="*/ 2147483647 h 2748"/>
              <a:gd name="T8" fmla="*/ 2147483647 w 4346"/>
              <a:gd name="T9" fmla="*/ 2147483647 h 2748"/>
              <a:gd name="T10" fmla="*/ 2147483647 w 4346"/>
              <a:gd name="T11" fmla="*/ 2147483647 h 2748"/>
              <a:gd name="T12" fmla="*/ 2147483647 w 4346"/>
              <a:gd name="T13" fmla="*/ 2147483647 h 2748"/>
              <a:gd name="T14" fmla="*/ 2147483647 w 4346"/>
              <a:gd name="T15" fmla="*/ 2147483647 h 2748"/>
              <a:gd name="T16" fmla="*/ 2147483647 w 4346"/>
              <a:gd name="T17" fmla="*/ 2147483647 h 2748"/>
              <a:gd name="T18" fmla="*/ 2147483647 w 4346"/>
              <a:gd name="T19" fmla="*/ 2147483647 h 2748"/>
              <a:gd name="T20" fmla="*/ 2147483647 w 4346"/>
              <a:gd name="T21" fmla="*/ 2147483647 h 2748"/>
              <a:gd name="T22" fmla="*/ 2147483647 w 4346"/>
              <a:gd name="T23" fmla="*/ 2147483647 h 2748"/>
              <a:gd name="T24" fmla="*/ 2147483647 w 4346"/>
              <a:gd name="T25" fmla="*/ 2147483647 h 2748"/>
              <a:gd name="T26" fmla="*/ 2147483647 w 4346"/>
              <a:gd name="T27" fmla="*/ 2147483647 h 2748"/>
              <a:gd name="T28" fmla="*/ 2147483647 w 4346"/>
              <a:gd name="T29" fmla="*/ 2147483647 h 2748"/>
              <a:gd name="T30" fmla="*/ 2147483647 w 4346"/>
              <a:gd name="T31" fmla="*/ 2147483647 h 2748"/>
              <a:gd name="T32" fmla="*/ 2147483647 w 4346"/>
              <a:gd name="T33" fmla="*/ 2147483647 h 2748"/>
              <a:gd name="T34" fmla="*/ 2147483647 w 4346"/>
              <a:gd name="T35" fmla="*/ 2147483647 h 2748"/>
              <a:gd name="T36" fmla="*/ 2147483647 w 4346"/>
              <a:gd name="T37" fmla="*/ 2147483647 h 2748"/>
              <a:gd name="T38" fmla="*/ 2147483647 w 4346"/>
              <a:gd name="T39" fmla="*/ 2147483647 h 2748"/>
              <a:gd name="T40" fmla="*/ 2147483647 w 4346"/>
              <a:gd name="T41" fmla="*/ 2147483647 h 2748"/>
              <a:gd name="T42" fmla="*/ 2147483647 w 4346"/>
              <a:gd name="T43" fmla="*/ 2147483647 h 2748"/>
              <a:gd name="T44" fmla="*/ 2147483647 w 4346"/>
              <a:gd name="T45" fmla="*/ 2147483647 h 2748"/>
              <a:gd name="T46" fmla="*/ 2147483647 w 4346"/>
              <a:gd name="T47" fmla="*/ 2147483647 h 2748"/>
              <a:gd name="T48" fmla="*/ 2147483647 w 4346"/>
              <a:gd name="T49" fmla="*/ 2147483647 h 2748"/>
              <a:gd name="T50" fmla="*/ 2147483647 w 4346"/>
              <a:gd name="T51" fmla="*/ 2147483647 h 2748"/>
              <a:gd name="T52" fmla="*/ 2147483647 w 4346"/>
              <a:gd name="T53" fmla="*/ 2147483647 h 2748"/>
              <a:gd name="T54" fmla="*/ 2147483647 w 4346"/>
              <a:gd name="T55" fmla="*/ 2147483647 h 2748"/>
              <a:gd name="T56" fmla="*/ 2147483647 w 4346"/>
              <a:gd name="T57" fmla="*/ 2147483647 h 2748"/>
              <a:gd name="T58" fmla="*/ 2147483647 w 4346"/>
              <a:gd name="T59" fmla="*/ 2147483647 h 2748"/>
              <a:gd name="T60" fmla="*/ 2147483647 w 4346"/>
              <a:gd name="T61" fmla="*/ 2147483647 h 2748"/>
              <a:gd name="T62" fmla="*/ 2147483647 w 4346"/>
              <a:gd name="T63" fmla="*/ 2147483647 h 2748"/>
              <a:gd name="T64" fmla="*/ 2147483647 w 4346"/>
              <a:gd name="T65" fmla="*/ 2147483647 h 2748"/>
              <a:gd name="T66" fmla="*/ 2147483647 w 4346"/>
              <a:gd name="T67" fmla="*/ 2147483647 h 2748"/>
              <a:gd name="T68" fmla="*/ 2147483647 w 4346"/>
              <a:gd name="T69" fmla="*/ 2147483647 h 2748"/>
              <a:gd name="T70" fmla="*/ 2147483647 w 4346"/>
              <a:gd name="T71" fmla="*/ 2147483647 h 2748"/>
              <a:gd name="T72" fmla="*/ 2147483647 w 4346"/>
              <a:gd name="T73" fmla="*/ 2147483647 h 2748"/>
              <a:gd name="T74" fmla="*/ 2147483647 w 4346"/>
              <a:gd name="T75" fmla="*/ 2147483647 h 2748"/>
              <a:gd name="T76" fmla="*/ 2147483647 w 4346"/>
              <a:gd name="T77" fmla="*/ 2147483647 h 2748"/>
              <a:gd name="T78" fmla="*/ 2147483647 w 4346"/>
              <a:gd name="T79" fmla="*/ 2147483647 h 2748"/>
              <a:gd name="T80" fmla="*/ 2147483647 w 4346"/>
              <a:gd name="T81" fmla="*/ 2147483647 h 2748"/>
              <a:gd name="T82" fmla="*/ 2147483647 w 4346"/>
              <a:gd name="T83" fmla="*/ 2147483647 h 2748"/>
              <a:gd name="T84" fmla="*/ 2147483647 w 4346"/>
              <a:gd name="T85" fmla="*/ 2147483647 h 2748"/>
              <a:gd name="T86" fmla="*/ 2147483647 w 4346"/>
              <a:gd name="T87" fmla="*/ 2147483647 h 2748"/>
              <a:gd name="T88" fmla="*/ 2147483647 w 4346"/>
              <a:gd name="T89" fmla="*/ 2147483647 h 2748"/>
              <a:gd name="T90" fmla="*/ 2147483647 w 4346"/>
              <a:gd name="T91" fmla="*/ 2147483647 h 2748"/>
              <a:gd name="T92" fmla="*/ 2147483647 w 4346"/>
              <a:gd name="T93" fmla="*/ 2147483647 h 2748"/>
              <a:gd name="T94" fmla="*/ 2147483647 w 4346"/>
              <a:gd name="T95" fmla="*/ 2147483647 h 2748"/>
              <a:gd name="T96" fmla="*/ 2147483647 w 4346"/>
              <a:gd name="T97" fmla="*/ 2147483647 h 2748"/>
              <a:gd name="T98" fmla="*/ 2147483647 w 4346"/>
              <a:gd name="T99" fmla="*/ 2147483647 h 2748"/>
              <a:gd name="T100" fmla="*/ 2147483647 w 4346"/>
              <a:gd name="T101" fmla="*/ 2147483647 h 2748"/>
              <a:gd name="T102" fmla="*/ 2147483647 w 4346"/>
              <a:gd name="T103" fmla="*/ 2147483647 h 2748"/>
              <a:gd name="T104" fmla="*/ 2147483647 w 4346"/>
              <a:gd name="T105" fmla="*/ 2147483647 h 2748"/>
              <a:gd name="T106" fmla="*/ 2147483647 w 4346"/>
              <a:gd name="T107" fmla="*/ 2147483647 h 2748"/>
              <a:gd name="T108" fmla="*/ 2147483647 w 4346"/>
              <a:gd name="T109" fmla="*/ 2147483647 h 2748"/>
              <a:gd name="T110" fmla="*/ 2147483647 w 4346"/>
              <a:gd name="T111" fmla="*/ 2147483647 h 2748"/>
              <a:gd name="T112" fmla="*/ 2147483647 w 4346"/>
              <a:gd name="T113" fmla="*/ 2147483647 h 2748"/>
              <a:gd name="T114" fmla="*/ 2147483647 w 4346"/>
              <a:gd name="T115" fmla="*/ 2147483647 h 2748"/>
              <a:gd name="T116" fmla="*/ 2147483647 w 4346"/>
              <a:gd name="T117" fmla="*/ 2147483647 h 2748"/>
              <a:gd name="T118" fmla="*/ 2147483647 w 4346"/>
              <a:gd name="T119" fmla="*/ 2147483647 h 2748"/>
              <a:gd name="T120" fmla="*/ 2147483647 w 4346"/>
              <a:gd name="T121" fmla="*/ 2147483647 h 2748"/>
              <a:gd name="T122" fmla="*/ 2147483647 w 4346"/>
              <a:gd name="T123" fmla="*/ 2147483647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6"/>
              <a:gd name="T187" fmla="*/ 0 h 2748"/>
              <a:gd name="T188" fmla="*/ 4346 w 4346"/>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6" h="2748">
                <a:moveTo>
                  <a:pt x="202" y="93"/>
                </a:moveTo>
                <a:lnTo>
                  <a:pt x="207" y="128"/>
                </a:lnTo>
                <a:lnTo>
                  <a:pt x="214" y="211"/>
                </a:lnTo>
                <a:lnTo>
                  <a:pt x="209" y="316"/>
                </a:lnTo>
                <a:lnTo>
                  <a:pt x="186" y="411"/>
                </a:lnTo>
                <a:lnTo>
                  <a:pt x="165" y="455"/>
                </a:lnTo>
                <a:lnTo>
                  <a:pt x="144" y="501"/>
                </a:lnTo>
                <a:lnTo>
                  <a:pt x="123" y="550"/>
                </a:lnTo>
                <a:lnTo>
                  <a:pt x="103" y="599"/>
                </a:lnTo>
                <a:lnTo>
                  <a:pt x="84" y="645"/>
                </a:lnTo>
                <a:lnTo>
                  <a:pt x="70" y="682"/>
                </a:lnTo>
                <a:lnTo>
                  <a:pt x="58" y="713"/>
                </a:lnTo>
                <a:lnTo>
                  <a:pt x="54" y="729"/>
                </a:lnTo>
                <a:lnTo>
                  <a:pt x="54" y="764"/>
                </a:lnTo>
                <a:lnTo>
                  <a:pt x="54" y="817"/>
                </a:lnTo>
                <a:lnTo>
                  <a:pt x="47" y="875"/>
                </a:lnTo>
                <a:lnTo>
                  <a:pt x="24" y="921"/>
                </a:lnTo>
                <a:lnTo>
                  <a:pt x="3" y="954"/>
                </a:lnTo>
                <a:lnTo>
                  <a:pt x="0" y="979"/>
                </a:lnTo>
                <a:lnTo>
                  <a:pt x="7" y="998"/>
                </a:lnTo>
                <a:lnTo>
                  <a:pt x="12" y="1005"/>
                </a:lnTo>
                <a:lnTo>
                  <a:pt x="12" y="1021"/>
                </a:lnTo>
                <a:lnTo>
                  <a:pt x="14" y="1058"/>
                </a:lnTo>
                <a:lnTo>
                  <a:pt x="14" y="1100"/>
                </a:lnTo>
                <a:lnTo>
                  <a:pt x="12" y="1128"/>
                </a:lnTo>
                <a:lnTo>
                  <a:pt x="12" y="1144"/>
                </a:lnTo>
                <a:lnTo>
                  <a:pt x="19" y="1163"/>
                </a:lnTo>
                <a:lnTo>
                  <a:pt x="26" y="1179"/>
                </a:lnTo>
                <a:lnTo>
                  <a:pt x="37" y="1193"/>
                </a:lnTo>
                <a:lnTo>
                  <a:pt x="49" y="1212"/>
                </a:lnTo>
                <a:lnTo>
                  <a:pt x="61" y="1239"/>
                </a:lnTo>
                <a:lnTo>
                  <a:pt x="70" y="1270"/>
                </a:lnTo>
                <a:lnTo>
                  <a:pt x="75" y="1290"/>
                </a:lnTo>
                <a:lnTo>
                  <a:pt x="77" y="1311"/>
                </a:lnTo>
                <a:lnTo>
                  <a:pt x="77" y="1335"/>
                </a:lnTo>
                <a:lnTo>
                  <a:pt x="79" y="1358"/>
                </a:lnTo>
                <a:lnTo>
                  <a:pt x="89" y="1372"/>
                </a:lnTo>
                <a:lnTo>
                  <a:pt x="100" y="1379"/>
                </a:lnTo>
                <a:lnTo>
                  <a:pt x="107" y="1388"/>
                </a:lnTo>
                <a:lnTo>
                  <a:pt x="105" y="1397"/>
                </a:lnTo>
                <a:lnTo>
                  <a:pt x="96" y="1411"/>
                </a:lnTo>
                <a:lnTo>
                  <a:pt x="89" y="1425"/>
                </a:lnTo>
                <a:lnTo>
                  <a:pt x="93" y="1439"/>
                </a:lnTo>
                <a:lnTo>
                  <a:pt x="100" y="1453"/>
                </a:lnTo>
                <a:lnTo>
                  <a:pt x="105" y="1467"/>
                </a:lnTo>
                <a:lnTo>
                  <a:pt x="109" y="1485"/>
                </a:lnTo>
                <a:lnTo>
                  <a:pt x="123" y="1509"/>
                </a:lnTo>
                <a:lnTo>
                  <a:pt x="137" y="1530"/>
                </a:lnTo>
                <a:lnTo>
                  <a:pt x="147" y="1543"/>
                </a:lnTo>
                <a:lnTo>
                  <a:pt x="154" y="1560"/>
                </a:lnTo>
                <a:lnTo>
                  <a:pt x="163" y="1578"/>
                </a:lnTo>
                <a:lnTo>
                  <a:pt x="168" y="1599"/>
                </a:lnTo>
                <a:lnTo>
                  <a:pt x="161" y="1620"/>
                </a:lnTo>
                <a:lnTo>
                  <a:pt x="156" y="1629"/>
                </a:lnTo>
                <a:lnTo>
                  <a:pt x="161" y="1641"/>
                </a:lnTo>
                <a:lnTo>
                  <a:pt x="168" y="1650"/>
                </a:lnTo>
                <a:lnTo>
                  <a:pt x="179" y="1662"/>
                </a:lnTo>
                <a:lnTo>
                  <a:pt x="191" y="1669"/>
                </a:lnTo>
                <a:lnTo>
                  <a:pt x="200" y="1676"/>
                </a:lnTo>
                <a:lnTo>
                  <a:pt x="209" y="1680"/>
                </a:lnTo>
                <a:lnTo>
                  <a:pt x="212" y="1683"/>
                </a:lnTo>
                <a:lnTo>
                  <a:pt x="214" y="1683"/>
                </a:lnTo>
                <a:lnTo>
                  <a:pt x="219" y="1685"/>
                </a:lnTo>
                <a:lnTo>
                  <a:pt x="228" y="1687"/>
                </a:lnTo>
                <a:lnTo>
                  <a:pt x="240" y="1692"/>
                </a:lnTo>
                <a:lnTo>
                  <a:pt x="251" y="1699"/>
                </a:lnTo>
                <a:lnTo>
                  <a:pt x="263" y="1708"/>
                </a:lnTo>
                <a:lnTo>
                  <a:pt x="277" y="1720"/>
                </a:lnTo>
                <a:lnTo>
                  <a:pt x="288" y="1734"/>
                </a:lnTo>
                <a:lnTo>
                  <a:pt x="300" y="1748"/>
                </a:lnTo>
                <a:lnTo>
                  <a:pt x="314" y="1762"/>
                </a:lnTo>
                <a:lnTo>
                  <a:pt x="326" y="1773"/>
                </a:lnTo>
                <a:lnTo>
                  <a:pt x="337" y="1783"/>
                </a:lnTo>
                <a:lnTo>
                  <a:pt x="346" y="1792"/>
                </a:lnTo>
                <a:lnTo>
                  <a:pt x="353" y="1796"/>
                </a:lnTo>
                <a:lnTo>
                  <a:pt x="358" y="1799"/>
                </a:lnTo>
                <a:lnTo>
                  <a:pt x="360" y="1801"/>
                </a:lnTo>
                <a:lnTo>
                  <a:pt x="367" y="1803"/>
                </a:lnTo>
                <a:lnTo>
                  <a:pt x="384" y="1815"/>
                </a:lnTo>
                <a:lnTo>
                  <a:pt x="400" y="1834"/>
                </a:lnTo>
                <a:lnTo>
                  <a:pt x="411" y="1866"/>
                </a:lnTo>
                <a:lnTo>
                  <a:pt x="418" y="1899"/>
                </a:lnTo>
                <a:lnTo>
                  <a:pt x="421" y="1922"/>
                </a:lnTo>
                <a:lnTo>
                  <a:pt x="423" y="1933"/>
                </a:lnTo>
                <a:lnTo>
                  <a:pt x="423" y="1938"/>
                </a:lnTo>
                <a:lnTo>
                  <a:pt x="637" y="1943"/>
                </a:lnTo>
                <a:lnTo>
                  <a:pt x="639" y="1947"/>
                </a:lnTo>
                <a:lnTo>
                  <a:pt x="648" y="1961"/>
                </a:lnTo>
                <a:lnTo>
                  <a:pt x="662" y="1975"/>
                </a:lnTo>
                <a:lnTo>
                  <a:pt x="679" y="1989"/>
                </a:lnTo>
                <a:lnTo>
                  <a:pt x="697" y="2001"/>
                </a:lnTo>
                <a:lnTo>
                  <a:pt x="732" y="2022"/>
                </a:lnTo>
                <a:lnTo>
                  <a:pt x="776" y="2047"/>
                </a:lnTo>
                <a:lnTo>
                  <a:pt x="825" y="2075"/>
                </a:lnTo>
                <a:lnTo>
                  <a:pt x="871" y="2103"/>
                </a:lnTo>
                <a:lnTo>
                  <a:pt x="911" y="2126"/>
                </a:lnTo>
                <a:lnTo>
                  <a:pt x="939" y="2142"/>
                </a:lnTo>
                <a:lnTo>
                  <a:pt x="950" y="2149"/>
                </a:lnTo>
                <a:lnTo>
                  <a:pt x="1210" y="2179"/>
                </a:lnTo>
                <a:lnTo>
                  <a:pt x="1213" y="2179"/>
                </a:lnTo>
                <a:lnTo>
                  <a:pt x="1220" y="2177"/>
                </a:lnTo>
                <a:lnTo>
                  <a:pt x="1224" y="2168"/>
                </a:lnTo>
                <a:lnTo>
                  <a:pt x="1227" y="2154"/>
                </a:lnTo>
                <a:lnTo>
                  <a:pt x="1227" y="2138"/>
                </a:lnTo>
                <a:lnTo>
                  <a:pt x="1231" y="2128"/>
                </a:lnTo>
                <a:lnTo>
                  <a:pt x="1241" y="2124"/>
                </a:lnTo>
                <a:lnTo>
                  <a:pt x="1257" y="2124"/>
                </a:lnTo>
                <a:lnTo>
                  <a:pt x="1271" y="2124"/>
                </a:lnTo>
                <a:lnTo>
                  <a:pt x="1289" y="2126"/>
                </a:lnTo>
                <a:lnTo>
                  <a:pt x="1313" y="2126"/>
                </a:lnTo>
                <a:lnTo>
                  <a:pt x="1338" y="2128"/>
                </a:lnTo>
                <a:lnTo>
                  <a:pt x="1361" y="2131"/>
                </a:lnTo>
                <a:lnTo>
                  <a:pt x="1382" y="2131"/>
                </a:lnTo>
                <a:lnTo>
                  <a:pt x="1396" y="2133"/>
                </a:lnTo>
                <a:lnTo>
                  <a:pt x="1401" y="2133"/>
                </a:lnTo>
                <a:lnTo>
                  <a:pt x="1473" y="2221"/>
                </a:lnTo>
                <a:lnTo>
                  <a:pt x="1475" y="2224"/>
                </a:lnTo>
                <a:lnTo>
                  <a:pt x="1482" y="2228"/>
                </a:lnTo>
                <a:lnTo>
                  <a:pt x="1494" y="2235"/>
                </a:lnTo>
                <a:lnTo>
                  <a:pt x="1505" y="2244"/>
                </a:lnTo>
                <a:lnTo>
                  <a:pt x="1519" y="2256"/>
                </a:lnTo>
                <a:lnTo>
                  <a:pt x="1531" y="2268"/>
                </a:lnTo>
                <a:lnTo>
                  <a:pt x="1540" y="2279"/>
                </a:lnTo>
                <a:lnTo>
                  <a:pt x="1545" y="2291"/>
                </a:lnTo>
                <a:lnTo>
                  <a:pt x="1550" y="2305"/>
                </a:lnTo>
                <a:lnTo>
                  <a:pt x="1557" y="2321"/>
                </a:lnTo>
                <a:lnTo>
                  <a:pt x="1570" y="2342"/>
                </a:lnTo>
                <a:lnTo>
                  <a:pt x="1584" y="2360"/>
                </a:lnTo>
                <a:lnTo>
                  <a:pt x="1603" y="2381"/>
                </a:lnTo>
                <a:lnTo>
                  <a:pt x="1624" y="2398"/>
                </a:lnTo>
                <a:lnTo>
                  <a:pt x="1645" y="2414"/>
                </a:lnTo>
                <a:lnTo>
                  <a:pt x="1668" y="2425"/>
                </a:lnTo>
                <a:lnTo>
                  <a:pt x="1673" y="2425"/>
                </a:lnTo>
                <a:lnTo>
                  <a:pt x="1687" y="2425"/>
                </a:lnTo>
                <a:lnTo>
                  <a:pt x="1701" y="2419"/>
                </a:lnTo>
                <a:lnTo>
                  <a:pt x="1712" y="2400"/>
                </a:lnTo>
                <a:lnTo>
                  <a:pt x="1724" y="2374"/>
                </a:lnTo>
                <a:lnTo>
                  <a:pt x="1742" y="2356"/>
                </a:lnTo>
                <a:lnTo>
                  <a:pt x="1761" y="2347"/>
                </a:lnTo>
                <a:lnTo>
                  <a:pt x="1775" y="2349"/>
                </a:lnTo>
                <a:lnTo>
                  <a:pt x="1782" y="2351"/>
                </a:lnTo>
                <a:lnTo>
                  <a:pt x="1793" y="2356"/>
                </a:lnTo>
                <a:lnTo>
                  <a:pt x="1807" y="2358"/>
                </a:lnTo>
                <a:lnTo>
                  <a:pt x="1824" y="2360"/>
                </a:lnTo>
                <a:lnTo>
                  <a:pt x="1838" y="2365"/>
                </a:lnTo>
                <a:lnTo>
                  <a:pt x="1851" y="2370"/>
                </a:lnTo>
                <a:lnTo>
                  <a:pt x="1865" y="2374"/>
                </a:lnTo>
                <a:lnTo>
                  <a:pt x="1875" y="2379"/>
                </a:lnTo>
                <a:lnTo>
                  <a:pt x="1891" y="2393"/>
                </a:lnTo>
                <a:lnTo>
                  <a:pt x="1907" y="2414"/>
                </a:lnTo>
                <a:lnTo>
                  <a:pt x="1923" y="2437"/>
                </a:lnTo>
                <a:lnTo>
                  <a:pt x="1937" y="2460"/>
                </a:lnTo>
                <a:lnTo>
                  <a:pt x="1944" y="2474"/>
                </a:lnTo>
                <a:lnTo>
                  <a:pt x="1954" y="2490"/>
                </a:lnTo>
                <a:lnTo>
                  <a:pt x="1968" y="2509"/>
                </a:lnTo>
                <a:lnTo>
                  <a:pt x="1979" y="2528"/>
                </a:lnTo>
                <a:lnTo>
                  <a:pt x="1993" y="2546"/>
                </a:lnTo>
                <a:lnTo>
                  <a:pt x="2007" y="2562"/>
                </a:lnTo>
                <a:lnTo>
                  <a:pt x="2019" y="2574"/>
                </a:lnTo>
                <a:lnTo>
                  <a:pt x="2028" y="2583"/>
                </a:lnTo>
                <a:lnTo>
                  <a:pt x="2044" y="2600"/>
                </a:lnTo>
                <a:lnTo>
                  <a:pt x="2058" y="2620"/>
                </a:lnTo>
                <a:lnTo>
                  <a:pt x="2070" y="2644"/>
                </a:lnTo>
                <a:lnTo>
                  <a:pt x="2074" y="2665"/>
                </a:lnTo>
                <a:lnTo>
                  <a:pt x="2079" y="2674"/>
                </a:lnTo>
                <a:lnTo>
                  <a:pt x="2091" y="2688"/>
                </a:lnTo>
                <a:lnTo>
                  <a:pt x="2112" y="2699"/>
                </a:lnTo>
                <a:lnTo>
                  <a:pt x="2135" y="2711"/>
                </a:lnTo>
                <a:lnTo>
                  <a:pt x="2165" y="2723"/>
                </a:lnTo>
                <a:lnTo>
                  <a:pt x="2195" y="2734"/>
                </a:lnTo>
                <a:lnTo>
                  <a:pt x="2228" y="2741"/>
                </a:lnTo>
                <a:lnTo>
                  <a:pt x="2258" y="2748"/>
                </a:lnTo>
                <a:lnTo>
                  <a:pt x="2244" y="2671"/>
                </a:lnTo>
                <a:lnTo>
                  <a:pt x="2242" y="2669"/>
                </a:lnTo>
                <a:lnTo>
                  <a:pt x="2239" y="2665"/>
                </a:lnTo>
                <a:lnTo>
                  <a:pt x="2235" y="2658"/>
                </a:lnTo>
                <a:lnTo>
                  <a:pt x="2232" y="2646"/>
                </a:lnTo>
                <a:lnTo>
                  <a:pt x="2237" y="2616"/>
                </a:lnTo>
                <a:lnTo>
                  <a:pt x="2251" y="2572"/>
                </a:lnTo>
                <a:lnTo>
                  <a:pt x="2270" y="2528"/>
                </a:lnTo>
                <a:lnTo>
                  <a:pt x="2290" y="2502"/>
                </a:lnTo>
                <a:lnTo>
                  <a:pt x="2300" y="2495"/>
                </a:lnTo>
                <a:lnTo>
                  <a:pt x="2311" y="2490"/>
                </a:lnTo>
                <a:lnTo>
                  <a:pt x="2323" y="2486"/>
                </a:lnTo>
                <a:lnTo>
                  <a:pt x="2332" y="2479"/>
                </a:lnTo>
                <a:lnTo>
                  <a:pt x="2344" y="2477"/>
                </a:lnTo>
                <a:lnTo>
                  <a:pt x="2353" y="2472"/>
                </a:lnTo>
                <a:lnTo>
                  <a:pt x="2362" y="2467"/>
                </a:lnTo>
                <a:lnTo>
                  <a:pt x="2372" y="2465"/>
                </a:lnTo>
                <a:lnTo>
                  <a:pt x="2381" y="2463"/>
                </a:lnTo>
                <a:lnTo>
                  <a:pt x="2395" y="2456"/>
                </a:lnTo>
                <a:lnTo>
                  <a:pt x="2411" y="2449"/>
                </a:lnTo>
                <a:lnTo>
                  <a:pt x="2427" y="2439"/>
                </a:lnTo>
                <a:lnTo>
                  <a:pt x="2444" y="2428"/>
                </a:lnTo>
                <a:lnTo>
                  <a:pt x="2455" y="2416"/>
                </a:lnTo>
                <a:lnTo>
                  <a:pt x="2462" y="2402"/>
                </a:lnTo>
                <a:lnTo>
                  <a:pt x="2465" y="2388"/>
                </a:lnTo>
                <a:lnTo>
                  <a:pt x="2467" y="2365"/>
                </a:lnTo>
                <a:lnTo>
                  <a:pt x="2476" y="2349"/>
                </a:lnTo>
                <a:lnTo>
                  <a:pt x="2490" y="2344"/>
                </a:lnTo>
                <a:lnTo>
                  <a:pt x="2499" y="2354"/>
                </a:lnTo>
                <a:lnTo>
                  <a:pt x="2511" y="2363"/>
                </a:lnTo>
                <a:lnTo>
                  <a:pt x="2527" y="2356"/>
                </a:lnTo>
                <a:lnTo>
                  <a:pt x="2546" y="2344"/>
                </a:lnTo>
                <a:lnTo>
                  <a:pt x="2567" y="2333"/>
                </a:lnTo>
                <a:lnTo>
                  <a:pt x="2588" y="2328"/>
                </a:lnTo>
                <a:lnTo>
                  <a:pt x="2602" y="2323"/>
                </a:lnTo>
                <a:lnTo>
                  <a:pt x="2611" y="2323"/>
                </a:lnTo>
                <a:lnTo>
                  <a:pt x="2613" y="2323"/>
                </a:lnTo>
                <a:lnTo>
                  <a:pt x="2618" y="2321"/>
                </a:lnTo>
                <a:lnTo>
                  <a:pt x="2630" y="2319"/>
                </a:lnTo>
                <a:lnTo>
                  <a:pt x="2646" y="2321"/>
                </a:lnTo>
                <a:lnTo>
                  <a:pt x="2664" y="2328"/>
                </a:lnTo>
                <a:lnTo>
                  <a:pt x="2674" y="2333"/>
                </a:lnTo>
                <a:lnTo>
                  <a:pt x="2683" y="2335"/>
                </a:lnTo>
                <a:lnTo>
                  <a:pt x="2692" y="2337"/>
                </a:lnTo>
                <a:lnTo>
                  <a:pt x="2704" y="2337"/>
                </a:lnTo>
                <a:lnTo>
                  <a:pt x="2713" y="2337"/>
                </a:lnTo>
                <a:lnTo>
                  <a:pt x="2722" y="2335"/>
                </a:lnTo>
                <a:lnTo>
                  <a:pt x="2732" y="2333"/>
                </a:lnTo>
                <a:lnTo>
                  <a:pt x="2741" y="2328"/>
                </a:lnTo>
                <a:lnTo>
                  <a:pt x="2760" y="2319"/>
                </a:lnTo>
                <a:lnTo>
                  <a:pt x="2778" y="2319"/>
                </a:lnTo>
                <a:lnTo>
                  <a:pt x="2794" y="2326"/>
                </a:lnTo>
                <a:lnTo>
                  <a:pt x="2806" y="2337"/>
                </a:lnTo>
                <a:lnTo>
                  <a:pt x="2820" y="2351"/>
                </a:lnTo>
                <a:lnTo>
                  <a:pt x="2834" y="2363"/>
                </a:lnTo>
                <a:lnTo>
                  <a:pt x="2850" y="2367"/>
                </a:lnTo>
                <a:lnTo>
                  <a:pt x="2869" y="2363"/>
                </a:lnTo>
                <a:lnTo>
                  <a:pt x="2885" y="2356"/>
                </a:lnTo>
                <a:lnTo>
                  <a:pt x="2897" y="2354"/>
                </a:lnTo>
                <a:lnTo>
                  <a:pt x="2904" y="2358"/>
                </a:lnTo>
                <a:lnTo>
                  <a:pt x="2911" y="2367"/>
                </a:lnTo>
                <a:lnTo>
                  <a:pt x="2915" y="2370"/>
                </a:lnTo>
                <a:lnTo>
                  <a:pt x="2922" y="2358"/>
                </a:lnTo>
                <a:lnTo>
                  <a:pt x="2927" y="2342"/>
                </a:lnTo>
                <a:lnTo>
                  <a:pt x="2929" y="2333"/>
                </a:lnTo>
                <a:lnTo>
                  <a:pt x="2934" y="2333"/>
                </a:lnTo>
                <a:lnTo>
                  <a:pt x="2943" y="2335"/>
                </a:lnTo>
                <a:lnTo>
                  <a:pt x="2955" y="2340"/>
                </a:lnTo>
                <a:lnTo>
                  <a:pt x="2971" y="2349"/>
                </a:lnTo>
                <a:lnTo>
                  <a:pt x="2980" y="2354"/>
                </a:lnTo>
                <a:lnTo>
                  <a:pt x="2992" y="2356"/>
                </a:lnTo>
                <a:lnTo>
                  <a:pt x="3004" y="2358"/>
                </a:lnTo>
                <a:lnTo>
                  <a:pt x="3015" y="2358"/>
                </a:lnTo>
                <a:lnTo>
                  <a:pt x="3027" y="2358"/>
                </a:lnTo>
                <a:lnTo>
                  <a:pt x="3034" y="2356"/>
                </a:lnTo>
                <a:lnTo>
                  <a:pt x="3038" y="2354"/>
                </a:lnTo>
                <a:lnTo>
                  <a:pt x="3038" y="2349"/>
                </a:lnTo>
                <a:lnTo>
                  <a:pt x="3027" y="2337"/>
                </a:lnTo>
                <a:lnTo>
                  <a:pt x="3010" y="2326"/>
                </a:lnTo>
                <a:lnTo>
                  <a:pt x="2994" y="2316"/>
                </a:lnTo>
                <a:lnTo>
                  <a:pt x="2980" y="2307"/>
                </a:lnTo>
                <a:lnTo>
                  <a:pt x="2969" y="2295"/>
                </a:lnTo>
                <a:lnTo>
                  <a:pt x="2955" y="2277"/>
                </a:lnTo>
                <a:lnTo>
                  <a:pt x="2943" y="2265"/>
                </a:lnTo>
                <a:lnTo>
                  <a:pt x="2929" y="2265"/>
                </a:lnTo>
                <a:lnTo>
                  <a:pt x="2918" y="2270"/>
                </a:lnTo>
                <a:lnTo>
                  <a:pt x="2904" y="2265"/>
                </a:lnTo>
                <a:lnTo>
                  <a:pt x="2894" y="2256"/>
                </a:lnTo>
                <a:lnTo>
                  <a:pt x="2890" y="2251"/>
                </a:lnTo>
                <a:lnTo>
                  <a:pt x="2897" y="2247"/>
                </a:lnTo>
                <a:lnTo>
                  <a:pt x="2913" y="2240"/>
                </a:lnTo>
                <a:lnTo>
                  <a:pt x="2934" y="2235"/>
                </a:lnTo>
                <a:lnTo>
                  <a:pt x="2955" y="2240"/>
                </a:lnTo>
                <a:lnTo>
                  <a:pt x="2969" y="2244"/>
                </a:lnTo>
                <a:lnTo>
                  <a:pt x="2978" y="2237"/>
                </a:lnTo>
                <a:lnTo>
                  <a:pt x="2987" y="2228"/>
                </a:lnTo>
                <a:lnTo>
                  <a:pt x="3006" y="2221"/>
                </a:lnTo>
                <a:lnTo>
                  <a:pt x="3020" y="2219"/>
                </a:lnTo>
                <a:lnTo>
                  <a:pt x="3034" y="2217"/>
                </a:lnTo>
                <a:lnTo>
                  <a:pt x="3045" y="2214"/>
                </a:lnTo>
                <a:lnTo>
                  <a:pt x="3057" y="2214"/>
                </a:lnTo>
                <a:lnTo>
                  <a:pt x="3069" y="2212"/>
                </a:lnTo>
                <a:lnTo>
                  <a:pt x="3078" y="2210"/>
                </a:lnTo>
                <a:lnTo>
                  <a:pt x="3087" y="2205"/>
                </a:lnTo>
                <a:lnTo>
                  <a:pt x="3094" y="2200"/>
                </a:lnTo>
                <a:lnTo>
                  <a:pt x="3101" y="2186"/>
                </a:lnTo>
                <a:lnTo>
                  <a:pt x="3101" y="2175"/>
                </a:lnTo>
                <a:lnTo>
                  <a:pt x="3101" y="2172"/>
                </a:lnTo>
                <a:lnTo>
                  <a:pt x="3110" y="2184"/>
                </a:lnTo>
                <a:lnTo>
                  <a:pt x="3124" y="2200"/>
                </a:lnTo>
                <a:lnTo>
                  <a:pt x="3141" y="2203"/>
                </a:lnTo>
                <a:lnTo>
                  <a:pt x="3150" y="2203"/>
                </a:lnTo>
                <a:lnTo>
                  <a:pt x="3154" y="2200"/>
                </a:lnTo>
                <a:lnTo>
                  <a:pt x="3159" y="2196"/>
                </a:lnTo>
                <a:lnTo>
                  <a:pt x="3168" y="2184"/>
                </a:lnTo>
                <a:lnTo>
                  <a:pt x="3180" y="2175"/>
                </a:lnTo>
                <a:lnTo>
                  <a:pt x="3196" y="2175"/>
                </a:lnTo>
                <a:lnTo>
                  <a:pt x="3215" y="2175"/>
                </a:lnTo>
                <a:lnTo>
                  <a:pt x="3238" y="2172"/>
                </a:lnTo>
                <a:lnTo>
                  <a:pt x="3257" y="2170"/>
                </a:lnTo>
                <a:lnTo>
                  <a:pt x="3264" y="2168"/>
                </a:lnTo>
                <a:lnTo>
                  <a:pt x="3273" y="2168"/>
                </a:lnTo>
                <a:lnTo>
                  <a:pt x="3292" y="2168"/>
                </a:lnTo>
                <a:lnTo>
                  <a:pt x="3310" y="2170"/>
                </a:lnTo>
                <a:lnTo>
                  <a:pt x="3324" y="2179"/>
                </a:lnTo>
                <a:lnTo>
                  <a:pt x="3336" y="2191"/>
                </a:lnTo>
                <a:lnTo>
                  <a:pt x="3350" y="2207"/>
                </a:lnTo>
                <a:lnTo>
                  <a:pt x="3364" y="2221"/>
                </a:lnTo>
                <a:lnTo>
                  <a:pt x="3375" y="2231"/>
                </a:lnTo>
                <a:lnTo>
                  <a:pt x="3387" y="2233"/>
                </a:lnTo>
                <a:lnTo>
                  <a:pt x="3396" y="2224"/>
                </a:lnTo>
                <a:lnTo>
                  <a:pt x="3408" y="2214"/>
                </a:lnTo>
                <a:lnTo>
                  <a:pt x="3422" y="2205"/>
                </a:lnTo>
                <a:lnTo>
                  <a:pt x="3433" y="2193"/>
                </a:lnTo>
                <a:lnTo>
                  <a:pt x="3440" y="2179"/>
                </a:lnTo>
                <a:lnTo>
                  <a:pt x="3447" y="2168"/>
                </a:lnTo>
                <a:lnTo>
                  <a:pt x="3459" y="2163"/>
                </a:lnTo>
                <a:lnTo>
                  <a:pt x="3466" y="2163"/>
                </a:lnTo>
                <a:lnTo>
                  <a:pt x="3475" y="2166"/>
                </a:lnTo>
                <a:lnTo>
                  <a:pt x="3487" y="2168"/>
                </a:lnTo>
                <a:lnTo>
                  <a:pt x="3496" y="2170"/>
                </a:lnTo>
                <a:lnTo>
                  <a:pt x="3508" y="2177"/>
                </a:lnTo>
                <a:lnTo>
                  <a:pt x="3519" y="2184"/>
                </a:lnTo>
                <a:lnTo>
                  <a:pt x="3531" y="2196"/>
                </a:lnTo>
                <a:lnTo>
                  <a:pt x="3540" y="2210"/>
                </a:lnTo>
                <a:lnTo>
                  <a:pt x="3559" y="2233"/>
                </a:lnTo>
                <a:lnTo>
                  <a:pt x="3575" y="2242"/>
                </a:lnTo>
                <a:lnTo>
                  <a:pt x="3586" y="2247"/>
                </a:lnTo>
                <a:lnTo>
                  <a:pt x="3596" y="2256"/>
                </a:lnTo>
                <a:lnTo>
                  <a:pt x="3603" y="2268"/>
                </a:lnTo>
                <a:lnTo>
                  <a:pt x="3610" y="2282"/>
                </a:lnTo>
                <a:lnTo>
                  <a:pt x="3612" y="2295"/>
                </a:lnTo>
                <a:lnTo>
                  <a:pt x="3612" y="2312"/>
                </a:lnTo>
                <a:lnTo>
                  <a:pt x="3607" y="2328"/>
                </a:lnTo>
                <a:lnTo>
                  <a:pt x="3605" y="2347"/>
                </a:lnTo>
                <a:lnTo>
                  <a:pt x="3610" y="2358"/>
                </a:lnTo>
                <a:lnTo>
                  <a:pt x="3626" y="2358"/>
                </a:lnTo>
                <a:lnTo>
                  <a:pt x="3642" y="2358"/>
                </a:lnTo>
                <a:lnTo>
                  <a:pt x="3649" y="2367"/>
                </a:lnTo>
                <a:lnTo>
                  <a:pt x="3647" y="2384"/>
                </a:lnTo>
                <a:lnTo>
                  <a:pt x="3642" y="2400"/>
                </a:lnTo>
                <a:lnTo>
                  <a:pt x="3642" y="2414"/>
                </a:lnTo>
                <a:lnTo>
                  <a:pt x="3645" y="2428"/>
                </a:lnTo>
                <a:lnTo>
                  <a:pt x="3652" y="2439"/>
                </a:lnTo>
                <a:lnTo>
                  <a:pt x="3658" y="2451"/>
                </a:lnTo>
                <a:lnTo>
                  <a:pt x="3668" y="2458"/>
                </a:lnTo>
                <a:lnTo>
                  <a:pt x="3679" y="2463"/>
                </a:lnTo>
                <a:lnTo>
                  <a:pt x="3689" y="2467"/>
                </a:lnTo>
                <a:lnTo>
                  <a:pt x="3693" y="2481"/>
                </a:lnTo>
                <a:lnTo>
                  <a:pt x="3698" y="2497"/>
                </a:lnTo>
                <a:lnTo>
                  <a:pt x="3707" y="2509"/>
                </a:lnTo>
                <a:lnTo>
                  <a:pt x="3719" y="2518"/>
                </a:lnTo>
                <a:lnTo>
                  <a:pt x="3735" y="2532"/>
                </a:lnTo>
                <a:lnTo>
                  <a:pt x="3742" y="2539"/>
                </a:lnTo>
                <a:lnTo>
                  <a:pt x="3754" y="2546"/>
                </a:lnTo>
                <a:lnTo>
                  <a:pt x="3763" y="2551"/>
                </a:lnTo>
                <a:lnTo>
                  <a:pt x="3775" y="2555"/>
                </a:lnTo>
                <a:lnTo>
                  <a:pt x="3784" y="2560"/>
                </a:lnTo>
                <a:lnTo>
                  <a:pt x="3793" y="2565"/>
                </a:lnTo>
                <a:lnTo>
                  <a:pt x="3803" y="2572"/>
                </a:lnTo>
                <a:lnTo>
                  <a:pt x="3807" y="2579"/>
                </a:lnTo>
                <a:lnTo>
                  <a:pt x="3814" y="2593"/>
                </a:lnTo>
                <a:lnTo>
                  <a:pt x="3819" y="2604"/>
                </a:lnTo>
                <a:lnTo>
                  <a:pt x="3828" y="2611"/>
                </a:lnTo>
                <a:lnTo>
                  <a:pt x="3847" y="2613"/>
                </a:lnTo>
                <a:lnTo>
                  <a:pt x="3865" y="2613"/>
                </a:lnTo>
                <a:lnTo>
                  <a:pt x="3879" y="2609"/>
                </a:lnTo>
                <a:lnTo>
                  <a:pt x="3886" y="2604"/>
                </a:lnTo>
                <a:lnTo>
                  <a:pt x="3888" y="2595"/>
                </a:lnTo>
                <a:lnTo>
                  <a:pt x="3891" y="2579"/>
                </a:lnTo>
                <a:lnTo>
                  <a:pt x="3893" y="2555"/>
                </a:lnTo>
                <a:lnTo>
                  <a:pt x="3895" y="2530"/>
                </a:lnTo>
                <a:lnTo>
                  <a:pt x="3898" y="2511"/>
                </a:lnTo>
                <a:lnTo>
                  <a:pt x="3900" y="2493"/>
                </a:lnTo>
                <a:lnTo>
                  <a:pt x="3900" y="2470"/>
                </a:lnTo>
                <a:lnTo>
                  <a:pt x="3898" y="2444"/>
                </a:lnTo>
                <a:lnTo>
                  <a:pt x="3888" y="2421"/>
                </a:lnTo>
                <a:lnTo>
                  <a:pt x="3879" y="2407"/>
                </a:lnTo>
                <a:lnTo>
                  <a:pt x="3868" y="2391"/>
                </a:lnTo>
                <a:lnTo>
                  <a:pt x="3856" y="2374"/>
                </a:lnTo>
                <a:lnTo>
                  <a:pt x="3844" y="2356"/>
                </a:lnTo>
                <a:lnTo>
                  <a:pt x="3833" y="2337"/>
                </a:lnTo>
                <a:lnTo>
                  <a:pt x="3823" y="2321"/>
                </a:lnTo>
                <a:lnTo>
                  <a:pt x="3816" y="2305"/>
                </a:lnTo>
                <a:lnTo>
                  <a:pt x="3812" y="2291"/>
                </a:lnTo>
                <a:lnTo>
                  <a:pt x="3803" y="2263"/>
                </a:lnTo>
                <a:lnTo>
                  <a:pt x="3784" y="2233"/>
                </a:lnTo>
                <a:lnTo>
                  <a:pt x="3765" y="2203"/>
                </a:lnTo>
                <a:lnTo>
                  <a:pt x="3749" y="2184"/>
                </a:lnTo>
                <a:lnTo>
                  <a:pt x="3737" y="2166"/>
                </a:lnTo>
                <a:lnTo>
                  <a:pt x="3724" y="2138"/>
                </a:lnTo>
                <a:lnTo>
                  <a:pt x="3710" y="2101"/>
                </a:lnTo>
                <a:lnTo>
                  <a:pt x="3698" y="2056"/>
                </a:lnTo>
                <a:lnTo>
                  <a:pt x="3696" y="2008"/>
                </a:lnTo>
                <a:lnTo>
                  <a:pt x="3698" y="1961"/>
                </a:lnTo>
                <a:lnTo>
                  <a:pt x="3710" y="1917"/>
                </a:lnTo>
                <a:lnTo>
                  <a:pt x="3728" y="1878"/>
                </a:lnTo>
                <a:lnTo>
                  <a:pt x="3740" y="1861"/>
                </a:lnTo>
                <a:lnTo>
                  <a:pt x="3751" y="1848"/>
                </a:lnTo>
                <a:lnTo>
                  <a:pt x="3761" y="1834"/>
                </a:lnTo>
                <a:lnTo>
                  <a:pt x="3770" y="1820"/>
                </a:lnTo>
                <a:lnTo>
                  <a:pt x="3779" y="1808"/>
                </a:lnTo>
                <a:lnTo>
                  <a:pt x="3789" y="1799"/>
                </a:lnTo>
                <a:lnTo>
                  <a:pt x="3798" y="1787"/>
                </a:lnTo>
                <a:lnTo>
                  <a:pt x="3807" y="1776"/>
                </a:lnTo>
                <a:lnTo>
                  <a:pt x="3823" y="1755"/>
                </a:lnTo>
                <a:lnTo>
                  <a:pt x="3833" y="1738"/>
                </a:lnTo>
                <a:lnTo>
                  <a:pt x="3837" y="1722"/>
                </a:lnTo>
                <a:lnTo>
                  <a:pt x="3842" y="1708"/>
                </a:lnTo>
                <a:lnTo>
                  <a:pt x="3849" y="1690"/>
                </a:lnTo>
                <a:lnTo>
                  <a:pt x="3863" y="1666"/>
                </a:lnTo>
                <a:lnTo>
                  <a:pt x="3879" y="1648"/>
                </a:lnTo>
                <a:lnTo>
                  <a:pt x="3898" y="1641"/>
                </a:lnTo>
                <a:lnTo>
                  <a:pt x="3912" y="1639"/>
                </a:lnTo>
                <a:lnTo>
                  <a:pt x="3916" y="1632"/>
                </a:lnTo>
                <a:lnTo>
                  <a:pt x="3919" y="1618"/>
                </a:lnTo>
                <a:lnTo>
                  <a:pt x="3928" y="1602"/>
                </a:lnTo>
                <a:lnTo>
                  <a:pt x="3944" y="1581"/>
                </a:lnTo>
                <a:lnTo>
                  <a:pt x="3958" y="1560"/>
                </a:lnTo>
                <a:lnTo>
                  <a:pt x="3970" y="1541"/>
                </a:lnTo>
                <a:lnTo>
                  <a:pt x="3979" y="1525"/>
                </a:lnTo>
                <a:lnTo>
                  <a:pt x="3986" y="1511"/>
                </a:lnTo>
                <a:lnTo>
                  <a:pt x="3991" y="1499"/>
                </a:lnTo>
                <a:lnTo>
                  <a:pt x="3995" y="1490"/>
                </a:lnTo>
                <a:lnTo>
                  <a:pt x="3995" y="1488"/>
                </a:lnTo>
                <a:lnTo>
                  <a:pt x="4000" y="1462"/>
                </a:lnTo>
                <a:lnTo>
                  <a:pt x="3986" y="1441"/>
                </a:lnTo>
                <a:lnTo>
                  <a:pt x="3991" y="1439"/>
                </a:lnTo>
                <a:lnTo>
                  <a:pt x="4000" y="1439"/>
                </a:lnTo>
                <a:lnTo>
                  <a:pt x="4012" y="1439"/>
                </a:lnTo>
                <a:lnTo>
                  <a:pt x="4025" y="1446"/>
                </a:lnTo>
                <a:lnTo>
                  <a:pt x="4037" y="1448"/>
                </a:lnTo>
                <a:lnTo>
                  <a:pt x="4039" y="1434"/>
                </a:lnTo>
                <a:lnTo>
                  <a:pt x="4037" y="1416"/>
                </a:lnTo>
                <a:lnTo>
                  <a:pt x="4032" y="1402"/>
                </a:lnTo>
                <a:lnTo>
                  <a:pt x="4023" y="1393"/>
                </a:lnTo>
                <a:lnTo>
                  <a:pt x="4014" y="1388"/>
                </a:lnTo>
                <a:lnTo>
                  <a:pt x="4002" y="1388"/>
                </a:lnTo>
                <a:lnTo>
                  <a:pt x="3991" y="1390"/>
                </a:lnTo>
                <a:lnTo>
                  <a:pt x="3981" y="1390"/>
                </a:lnTo>
                <a:lnTo>
                  <a:pt x="3979" y="1386"/>
                </a:lnTo>
                <a:lnTo>
                  <a:pt x="3984" y="1376"/>
                </a:lnTo>
                <a:lnTo>
                  <a:pt x="3995" y="1367"/>
                </a:lnTo>
                <a:lnTo>
                  <a:pt x="4007" y="1353"/>
                </a:lnTo>
                <a:lnTo>
                  <a:pt x="4014" y="1332"/>
                </a:lnTo>
                <a:lnTo>
                  <a:pt x="4014" y="1311"/>
                </a:lnTo>
                <a:lnTo>
                  <a:pt x="4012" y="1295"/>
                </a:lnTo>
                <a:lnTo>
                  <a:pt x="4007" y="1286"/>
                </a:lnTo>
                <a:lnTo>
                  <a:pt x="3998" y="1281"/>
                </a:lnTo>
                <a:lnTo>
                  <a:pt x="3986" y="1279"/>
                </a:lnTo>
                <a:lnTo>
                  <a:pt x="3974" y="1281"/>
                </a:lnTo>
                <a:lnTo>
                  <a:pt x="3963" y="1281"/>
                </a:lnTo>
                <a:lnTo>
                  <a:pt x="3951" y="1277"/>
                </a:lnTo>
                <a:lnTo>
                  <a:pt x="3944" y="1267"/>
                </a:lnTo>
                <a:lnTo>
                  <a:pt x="3944" y="1256"/>
                </a:lnTo>
                <a:lnTo>
                  <a:pt x="3947" y="1242"/>
                </a:lnTo>
                <a:lnTo>
                  <a:pt x="3944" y="1230"/>
                </a:lnTo>
                <a:lnTo>
                  <a:pt x="3940" y="1219"/>
                </a:lnTo>
                <a:lnTo>
                  <a:pt x="3935" y="1209"/>
                </a:lnTo>
                <a:lnTo>
                  <a:pt x="3937" y="1200"/>
                </a:lnTo>
                <a:lnTo>
                  <a:pt x="3949" y="1191"/>
                </a:lnTo>
                <a:lnTo>
                  <a:pt x="3956" y="1186"/>
                </a:lnTo>
                <a:lnTo>
                  <a:pt x="3953" y="1179"/>
                </a:lnTo>
                <a:lnTo>
                  <a:pt x="3944" y="1172"/>
                </a:lnTo>
                <a:lnTo>
                  <a:pt x="3937" y="1170"/>
                </a:lnTo>
                <a:lnTo>
                  <a:pt x="3928" y="1167"/>
                </a:lnTo>
                <a:lnTo>
                  <a:pt x="3914" y="1163"/>
                </a:lnTo>
                <a:lnTo>
                  <a:pt x="3905" y="1156"/>
                </a:lnTo>
                <a:lnTo>
                  <a:pt x="3902" y="1151"/>
                </a:lnTo>
                <a:lnTo>
                  <a:pt x="3907" y="1147"/>
                </a:lnTo>
                <a:lnTo>
                  <a:pt x="3919" y="1142"/>
                </a:lnTo>
                <a:lnTo>
                  <a:pt x="3928" y="1140"/>
                </a:lnTo>
                <a:lnTo>
                  <a:pt x="3933" y="1140"/>
                </a:lnTo>
                <a:lnTo>
                  <a:pt x="3933" y="1135"/>
                </a:lnTo>
                <a:lnTo>
                  <a:pt x="3923" y="1121"/>
                </a:lnTo>
                <a:lnTo>
                  <a:pt x="3909" y="1098"/>
                </a:lnTo>
                <a:lnTo>
                  <a:pt x="3898" y="1072"/>
                </a:lnTo>
                <a:lnTo>
                  <a:pt x="3891" y="1049"/>
                </a:lnTo>
                <a:lnTo>
                  <a:pt x="3898" y="1031"/>
                </a:lnTo>
                <a:lnTo>
                  <a:pt x="3912" y="1014"/>
                </a:lnTo>
                <a:lnTo>
                  <a:pt x="3921" y="1000"/>
                </a:lnTo>
                <a:lnTo>
                  <a:pt x="3930" y="998"/>
                </a:lnTo>
                <a:lnTo>
                  <a:pt x="3935" y="1010"/>
                </a:lnTo>
                <a:lnTo>
                  <a:pt x="3940" y="1031"/>
                </a:lnTo>
                <a:lnTo>
                  <a:pt x="3944" y="1051"/>
                </a:lnTo>
                <a:lnTo>
                  <a:pt x="3947" y="1072"/>
                </a:lnTo>
                <a:lnTo>
                  <a:pt x="3949" y="1091"/>
                </a:lnTo>
                <a:lnTo>
                  <a:pt x="3951" y="1105"/>
                </a:lnTo>
                <a:lnTo>
                  <a:pt x="3956" y="1114"/>
                </a:lnTo>
                <a:lnTo>
                  <a:pt x="3965" y="1121"/>
                </a:lnTo>
                <a:lnTo>
                  <a:pt x="3974" y="1128"/>
                </a:lnTo>
                <a:lnTo>
                  <a:pt x="3988" y="1140"/>
                </a:lnTo>
                <a:lnTo>
                  <a:pt x="4007" y="1156"/>
                </a:lnTo>
                <a:lnTo>
                  <a:pt x="4021" y="1165"/>
                </a:lnTo>
                <a:lnTo>
                  <a:pt x="4025" y="1158"/>
                </a:lnTo>
                <a:lnTo>
                  <a:pt x="4023" y="1144"/>
                </a:lnTo>
                <a:lnTo>
                  <a:pt x="4019" y="1135"/>
                </a:lnTo>
                <a:lnTo>
                  <a:pt x="4016" y="1128"/>
                </a:lnTo>
                <a:lnTo>
                  <a:pt x="4016" y="1116"/>
                </a:lnTo>
                <a:lnTo>
                  <a:pt x="4023" y="1102"/>
                </a:lnTo>
                <a:lnTo>
                  <a:pt x="4032" y="1089"/>
                </a:lnTo>
                <a:lnTo>
                  <a:pt x="4035" y="1075"/>
                </a:lnTo>
                <a:lnTo>
                  <a:pt x="4025" y="1061"/>
                </a:lnTo>
                <a:lnTo>
                  <a:pt x="4009" y="1047"/>
                </a:lnTo>
                <a:lnTo>
                  <a:pt x="3998" y="1035"/>
                </a:lnTo>
                <a:lnTo>
                  <a:pt x="3993" y="1026"/>
                </a:lnTo>
                <a:lnTo>
                  <a:pt x="3991" y="1014"/>
                </a:lnTo>
                <a:lnTo>
                  <a:pt x="3995" y="1007"/>
                </a:lnTo>
                <a:lnTo>
                  <a:pt x="4005" y="1007"/>
                </a:lnTo>
                <a:lnTo>
                  <a:pt x="4019" y="1010"/>
                </a:lnTo>
                <a:lnTo>
                  <a:pt x="4032" y="1010"/>
                </a:lnTo>
                <a:lnTo>
                  <a:pt x="4042" y="1000"/>
                </a:lnTo>
                <a:lnTo>
                  <a:pt x="4046" y="982"/>
                </a:lnTo>
                <a:lnTo>
                  <a:pt x="4051" y="963"/>
                </a:lnTo>
                <a:lnTo>
                  <a:pt x="4058" y="947"/>
                </a:lnTo>
                <a:lnTo>
                  <a:pt x="4065" y="938"/>
                </a:lnTo>
                <a:lnTo>
                  <a:pt x="4070" y="931"/>
                </a:lnTo>
                <a:lnTo>
                  <a:pt x="4072" y="921"/>
                </a:lnTo>
                <a:lnTo>
                  <a:pt x="4067" y="908"/>
                </a:lnTo>
                <a:lnTo>
                  <a:pt x="4063" y="887"/>
                </a:lnTo>
                <a:lnTo>
                  <a:pt x="4063" y="868"/>
                </a:lnTo>
                <a:lnTo>
                  <a:pt x="4063" y="854"/>
                </a:lnTo>
                <a:lnTo>
                  <a:pt x="4063" y="849"/>
                </a:lnTo>
                <a:lnTo>
                  <a:pt x="4060" y="849"/>
                </a:lnTo>
                <a:lnTo>
                  <a:pt x="4060" y="845"/>
                </a:lnTo>
                <a:lnTo>
                  <a:pt x="4063" y="843"/>
                </a:lnTo>
                <a:lnTo>
                  <a:pt x="4077" y="836"/>
                </a:lnTo>
                <a:lnTo>
                  <a:pt x="4088" y="829"/>
                </a:lnTo>
                <a:lnTo>
                  <a:pt x="4100" y="819"/>
                </a:lnTo>
                <a:lnTo>
                  <a:pt x="4111" y="808"/>
                </a:lnTo>
                <a:lnTo>
                  <a:pt x="4125" y="796"/>
                </a:lnTo>
                <a:lnTo>
                  <a:pt x="4135" y="782"/>
                </a:lnTo>
                <a:lnTo>
                  <a:pt x="4144" y="773"/>
                </a:lnTo>
                <a:lnTo>
                  <a:pt x="4151" y="766"/>
                </a:lnTo>
                <a:lnTo>
                  <a:pt x="4153" y="764"/>
                </a:lnTo>
                <a:lnTo>
                  <a:pt x="4114" y="780"/>
                </a:lnTo>
                <a:lnTo>
                  <a:pt x="4072" y="789"/>
                </a:lnTo>
                <a:lnTo>
                  <a:pt x="4072" y="785"/>
                </a:lnTo>
                <a:lnTo>
                  <a:pt x="4074" y="775"/>
                </a:lnTo>
                <a:lnTo>
                  <a:pt x="4084" y="764"/>
                </a:lnTo>
                <a:lnTo>
                  <a:pt x="4097" y="754"/>
                </a:lnTo>
                <a:lnTo>
                  <a:pt x="4111" y="745"/>
                </a:lnTo>
                <a:lnTo>
                  <a:pt x="4121" y="738"/>
                </a:lnTo>
                <a:lnTo>
                  <a:pt x="4132" y="733"/>
                </a:lnTo>
                <a:lnTo>
                  <a:pt x="4149" y="729"/>
                </a:lnTo>
                <a:lnTo>
                  <a:pt x="4169" y="724"/>
                </a:lnTo>
                <a:lnTo>
                  <a:pt x="4183" y="717"/>
                </a:lnTo>
                <a:lnTo>
                  <a:pt x="4193" y="710"/>
                </a:lnTo>
                <a:lnTo>
                  <a:pt x="4195" y="696"/>
                </a:lnTo>
                <a:lnTo>
                  <a:pt x="4195" y="685"/>
                </a:lnTo>
                <a:lnTo>
                  <a:pt x="4195" y="678"/>
                </a:lnTo>
                <a:lnTo>
                  <a:pt x="4195" y="675"/>
                </a:lnTo>
                <a:lnTo>
                  <a:pt x="4197" y="678"/>
                </a:lnTo>
                <a:lnTo>
                  <a:pt x="4202" y="678"/>
                </a:lnTo>
                <a:lnTo>
                  <a:pt x="4209" y="675"/>
                </a:lnTo>
                <a:lnTo>
                  <a:pt x="4216" y="666"/>
                </a:lnTo>
                <a:lnTo>
                  <a:pt x="4223" y="652"/>
                </a:lnTo>
                <a:lnTo>
                  <a:pt x="4232" y="643"/>
                </a:lnTo>
                <a:lnTo>
                  <a:pt x="4239" y="638"/>
                </a:lnTo>
                <a:lnTo>
                  <a:pt x="4241" y="636"/>
                </a:lnTo>
                <a:lnTo>
                  <a:pt x="4235" y="615"/>
                </a:lnTo>
                <a:lnTo>
                  <a:pt x="4221" y="599"/>
                </a:lnTo>
                <a:lnTo>
                  <a:pt x="4209" y="583"/>
                </a:lnTo>
                <a:lnTo>
                  <a:pt x="4200" y="564"/>
                </a:lnTo>
                <a:lnTo>
                  <a:pt x="4195" y="532"/>
                </a:lnTo>
                <a:lnTo>
                  <a:pt x="4193" y="483"/>
                </a:lnTo>
                <a:lnTo>
                  <a:pt x="4193" y="439"/>
                </a:lnTo>
                <a:lnTo>
                  <a:pt x="4200" y="415"/>
                </a:lnTo>
                <a:lnTo>
                  <a:pt x="4216" y="404"/>
                </a:lnTo>
                <a:lnTo>
                  <a:pt x="4235" y="390"/>
                </a:lnTo>
                <a:lnTo>
                  <a:pt x="4251" y="378"/>
                </a:lnTo>
                <a:lnTo>
                  <a:pt x="4258" y="374"/>
                </a:lnTo>
                <a:lnTo>
                  <a:pt x="4258" y="367"/>
                </a:lnTo>
                <a:lnTo>
                  <a:pt x="4258" y="353"/>
                </a:lnTo>
                <a:lnTo>
                  <a:pt x="4260" y="337"/>
                </a:lnTo>
                <a:lnTo>
                  <a:pt x="4272" y="327"/>
                </a:lnTo>
                <a:lnTo>
                  <a:pt x="4288" y="325"/>
                </a:lnTo>
                <a:lnTo>
                  <a:pt x="4302" y="320"/>
                </a:lnTo>
                <a:lnTo>
                  <a:pt x="4311" y="311"/>
                </a:lnTo>
                <a:lnTo>
                  <a:pt x="4318" y="297"/>
                </a:lnTo>
                <a:lnTo>
                  <a:pt x="4325" y="279"/>
                </a:lnTo>
                <a:lnTo>
                  <a:pt x="4334" y="265"/>
                </a:lnTo>
                <a:lnTo>
                  <a:pt x="4341" y="255"/>
                </a:lnTo>
                <a:lnTo>
                  <a:pt x="4346" y="251"/>
                </a:lnTo>
                <a:lnTo>
                  <a:pt x="4346" y="248"/>
                </a:lnTo>
                <a:lnTo>
                  <a:pt x="4346" y="244"/>
                </a:lnTo>
                <a:lnTo>
                  <a:pt x="4346" y="239"/>
                </a:lnTo>
                <a:lnTo>
                  <a:pt x="4346" y="232"/>
                </a:lnTo>
                <a:lnTo>
                  <a:pt x="4346" y="227"/>
                </a:lnTo>
                <a:lnTo>
                  <a:pt x="4346" y="220"/>
                </a:lnTo>
                <a:lnTo>
                  <a:pt x="4346" y="216"/>
                </a:lnTo>
                <a:lnTo>
                  <a:pt x="4346" y="211"/>
                </a:lnTo>
                <a:lnTo>
                  <a:pt x="4341" y="202"/>
                </a:lnTo>
                <a:lnTo>
                  <a:pt x="4332" y="190"/>
                </a:lnTo>
                <a:lnTo>
                  <a:pt x="4320" y="176"/>
                </a:lnTo>
                <a:lnTo>
                  <a:pt x="4304" y="160"/>
                </a:lnTo>
                <a:lnTo>
                  <a:pt x="4290" y="146"/>
                </a:lnTo>
                <a:lnTo>
                  <a:pt x="4276" y="130"/>
                </a:lnTo>
                <a:lnTo>
                  <a:pt x="4267" y="118"/>
                </a:lnTo>
                <a:lnTo>
                  <a:pt x="4262" y="109"/>
                </a:lnTo>
                <a:lnTo>
                  <a:pt x="4260" y="97"/>
                </a:lnTo>
                <a:lnTo>
                  <a:pt x="4253" y="84"/>
                </a:lnTo>
                <a:lnTo>
                  <a:pt x="4246" y="65"/>
                </a:lnTo>
                <a:lnTo>
                  <a:pt x="4237" y="46"/>
                </a:lnTo>
                <a:lnTo>
                  <a:pt x="4228" y="28"/>
                </a:lnTo>
                <a:lnTo>
                  <a:pt x="4216" y="14"/>
                </a:lnTo>
                <a:lnTo>
                  <a:pt x="4204" y="5"/>
                </a:lnTo>
                <a:lnTo>
                  <a:pt x="4190" y="0"/>
                </a:lnTo>
                <a:lnTo>
                  <a:pt x="4188" y="0"/>
                </a:lnTo>
                <a:lnTo>
                  <a:pt x="4186" y="0"/>
                </a:lnTo>
                <a:lnTo>
                  <a:pt x="4172" y="5"/>
                </a:lnTo>
                <a:lnTo>
                  <a:pt x="4153" y="12"/>
                </a:lnTo>
                <a:lnTo>
                  <a:pt x="4137" y="21"/>
                </a:lnTo>
                <a:lnTo>
                  <a:pt x="4123" y="32"/>
                </a:lnTo>
                <a:lnTo>
                  <a:pt x="4109" y="49"/>
                </a:lnTo>
                <a:lnTo>
                  <a:pt x="4100" y="65"/>
                </a:lnTo>
                <a:lnTo>
                  <a:pt x="4095" y="86"/>
                </a:lnTo>
                <a:lnTo>
                  <a:pt x="4097" y="109"/>
                </a:lnTo>
                <a:lnTo>
                  <a:pt x="4107" y="162"/>
                </a:lnTo>
                <a:lnTo>
                  <a:pt x="4107" y="218"/>
                </a:lnTo>
                <a:lnTo>
                  <a:pt x="4093" y="269"/>
                </a:lnTo>
                <a:lnTo>
                  <a:pt x="4067" y="309"/>
                </a:lnTo>
                <a:lnTo>
                  <a:pt x="4046" y="323"/>
                </a:lnTo>
                <a:lnTo>
                  <a:pt x="4021" y="337"/>
                </a:lnTo>
                <a:lnTo>
                  <a:pt x="3991" y="350"/>
                </a:lnTo>
                <a:lnTo>
                  <a:pt x="3960" y="364"/>
                </a:lnTo>
                <a:lnTo>
                  <a:pt x="3930" y="376"/>
                </a:lnTo>
                <a:lnTo>
                  <a:pt x="3902" y="385"/>
                </a:lnTo>
                <a:lnTo>
                  <a:pt x="3881" y="392"/>
                </a:lnTo>
                <a:lnTo>
                  <a:pt x="3868" y="399"/>
                </a:lnTo>
                <a:lnTo>
                  <a:pt x="3858" y="406"/>
                </a:lnTo>
                <a:lnTo>
                  <a:pt x="3844" y="418"/>
                </a:lnTo>
                <a:lnTo>
                  <a:pt x="3833" y="429"/>
                </a:lnTo>
                <a:lnTo>
                  <a:pt x="3821" y="443"/>
                </a:lnTo>
                <a:lnTo>
                  <a:pt x="3809" y="457"/>
                </a:lnTo>
                <a:lnTo>
                  <a:pt x="3800" y="469"/>
                </a:lnTo>
                <a:lnTo>
                  <a:pt x="3791" y="480"/>
                </a:lnTo>
                <a:lnTo>
                  <a:pt x="3786" y="487"/>
                </a:lnTo>
                <a:lnTo>
                  <a:pt x="3779" y="499"/>
                </a:lnTo>
                <a:lnTo>
                  <a:pt x="3777" y="513"/>
                </a:lnTo>
                <a:lnTo>
                  <a:pt x="3779" y="527"/>
                </a:lnTo>
                <a:lnTo>
                  <a:pt x="3786" y="543"/>
                </a:lnTo>
                <a:lnTo>
                  <a:pt x="3791" y="559"/>
                </a:lnTo>
                <a:lnTo>
                  <a:pt x="3793" y="580"/>
                </a:lnTo>
                <a:lnTo>
                  <a:pt x="3784" y="599"/>
                </a:lnTo>
                <a:lnTo>
                  <a:pt x="3765" y="620"/>
                </a:lnTo>
                <a:lnTo>
                  <a:pt x="3751" y="629"/>
                </a:lnTo>
                <a:lnTo>
                  <a:pt x="3735" y="634"/>
                </a:lnTo>
                <a:lnTo>
                  <a:pt x="3721" y="638"/>
                </a:lnTo>
                <a:lnTo>
                  <a:pt x="3705" y="641"/>
                </a:lnTo>
                <a:lnTo>
                  <a:pt x="3691" y="643"/>
                </a:lnTo>
                <a:lnTo>
                  <a:pt x="3679" y="645"/>
                </a:lnTo>
                <a:lnTo>
                  <a:pt x="3670" y="648"/>
                </a:lnTo>
                <a:lnTo>
                  <a:pt x="3663" y="650"/>
                </a:lnTo>
                <a:lnTo>
                  <a:pt x="3647" y="655"/>
                </a:lnTo>
                <a:lnTo>
                  <a:pt x="3624" y="657"/>
                </a:lnTo>
                <a:lnTo>
                  <a:pt x="3605" y="661"/>
                </a:lnTo>
                <a:lnTo>
                  <a:pt x="3600" y="675"/>
                </a:lnTo>
                <a:lnTo>
                  <a:pt x="3607" y="689"/>
                </a:lnTo>
                <a:lnTo>
                  <a:pt x="3619" y="701"/>
                </a:lnTo>
                <a:lnTo>
                  <a:pt x="3626" y="715"/>
                </a:lnTo>
                <a:lnTo>
                  <a:pt x="3617" y="738"/>
                </a:lnTo>
                <a:lnTo>
                  <a:pt x="3607" y="752"/>
                </a:lnTo>
                <a:lnTo>
                  <a:pt x="3598" y="766"/>
                </a:lnTo>
                <a:lnTo>
                  <a:pt x="3586" y="775"/>
                </a:lnTo>
                <a:lnTo>
                  <a:pt x="3577" y="785"/>
                </a:lnTo>
                <a:lnTo>
                  <a:pt x="3566" y="794"/>
                </a:lnTo>
                <a:lnTo>
                  <a:pt x="3554" y="803"/>
                </a:lnTo>
                <a:lnTo>
                  <a:pt x="3542" y="812"/>
                </a:lnTo>
                <a:lnTo>
                  <a:pt x="3528" y="824"/>
                </a:lnTo>
                <a:lnTo>
                  <a:pt x="3514" y="838"/>
                </a:lnTo>
                <a:lnTo>
                  <a:pt x="3501" y="852"/>
                </a:lnTo>
                <a:lnTo>
                  <a:pt x="3484" y="868"/>
                </a:lnTo>
                <a:lnTo>
                  <a:pt x="3466" y="882"/>
                </a:lnTo>
                <a:lnTo>
                  <a:pt x="3449" y="896"/>
                </a:lnTo>
                <a:lnTo>
                  <a:pt x="3431" y="910"/>
                </a:lnTo>
                <a:lnTo>
                  <a:pt x="3415" y="921"/>
                </a:lnTo>
                <a:lnTo>
                  <a:pt x="3396" y="928"/>
                </a:lnTo>
                <a:lnTo>
                  <a:pt x="3377" y="933"/>
                </a:lnTo>
                <a:lnTo>
                  <a:pt x="3361" y="933"/>
                </a:lnTo>
                <a:lnTo>
                  <a:pt x="3345" y="933"/>
                </a:lnTo>
                <a:lnTo>
                  <a:pt x="3329" y="931"/>
                </a:lnTo>
                <a:lnTo>
                  <a:pt x="3317" y="926"/>
                </a:lnTo>
                <a:lnTo>
                  <a:pt x="3310" y="919"/>
                </a:lnTo>
                <a:lnTo>
                  <a:pt x="3308" y="910"/>
                </a:lnTo>
                <a:lnTo>
                  <a:pt x="3310" y="901"/>
                </a:lnTo>
                <a:lnTo>
                  <a:pt x="3317" y="882"/>
                </a:lnTo>
                <a:lnTo>
                  <a:pt x="3322" y="866"/>
                </a:lnTo>
                <a:lnTo>
                  <a:pt x="3324" y="852"/>
                </a:lnTo>
                <a:lnTo>
                  <a:pt x="3329" y="836"/>
                </a:lnTo>
                <a:lnTo>
                  <a:pt x="3340" y="824"/>
                </a:lnTo>
                <a:lnTo>
                  <a:pt x="3350" y="812"/>
                </a:lnTo>
                <a:lnTo>
                  <a:pt x="3357" y="803"/>
                </a:lnTo>
                <a:lnTo>
                  <a:pt x="3354" y="785"/>
                </a:lnTo>
                <a:lnTo>
                  <a:pt x="3350" y="766"/>
                </a:lnTo>
                <a:lnTo>
                  <a:pt x="3350" y="752"/>
                </a:lnTo>
                <a:lnTo>
                  <a:pt x="3345" y="740"/>
                </a:lnTo>
                <a:lnTo>
                  <a:pt x="3336" y="729"/>
                </a:lnTo>
                <a:lnTo>
                  <a:pt x="3319" y="710"/>
                </a:lnTo>
                <a:lnTo>
                  <a:pt x="3308" y="687"/>
                </a:lnTo>
                <a:lnTo>
                  <a:pt x="3298" y="668"/>
                </a:lnTo>
                <a:lnTo>
                  <a:pt x="3294" y="661"/>
                </a:lnTo>
                <a:lnTo>
                  <a:pt x="3289" y="668"/>
                </a:lnTo>
                <a:lnTo>
                  <a:pt x="3280" y="682"/>
                </a:lnTo>
                <a:lnTo>
                  <a:pt x="3268" y="699"/>
                </a:lnTo>
                <a:lnTo>
                  <a:pt x="3252" y="713"/>
                </a:lnTo>
                <a:lnTo>
                  <a:pt x="3238" y="717"/>
                </a:lnTo>
                <a:lnTo>
                  <a:pt x="3226" y="715"/>
                </a:lnTo>
                <a:lnTo>
                  <a:pt x="3222" y="706"/>
                </a:lnTo>
                <a:lnTo>
                  <a:pt x="3222" y="687"/>
                </a:lnTo>
                <a:lnTo>
                  <a:pt x="3229" y="668"/>
                </a:lnTo>
                <a:lnTo>
                  <a:pt x="3240" y="657"/>
                </a:lnTo>
                <a:lnTo>
                  <a:pt x="3250" y="641"/>
                </a:lnTo>
                <a:lnTo>
                  <a:pt x="3247" y="620"/>
                </a:lnTo>
                <a:lnTo>
                  <a:pt x="3240" y="597"/>
                </a:lnTo>
                <a:lnTo>
                  <a:pt x="3233" y="576"/>
                </a:lnTo>
                <a:lnTo>
                  <a:pt x="3226" y="562"/>
                </a:lnTo>
                <a:lnTo>
                  <a:pt x="3217" y="548"/>
                </a:lnTo>
                <a:lnTo>
                  <a:pt x="3203" y="538"/>
                </a:lnTo>
                <a:lnTo>
                  <a:pt x="3192" y="529"/>
                </a:lnTo>
                <a:lnTo>
                  <a:pt x="3178" y="522"/>
                </a:lnTo>
                <a:lnTo>
                  <a:pt x="3166" y="518"/>
                </a:lnTo>
                <a:lnTo>
                  <a:pt x="3150" y="513"/>
                </a:lnTo>
                <a:lnTo>
                  <a:pt x="3131" y="506"/>
                </a:lnTo>
                <a:lnTo>
                  <a:pt x="3117" y="499"/>
                </a:lnTo>
                <a:lnTo>
                  <a:pt x="3110" y="497"/>
                </a:lnTo>
                <a:lnTo>
                  <a:pt x="3108" y="506"/>
                </a:lnTo>
                <a:lnTo>
                  <a:pt x="3101" y="525"/>
                </a:lnTo>
                <a:lnTo>
                  <a:pt x="3094" y="548"/>
                </a:lnTo>
                <a:lnTo>
                  <a:pt x="3089" y="569"/>
                </a:lnTo>
                <a:lnTo>
                  <a:pt x="3087" y="587"/>
                </a:lnTo>
                <a:lnTo>
                  <a:pt x="3087" y="606"/>
                </a:lnTo>
                <a:lnTo>
                  <a:pt x="3082" y="620"/>
                </a:lnTo>
                <a:lnTo>
                  <a:pt x="3069" y="620"/>
                </a:lnTo>
                <a:lnTo>
                  <a:pt x="3050" y="617"/>
                </a:lnTo>
                <a:lnTo>
                  <a:pt x="3036" y="627"/>
                </a:lnTo>
                <a:lnTo>
                  <a:pt x="3027" y="643"/>
                </a:lnTo>
                <a:lnTo>
                  <a:pt x="3022" y="666"/>
                </a:lnTo>
                <a:lnTo>
                  <a:pt x="3022" y="689"/>
                </a:lnTo>
                <a:lnTo>
                  <a:pt x="3024" y="710"/>
                </a:lnTo>
                <a:lnTo>
                  <a:pt x="3029" y="729"/>
                </a:lnTo>
                <a:lnTo>
                  <a:pt x="3031" y="754"/>
                </a:lnTo>
                <a:lnTo>
                  <a:pt x="3041" y="782"/>
                </a:lnTo>
                <a:lnTo>
                  <a:pt x="3052" y="817"/>
                </a:lnTo>
                <a:lnTo>
                  <a:pt x="3059" y="854"/>
                </a:lnTo>
                <a:lnTo>
                  <a:pt x="3059" y="891"/>
                </a:lnTo>
                <a:lnTo>
                  <a:pt x="3052" y="924"/>
                </a:lnTo>
                <a:lnTo>
                  <a:pt x="3043" y="947"/>
                </a:lnTo>
                <a:lnTo>
                  <a:pt x="3031" y="961"/>
                </a:lnTo>
                <a:lnTo>
                  <a:pt x="3013" y="968"/>
                </a:lnTo>
                <a:lnTo>
                  <a:pt x="2992" y="968"/>
                </a:lnTo>
                <a:lnTo>
                  <a:pt x="2976" y="961"/>
                </a:lnTo>
                <a:lnTo>
                  <a:pt x="2962" y="947"/>
                </a:lnTo>
                <a:lnTo>
                  <a:pt x="2950" y="921"/>
                </a:lnTo>
                <a:lnTo>
                  <a:pt x="2941" y="891"/>
                </a:lnTo>
                <a:lnTo>
                  <a:pt x="2932" y="863"/>
                </a:lnTo>
                <a:lnTo>
                  <a:pt x="2927" y="838"/>
                </a:lnTo>
                <a:lnTo>
                  <a:pt x="2925" y="815"/>
                </a:lnTo>
                <a:lnTo>
                  <a:pt x="2925" y="782"/>
                </a:lnTo>
                <a:lnTo>
                  <a:pt x="2925" y="738"/>
                </a:lnTo>
                <a:lnTo>
                  <a:pt x="2927" y="696"/>
                </a:lnTo>
                <a:lnTo>
                  <a:pt x="2936" y="666"/>
                </a:lnTo>
                <a:lnTo>
                  <a:pt x="2943" y="648"/>
                </a:lnTo>
                <a:lnTo>
                  <a:pt x="2943" y="634"/>
                </a:lnTo>
                <a:lnTo>
                  <a:pt x="2943" y="624"/>
                </a:lnTo>
                <a:lnTo>
                  <a:pt x="2941" y="620"/>
                </a:lnTo>
                <a:lnTo>
                  <a:pt x="2938" y="622"/>
                </a:lnTo>
                <a:lnTo>
                  <a:pt x="2934" y="631"/>
                </a:lnTo>
                <a:lnTo>
                  <a:pt x="2925" y="641"/>
                </a:lnTo>
                <a:lnTo>
                  <a:pt x="2915" y="650"/>
                </a:lnTo>
                <a:lnTo>
                  <a:pt x="2906" y="650"/>
                </a:lnTo>
                <a:lnTo>
                  <a:pt x="2904" y="638"/>
                </a:lnTo>
                <a:lnTo>
                  <a:pt x="2906" y="620"/>
                </a:lnTo>
                <a:lnTo>
                  <a:pt x="2915" y="599"/>
                </a:lnTo>
                <a:lnTo>
                  <a:pt x="2925" y="580"/>
                </a:lnTo>
                <a:lnTo>
                  <a:pt x="2934" y="566"/>
                </a:lnTo>
                <a:lnTo>
                  <a:pt x="2948" y="548"/>
                </a:lnTo>
                <a:lnTo>
                  <a:pt x="2976" y="527"/>
                </a:lnTo>
                <a:lnTo>
                  <a:pt x="2992" y="515"/>
                </a:lnTo>
                <a:lnTo>
                  <a:pt x="3006" y="506"/>
                </a:lnTo>
                <a:lnTo>
                  <a:pt x="3020" y="497"/>
                </a:lnTo>
                <a:lnTo>
                  <a:pt x="3031" y="490"/>
                </a:lnTo>
                <a:lnTo>
                  <a:pt x="3043" y="485"/>
                </a:lnTo>
                <a:lnTo>
                  <a:pt x="3055" y="480"/>
                </a:lnTo>
                <a:lnTo>
                  <a:pt x="3064" y="476"/>
                </a:lnTo>
                <a:lnTo>
                  <a:pt x="3073" y="476"/>
                </a:lnTo>
                <a:lnTo>
                  <a:pt x="3082" y="476"/>
                </a:lnTo>
                <a:lnTo>
                  <a:pt x="3094" y="478"/>
                </a:lnTo>
                <a:lnTo>
                  <a:pt x="3106" y="478"/>
                </a:lnTo>
                <a:lnTo>
                  <a:pt x="3117" y="480"/>
                </a:lnTo>
                <a:lnTo>
                  <a:pt x="3127" y="480"/>
                </a:lnTo>
                <a:lnTo>
                  <a:pt x="3136" y="478"/>
                </a:lnTo>
                <a:lnTo>
                  <a:pt x="3143" y="476"/>
                </a:lnTo>
                <a:lnTo>
                  <a:pt x="3145" y="471"/>
                </a:lnTo>
                <a:lnTo>
                  <a:pt x="3150" y="462"/>
                </a:lnTo>
                <a:lnTo>
                  <a:pt x="3152" y="455"/>
                </a:lnTo>
                <a:lnTo>
                  <a:pt x="3150" y="448"/>
                </a:lnTo>
                <a:lnTo>
                  <a:pt x="3141" y="441"/>
                </a:lnTo>
                <a:lnTo>
                  <a:pt x="3124" y="439"/>
                </a:lnTo>
                <a:lnTo>
                  <a:pt x="3108" y="439"/>
                </a:lnTo>
                <a:lnTo>
                  <a:pt x="3092" y="439"/>
                </a:lnTo>
                <a:lnTo>
                  <a:pt x="3078" y="436"/>
                </a:lnTo>
                <a:lnTo>
                  <a:pt x="3071" y="432"/>
                </a:lnTo>
                <a:lnTo>
                  <a:pt x="3062" y="427"/>
                </a:lnTo>
                <a:lnTo>
                  <a:pt x="3048" y="425"/>
                </a:lnTo>
                <a:lnTo>
                  <a:pt x="3034" y="420"/>
                </a:lnTo>
                <a:lnTo>
                  <a:pt x="3020" y="420"/>
                </a:lnTo>
                <a:lnTo>
                  <a:pt x="3008" y="420"/>
                </a:lnTo>
                <a:lnTo>
                  <a:pt x="2997" y="420"/>
                </a:lnTo>
                <a:lnTo>
                  <a:pt x="2987" y="425"/>
                </a:lnTo>
                <a:lnTo>
                  <a:pt x="2973" y="436"/>
                </a:lnTo>
                <a:lnTo>
                  <a:pt x="2962" y="448"/>
                </a:lnTo>
                <a:lnTo>
                  <a:pt x="2948" y="455"/>
                </a:lnTo>
                <a:lnTo>
                  <a:pt x="2925" y="457"/>
                </a:lnTo>
                <a:lnTo>
                  <a:pt x="2911" y="457"/>
                </a:lnTo>
                <a:lnTo>
                  <a:pt x="2897" y="455"/>
                </a:lnTo>
                <a:lnTo>
                  <a:pt x="2883" y="455"/>
                </a:lnTo>
                <a:lnTo>
                  <a:pt x="2869" y="450"/>
                </a:lnTo>
                <a:lnTo>
                  <a:pt x="2855" y="448"/>
                </a:lnTo>
                <a:lnTo>
                  <a:pt x="2843" y="443"/>
                </a:lnTo>
                <a:lnTo>
                  <a:pt x="2836" y="439"/>
                </a:lnTo>
                <a:lnTo>
                  <a:pt x="2832" y="432"/>
                </a:lnTo>
                <a:lnTo>
                  <a:pt x="2829" y="418"/>
                </a:lnTo>
                <a:lnTo>
                  <a:pt x="2829" y="406"/>
                </a:lnTo>
                <a:lnTo>
                  <a:pt x="2834" y="397"/>
                </a:lnTo>
                <a:lnTo>
                  <a:pt x="2843" y="390"/>
                </a:lnTo>
                <a:lnTo>
                  <a:pt x="2850" y="381"/>
                </a:lnTo>
                <a:lnTo>
                  <a:pt x="2853" y="371"/>
                </a:lnTo>
                <a:lnTo>
                  <a:pt x="2843" y="367"/>
                </a:lnTo>
                <a:lnTo>
                  <a:pt x="2827" y="374"/>
                </a:lnTo>
                <a:lnTo>
                  <a:pt x="2815" y="383"/>
                </a:lnTo>
                <a:lnTo>
                  <a:pt x="2804" y="392"/>
                </a:lnTo>
                <a:lnTo>
                  <a:pt x="2794" y="404"/>
                </a:lnTo>
                <a:lnTo>
                  <a:pt x="2783" y="418"/>
                </a:lnTo>
                <a:lnTo>
                  <a:pt x="2774" y="429"/>
                </a:lnTo>
                <a:lnTo>
                  <a:pt x="2762" y="441"/>
                </a:lnTo>
                <a:lnTo>
                  <a:pt x="2755" y="450"/>
                </a:lnTo>
                <a:lnTo>
                  <a:pt x="2746" y="457"/>
                </a:lnTo>
                <a:lnTo>
                  <a:pt x="2736" y="462"/>
                </a:lnTo>
                <a:lnTo>
                  <a:pt x="2727" y="469"/>
                </a:lnTo>
                <a:lnTo>
                  <a:pt x="2716" y="473"/>
                </a:lnTo>
                <a:lnTo>
                  <a:pt x="2706" y="478"/>
                </a:lnTo>
                <a:lnTo>
                  <a:pt x="2695" y="483"/>
                </a:lnTo>
                <a:lnTo>
                  <a:pt x="2683" y="485"/>
                </a:lnTo>
                <a:lnTo>
                  <a:pt x="2674" y="485"/>
                </a:lnTo>
                <a:lnTo>
                  <a:pt x="2664" y="483"/>
                </a:lnTo>
                <a:lnTo>
                  <a:pt x="2650" y="473"/>
                </a:lnTo>
                <a:lnTo>
                  <a:pt x="2641" y="462"/>
                </a:lnTo>
                <a:lnTo>
                  <a:pt x="2634" y="453"/>
                </a:lnTo>
                <a:lnTo>
                  <a:pt x="2632" y="450"/>
                </a:lnTo>
                <a:lnTo>
                  <a:pt x="2630" y="455"/>
                </a:lnTo>
                <a:lnTo>
                  <a:pt x="2625" y="462"/>
                </a:lnTo>
                <a:lnTo>
                  <a:pt x="2613" y="471"/>
                </a:lnTo>
                <a:lnTo>
                  <a:pt x="2592" y="476"/>
                </a:lnTo>
                <a:lnTo>
                  <a:pt x="2574" y="473"/>
                </a:lnTo>
                <a:lnTo>
                  <a:pt x="2571" y="467"/>
                </a:lnTo>
                <a:lnTo>
                  <a:pt x="2581" y="453"/>
                </a:lnTo>
                <a:lnTo>
                  <a:pt x="2592" y="436"/>
                </a:lnTo>
                <a:lnTo>
                  <a:pt x="2599" y="425"/>
                </a:lnTo>
                <a:lnTo>
                  <a:pt x="2606" y="413"/>
                </a:lnTo>
                <a:lnTo>
                  <a:pt x="2618" y="402"/>
                </a:lnTo>
                <a:lnTo>
                  <a:pt x="2630" y="388"/>
                </a:lnTo>
                <a:lnTo>
                  <a:pt x="2641" y="376"/>
                </a:lnTo>
                <a:lnTo>
                  <a:pt x="2655" y="364"/>
                </a:lnTo>
                <a:lnTo>
                  <a:pt x="2667" y="355"/>
                </a:lnTo>
                <a:lnTo>
                  <a:pt x="2678" y="348"/>
                </a:lnTo>
                <a:lnTo>
                  <a:pt x="2697" y="341"/>
                </a:lnTo>
                <a:lnTo>
                  <a:pt x="2706" y="337"/>
                </a:lnTo>
                <a:lnTo>
                  <a:pt x="2711" y="334"/>
                </a:lnTo>
                <a:lnTo>
                  <a:pt x="2709" y="332"/>
                </a:lnTo>
                <a:lnTo>
                  <a:pt x="2702" y="330"/>
                </a:lnTo>
                <a:lnTo>
                  <a:pt x="2690" y="325"/>
                </a:lnTo>
                <a:lnTo>
                  <a:pt x="2676" y="320"/>
                </a:lnTo>
                <a:lnTo>
                  <a:pt x="2662" y="316"/>
                </a:lnTo>
                <a:lnTo>
                  <a:pt x="2646" y="313"/>
                </a:lnTo>
                <a:lnTo>
                  <a:pt x="2630" y="313"/>
                </a:lnTo>
                <a:lnTo>
                  <a:pt x="2613" y="318"/>
                </a:lnTo>
                <a:lnTo>
                  <a:pt x="2588" y="325"/>
                </a:lnTo>
                <a:lnTo>
                  <a:pt x="2574" y="325"/>
                </a:lnTo>
                <a:lnTo>
                  <a:pt x="2562" y="320"/>
                </a:lnTo>
                <a:lnTo>
                  <a:pt x="2546" y="318"/>
                </a:lnTo>
                <a:lnTo>
                  <a:pt x="2525" y="313"/>
                </a:lnTo>
                <a:lnTo>
                  <a:pt x="2502" y="304"/>
                </a:lnTo>
                <a:lnTo>
                  <a:pt x="2486" y="297"/>
                </a:lnTo>
                <a:lnTo>
                  <a:pt x="2479" y="292"/>
                </a:lnTo>
                <a:lnTo>
                  <a:pt x="2474" y="290"/>
                </a:lnTo>
                <a:lnTo>
                  <a:pt x="2458" y="288"/>
                </a:lnTo>
                <a:lnTo>
                  <a:pt x="2441" y="285"/>
                </a:lnTo>
                <a:lnTo>
                  <a:pt x="2423" y="288"/>
                </a:lnTo>
                <a:lnTo>
                  <a:pt x="2414" y="290"/>
                </a:lnTo>
                <a:lnTo>
                  <a:pt x="2404" y="290"/>
                </a:lnTo>
                <a:lnTo>
                  <a:pt x="2395" y="292"/>
                </a:lnTo>
                <a:lnTo>
                  <a:pt x="2386" y="292"/>
                </a:lnTo>
                <a:lnTo>
                  <a:pt x="2376" y="290"/>
                </a:lnTo>
                <a:lnTo>
                  <a:pt x="2367" y="288"/>
                </a:lnTo>
                <a:lnTo>
                  <a:pt x="2358" y="283"/>
                </a:lnTo>
                <a:lnTo>
                  <a:pt x="2351" y="276"/>
                </a:lnTo>
                <a:lnTo>
                  <a:pt x="2339" y="260"/>
                </a:lnTo>
                <a:lnTo>
                  <a:pt x="2328" y="244"/>
                </a:lnTo>
                <a:lnTo>
                  <a:pt x="2311" y="237"/>
                </a:lnTo>
                <a:lnTo>
                  <a:pt x="2290" y="246"/>
                </a:lnTo>
                <a:lnTo>
                  <a:pt x="2277" y="255"/>
                </a:lnTo>
                <a:lnTo>
                  <a:pt x="2260" y="260"/>
                </a:lnTo>
                <a:lnTo>
                  <a:pt x="2242" y="265"/>
                </a:lnTo>
                <a:lnTo>
                  <a:pt x="2221" y="269"/>
                </a:lnTo>
                <a:lnTo>
                  <a:pt x="2195" y="269"/>
                </a:lnTo>
                <a:lnTo>
                  <a:pt x="2167" y="272"/>
                </a:lnTo>
                <a:lnTo>
                  <a:pt x="2135" y="272"/>
                </a:lnTo>
                <a:lnTo>
                  <a:pt x="2100" y="272"/>
                </a:lnTo>
                <a:lnTo>
                  <a:pt x="2079" y="272"/>
                </a:lnTo>
                <a:lnTo>
                  <a:pt x="2051" y="272"/>
                </a:lnTo>
                <a:lnTo>
                  <a:pt x="2019" y="272"/>
                </a:lnTo>
                <a:lnTo>
                  <a:pt x="1982" y="272"/>
                </a:lnTo>
                <a:lnTo>
                  <a:pt x="1942" y="272"/>
                </a:lnTo>
                <a:lnTo>
                  <a:pt x="1898" y="272"/>
                </a:lnTo>
                <a:lnTo>
                  <a:pt x="1851" y="272"/>
                </a:lnTo>
                <a:lnTo>
                  <a:pt x="1805" y="272"/>
                </a:lnTo>
                <a:lnTo>
                  <a:pt x="1756" y="272"/>
                </a:lnTo>
                <a:lnTo>
                  <a:pt x="1710" y="269"/>
                </a:lnTo>
                <a:lnTo>
                  <a:pt x="1663" y="269"/>
                </a:lnTo>
                <a:lnTo>
                  <a:pt x="1617" y="267"/>
                </a:lnTo>
                <a:lnTo>
                  <a:pt x="1575" y="267"/>
                </a:lnTo>
                <a:lnTo>
                  <a:pt x="1536" y="265"/>
                </a:lnTo>
                <a:lnTo>
                  <a:pt x="1498" y="260"/>
                </a:lnTo>
                <a:lnTo>
                  <a:pt x="1468" y="258"/>
                </a:lnTo>
                <a:lnTo>
                  <a:pt x="1431" y="253"/>
                </a:lnTo>
                <a:lnTo>
                  <a:pt x="1382" y="248"/>
                </a:lnTo>
                <a:lnTo>
                  <a:pt x="1322" y="241"/>
                </a:lnTo>
                <a:lnTo>
                  <a:pt x="1252" y="234"/>
                </a:lnTo>
                <a:lnTo>
                  <a:pt x="1176" y="225"/>
                </a:lnTo>
                <a:lnTo>
                  <a:pt x="1092" y="218"/>
                </a:lnTo>
                <a:lnTo>
                  <a:pt x="1004" y="207"/>
                </a:lnTo>
                <a:lnTo>
                  <a:pt x="915" y="197"/>
                </a:lnTo>
                <a:lnTo>
                  <a:pt x="827" y="186"/>
                </a:lnTo>
                <a:lnTo>
                  <a:pt x="739" y="172"/>
                </a:lnTo>
                <a:lnTo>
                  <a:pt x="655" y="160"/>
                </a:lnTo>
                <a:lnTo>
                  <a:pt x="576" y="146"/>
                </a:lnTo>
                <a:lnTo>
                  <a:pt x="507" y="132"/>
                </a:lnTo>
                <a:lnTo>
                  <a:pt x="444" y="116"/>
                </a:lnTo>
                <a:lnTo>
                  <a:pt x="393" y="100"/>
                </a:lnTo>
                <a:lnTo>
                  <a:pt x="356" y="84"/>
                </a:lnTo>
                <a:lnTo>
                  <a:pt x="305" y="153"/>
                </a:lnTo>
                <a:lnTo>
                  <a:pt x="202" y="93"/>
                </a:lnTo>
                <a:close/>
              </a:path>
            </a:pathLst>
          </a:custGeom>
          <a:solidFill>
            <a:srgbClr val="4D4D4D"/>
          </a:solidFill>
          <a:ln w="38100" cmpd="sng">
            <a:solidFill>
              <a:srgbClr val="000000"/>
            </a:solidFill>
            <a:round/>
            <a:headEnd/>
            <a:tailEnd/>
          </a:ln>
        </p:spPr>
        <p:txBody>
          <a:bodyPr/>
          <a:lstStyle/>
          <a:p>
            <a:endParaRPr lang="en-US"/>
          </a:p>
        </p:txBody>
      </p:sp>
      <p:sp>
        <p:nvSpPr>
          <p:cNvPr id="72707" name="Freeform 3"/>
          <p:cNvSpPr>
            <a:spLocks/>
          </p:cNvSpPr>
          <p:nvPr/>
        </p:nvSpPr>
        <p:spPr bwMode="auto">
          <a:xfrm>
            <a:off x="5002213" y="2143125"/>
            <a:ext cx="1685925" cy="2922588"/>
          </a:xfrm>
          <a:custGeom>
            <a:avLst/>
            <a:gdLst>
              <a:gd name="T0" fmla="*/ 2147483647 w 1062"/>
              <a:gd name="T1" fmla="*/ 2147483647 h 1841"/>
              <a:gd name="T2" fmla="*/ 2147483647 w 1062"/>
              <a:gd name="T3" fmla="*/ 2147483647 h 1841"/>
              <a:gd name="T4" fmla="*/ 2147483647 w 1062"/>
              <a:gd name="T5" fmla="*/ 2147483647 h 1841"/>
              <a:gd name="T6" fmla="*/ 2147483647 w 1062"/>
              <a:gd name="T7" fmla="*/ 2147483647 h 1841"/>
              <a:gd name="T8" fmla="*/ 2147483647 w 1062"/>
              <a:gd name="T9" fmla="*/ 2147483647 h 1841"/>
              <a:gd name="T10" fmla="*/ 2147483647 w 1062"/>
              <a:gd name="T11" fmla="*/ 2147483647 h 1841"/>
              <a:gd name="T12" fmla="*/ 0 w 1062"/>
              <a:gd name="T13" fmla="*/ 2147483647 h 1841"/>
              <a:gd name="T14" fmla="*/ 2147483647 w 1062"/>
              <a:gd name="T15" fmla="*/ 2147483647 h 1841"/>
              <a:gd name="T16" fmla="*/ 2147483647 w 1062"/>
              <a:gd name="T17" fmla="*/ 2147483647 h 1841"/>
              <a:gd name="T18" fmla="*/ 2147483647 w 1062"/>
              <a:gd name="T19" fmla="*/ 2147483647 h 1841"/>
              <a:gd name="T20" fmla="*/ 2147483647 w 1062"/>
              <a:gd name="T21" fmla="*/ 2147483647 h 1841"/>
              <a:gd name="T22" fmla="*/ 2147483647 w 1062"/>
              <a:gd name="T23" fmla="*/ 2147483647 h 1841"/>
              <a:gd name="T24" fmla="*/ 2147483647 w 1062"/>
              <a:gd name="T25" fmla="*/ 2147483647 h 1841"/>
              <a:gd name="T26" fmla="*/ 2147483647 w 1062"/>
              <a:gd name="T27" fmla="*/ 2147483647 h 1841"/>
              <a:gd name="T28" fmla="*/ 2147483647 w 1062"/>
              <a:gd name="T29" fmla="*/ 2147483647 h 1841"/>
              <a:gd name="T30" fmla="*/ 2147483647 w 1062"/>
              <a:gd name="T31" fmla="*/ 2147483647 h 1841"/>
              <a:gd name="T32" fmla="*/ 2147483647 w 1062"/>
              <a:gd name="T33" fmla="*/ 2147483647 h 1841"/>
              <a:gd name="T34" fmla="*/ 2147483647 w 1062"/>
              <a:gd name="T35" fmla="*/ 0 h 1841"/>
              <a:gd name="T36" fmla="*/ 2147483647 w 1062"/>
              <a:gd name="T37" fmla="*/ 2147483647 h 1841"/>
              <a:gd name="T38" fmla="*/ 2147483647 w 1062"/>
              <a:gd name="T39" fmla="*/ 2147483647 h 1841"/>
              <a:gd name="T40" fmla="*/ 2147483647 w 1062"/>
              <a:gd name="T41" fmla="*/ 2147483647 h 1841"/>
              <a:gd name="T42" fmla="*/ 2147483647 w 1062"/>
              <a:gd name="T43" fmla="*/ 2147483647 h 1841"/>
              <a:gd name="T44" fmla="*/ 2147483647 w 1062"/>
              <a:gd name="T45" fmla="*/ 2147483647 h 1841"/>
              <a:gd name="T46" fmla="*/ 2147483647 w 1062"/>
              <a:gd name="T47" fmla="*/ 2147483647 h 1841"/>
              <a:gd name="T48" fmla="*/ 2147483647 w 1062"/>
              <a:gd name="T49" fmla="*/ 2147483647 h 1841"/>
              <a:gd name="T50" fmla="*/ 2147483647 w 1062"/>
              <a:gd name="T51" fmla="*/ 2147483647 h 18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2"/>
              <a:gd name="T79" fmla="*/ 0 h 1841"/>
              <a:gd name="T80" fmla="*/ 1062 w 1062"/>
              <a:gd name="T81" fmla="*/ 1841 h 18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2" h="1841">
                <a:moveTo>
                  <a:pt x="424" y="463"/>
                </a:moveTo>
                <a:lnTo>
                  <a:pt x="497" y="649"/>
                </a:lnTo>
                <a:lnTo>
                  <a:pt x="525" y="954"/>
                </a:lnTo>
                <a:lnTo>
                  <a:pt x="497" y="1231"/>
                </a:lnTo>
                <a:lnTo>
                  <a:pt x="373" y="1496"/>
                </a:lnTo>
                <a:lnTo>
                  <a:pt x="203" y="1694"/>
                </a:lnTo>
                <a:lnTo>
                  <a:pt x="0" y="1841"/>
                </a:lnTo>
                <a:lnTo>
                  <a:pt x="102" y="1586"/>
                </a:lnTo>
                <a:lnTo>
                  <a:pt x="220" y="1332"/>
                </a:lnTo>
                <a:lnTo>
                  <a:pt x="277" y="1061"/>
                </a:lnTo>
                <a:lnTo>
                  <a:pt x="265" y="847"/>
                </a:lnTo>
                <a:lnTo>
                  <a:pt x="209" y="632"/>
                </a:lnTo>
                <a:lnTo>
                  <a:pt x="73" y="514"/>
                </a:lnTo>
                <a:lnTo>
                  <a:pt x="6" y="327"/>
                </a:lnTo>
                <a:lnTo>
                  <a:pt x="102" y="146"/>
                </a:lnTo>
                <a:lnTo>
                  <a:pt x="305" y="73"/>
                </a:lnTo>
                <a:lnTo>
                  <a:pt x="469" y="50"/>
                </a:lnTo>
                <a:lnTo>
                  <a:pt x="661" y="0"/>
                </a:lnTo>
                <a:lnTo>
                  <a:pt x="870" y="11"/>
                </a:lnTo>
                <a:lnTo>
                  <a:pt x="1000" y="34"/>
                </a:lnTo>
                <a:lnTo>
                  <a:pt x="1062" y="67"/>
                </a:lnTo>
                <a:lnTo>
                  <a:pt x="1017" y="130"/>
                </a:lnTo>
                <a:lnTo>
                  <a:pt x="802" y="175"/>
                </a:lnTo>
                <a:lnTo>
                  <a:pt x="599" y="259"/>
                </a:lnTo>
                <a:lnTo>
                  <a:pt x="463" y="395"/>
                </a:lnTo>
                <a:lnTo>
                  <a:pt x="424" y="463"/>
                </a:lnTo>
                <a:close/>
              </a:path>
            </a:pathLst>
          </a:custGeom>
          <a:solidFill>
            <a:srgbClr val="00FF00">
              <a:alpha val="38823"/>
            </a:srgbClr>
          </a:solidFill>
          <a:ln w="9525">
            <a:noFill/>
            <a:round/>
            <a:headEnd/>
            <a:tailEnd/>
          </a:ln>
        </p:spPr>
        <p:txBody>
          <a:bodyPr/>
          <a:lstStyle/>
          <a:p>
            <a:endParaRPr lang="en-US"/>
          </a:p>
        </p:txBody>
      </p:sp>
      <p:sp>
        <p:nvSpPr>
          <p:cNvPr id="72708" name="Freeform 4"/>
          <p:cNvSpPr>
            <a:spLocks/>
          </p:cNvSpPr>
          <p:nvPr/>
        </p:nvSpPr>
        <p:spPr bwMode="auto">
          <a:xfrm>
            <a:off x="304800" y="2124075"/>
            <a:ext cx="1533525" cy="2386013"/>
          </a:xfrm>
          <a:custGeom>
            <a:avLst/>
            <a:gdLst>
              <a:gd name="T0" fmla="*/ 2147483647 w 966"/>
              <a:gd name="T1" fmla="*/ 2147483647 h 1503"/>
              <a:gd name="T2" fmla="*/ 2147483647 w 966"/>
              <a:gd name="T3" fmla="*/ 2147483647 h 1503"/>
              <a:gd name="T4" fmla="*/ 2147483647 w 966"/>
              <a:gd name="T5" fmla="*/ 2147483647 h 1503"/>
              <a:gd name="T6" fmla="*/ 2147483647 w 966"/>
              <a:gd name="T7" fmla="*/ 2147483647 h 1503"/>
              <a:gd name="T8" fmla="*/ 2147483647 w 966"/>
              <a:gd name="T9" fmla="*/ 2147483647 h 1503"/>
              <a:gd name="T10" fmla="*/ 2147483647 w 966"/>
              <a:gd name="T11" fmla="*/ 2147483647 h 1503"/>
              <a:gd name="T12" fmla="*/ 2147483647 w 966"/>
              <a:gd name="T13" fmla="*/ 2147483647 h 1503"/>
              <a:gd name="T14" fmla="*/ 2147483647 w 966"/>
              <a:gd name="T15" fmla="*/ 2147483647 h 1503"/>
              <a:gd name="T16" fmla="*/ 2147483647 w 966"/>
              <a:gd name="T17" fmla="*/ 2147483647 h 1503"/>
              <a:gd name="T18" fmla="*/ 2147483647 w 966"/>
              <a:gd name="T19" fmla="*/ 2147483647 h 1503"/>
              <a:gd name="T20" fmla="*/ 2147483647 w 966"/>
              <a:gd name="T21" fmla="*/ 2147483647 h 1503"/>
              <a:gd name="T22" fmla="*/ 2147483647 w 966"/>
              <a:gd name="T23" fmla="*/ 2147483647 h 1503"/>
              <a:gd name="T24" fmla="*/ 0 w 966"/>
              <a:gd name="T25" fmla="*/ 2147483647 h 1503"/>
              <a:gd name="T26" fmla="*/ 2147483647 w 966"/>
              <a:gd name="T27" fmla="*/ 2147483647 h 1503"/>
              <a:gd name="T28" fmla="*/ 2147483647 w 966"/>
              <a:gd name="T29" fmla="*/ 2147483647 h 1503"/>
              <a:gd name="T30" fmla="*/ 2147483647 w 966"/>
              <a:gd name="T31" fmla="*/ 2147483647 h 1503"/>
              <a:gd name="T32" fmla="*/ 2147483647 w 966"/>
              <a:gd name="T33" fmla="*/ 0 h 1503"/>
              <a:gd name="T34" fmla="*/ 2147483647 w 966"/>
              <a:gd name="T35" fmla="*/ 2147483647 h 1503"/>
              <a:gd name="T36" fmla="*/ 2147483647 w 966"/>
              <a:gd name="T37" fmla="*/ 2147483647 h 1503"/>
              <a:gd name="T38" fmla="*/ 2147483647 w 966"/>
              <a:gd name="T39" fmla="*/ 2147483647 h 1503"/>
              <a:gd name="T40" fmla="*/ 2147483647 w 966"/>
              <a:gd name="T41" fmla="*/ 2147483647 h 1503"/>
              <a:gd name="T42" fmla="*/ 2147483647 w 966"/>
              <a:gd name="T43" fmla="*/ 2147483647 h 1503"/>
              <a:gd name="T44" fmla="*/ 2147483647 w 966"/>
              <a:gd name="T45" fmla="*/ 2147483647 h 1503"/>
              <a:gd name="T46" fmla="*/ 2147483647 w 966"/>
              <a:gd name="T47" fmla="*/ 2147483647 h 15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6"/>
              <a:gd name="T73" fmla="*/ 0 h 1503"/>
              <a:gd name="T74" fmla="*/ 966 w 966"/>
              <a:gd name="T75" fmla="*/ 1503 h 15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6" h="1503">
                <a:moveTo>
                  <a:pt x="305" y="463"/>
                </a:moveTo>
                <a:cubicBezTo>
                  <a:pt x="447" y="600"/>
                  <a:pt x="446" y="534"/>
                  <a:pt x="446" y="605"/>
                </a:cubicBezTo>
                <a:lnTo>
                  <a:pt x="526" y="746"/>
                </a:lnTo>
                <a:lnTo>
                  <a:pt x="554" y="960"/>
                </a:lnTo>
                <a:lnTo>
                  <a:pt x="526" y="1186"/>
                </a:lnTo>
                <a:lnTo>
                  <a:pt x="401" y="1367"/>
                </a:lnTo>
                <a:lnTo>
                  <a:pt x="260" y="1503"/>
                </a:lnTo>
                <a:lnTo>
                  <a:pt x="345" y="1277"/>
                </a:lnTo>
                <a:lnTo>
                  <a:pt x="384" y="989"/>
                </a:lnTo>
                <a:lnTo>
                  <a:pt x="317" y="774"/>
                </a:lnTo>
                <a:lnTo>
                  <a:pt x="192" y="633"/>
                </a:lnTo>
                <a:lnTo>
                  <a:pt x="57" y="543"/>
                </a:lnTo>
                <a:lnTo>
                  <a:pt x="0" y="379"/>
                </a:lnTo>
                <a:lnTo>
                  <a:pt x="96" y="238"/>
                </a:lnTo>
                <a:lnTo>
                  <a:pt x="215" y="159"/>
                </a:lnTo>
                <a:lnTo>
                  <a:pt x="396" y="51"/>
                </a:lnTo>
                <a:lnTo>
                  <a:pt x="616" y="0"/>
                </a:lnTo>
                <a:lnTo>
                  <a:pt x="853" y="6"/>
                </a:lnTo>
                <a:lnTo>
                  <a:pt x="966" y="91"/>
                </a:lnTo>
                <a:lnTo>
                  <a:pt x="926" y="119"/>
                </a:lnTo>
                <a:lnTo>
                  <a:pt x="661" y="164"/>
                </a:lnTo>
                <a:lnTo>
                  <a:pt x="452" y="255"/>
                </a:lnTo>
                <a:lnTo>
                  <a:pt x="373" y="334"/>
                </a:lnTo>
                <a:lnTo>
                  <a:pt x="305" y="463"/>
                </a:lnTo>
                <a:close/>
              </a:path>
            </a:pathLst>
          </a:custGeom>
          <a:solidFill>
            <a:srgbClr val="00FF00">
              <a:alpha val="38823"/>
            </a:srgbClr>
          </a:solidFill>
          <a:ln w="9525">
            <a:noFill/>
            <a:round/>
            <a:headEnd/>
            <a:tailEnd/>
          </a:ln>
        </p:spPr>
        <p:txBody>
          <a:bodyPr/>
          <a:lstStyle/>
          <a:p>
            <a:endParaRPr lang="en-US"/>
          </a:p>
        </p:txBody>
      </p:sp>
      <p:sp>
        <p:nvSpPr>
          <p:cNvPr id="560133" name="Text Box 5"/>
          <p:cNvSpPr txBox="1">
            <a:spLocks noChangeArrowheads="1"/>
          </p:cNvSpPr>
          <p:nvPr/>
        </p:nvSpPr>
        <p:spPr bwMode="auto">
          <a:xfrm>
            <a:off x="2698750" y="2312988"/>
            <a:ext cx="735013" cy="1006475"/>
          </a:xfrm>
          <a:prstGeom prst="rect">
            <a:avLst/>
          </a:prstGeom>
          <a:noFill/>
          <a:ln w="9525">
            <a:noFill/>
            <a:miter lim="800000"/>
            <a:headEnd/>
            <a:tailEnd/>
          </a:ln>
          <a:effectLst/>
        </p:spPr>
        <p:txBody>
          <a:bodyPr wrap="none">
            <a:spAutoFit/>
          </a:bodyPr>
          <a:lstStyle/>
          <a:p>
            <a:pPr eaLnBrk="1" hangingPunct="1">
              <a:defRPr/>
            </a:pPr>
            <a:r>
              <a:rPr lang="en-US" sz="6000" i="1">
                <a:solidFill>
                  <a:srgbClr val="0000FF"/>
                </a:solidFill>
                <a:effectLst>
                  <a:outerShdw blurRad="38100" dist="38100" dir="2700000" algn="tl">
                    <a:srgbClr val="000000"/>
                  </a:outerShdw>
                </a:effectLst>
                <a:latin typeface="Times New Roman" pitchFamily="18" charset="0"/>
              </a:rPr>
              <a:t>H</a:t>
            </a:r>
          </a:p>
        </p:txBody>
      </p:sp>
      <p:sp>
        <p:nvSpPr>
          <p:cNvPr id="560134" name="Text Box 6"/>
          <p:cNvSpPr txBox="1">
            <a:spLocks noChangeArrowheads="1"/>
          </p:cNvSpPr>
          <p:nvPr/>
        </p:nvSpPr>
        <p:spPr bwMode="auto">
          <a:xfrm>
            <a:off x="7696200" y="2276475"/>
            <a:ext cx="735013" cy="1006475"/>
          </a:xfrm>
          <a:prstGeom prst="rect">
            <a:avLst/>
          </a:prstGeom>
          <a:noFill/>
          <a:ln w="9525">
            <a:noFill/>
            <a:miter lim="800000"/>
            <a:headEnd/>
            <a:tailEnd/>
          </a:ln>
          <a:effectLst/>
        </p:spPr>
        <p:txBody>
          <a:bodyPr wrap="none">
            <a:spAutoFit/>
          </a:bodyPr>
          <a:lstStyle/>
          <a:p>
            <a:pPr eaLnBrk="1" hangingPunct="1">
              <a:defRPr/>
            </a:pPr>
            <a:r>
              <a:rPr lang="en-US" sz="6000" i="1">
                <a:solidFill>
                  <a:srgbClr val="0000FF"/>
                </a:solidFill>
                <a:effectLst>
                  <a:outerShdw blurRad="38100" dist="38100" dir="2700000" algn="tl">
                    <a:srgbClr val="000000"/>
                  </a:outerShdw>
                </a:effectLst>
                <a:latin typeface="Times New Roman" pitchFamily="18" charset="0"/>
              </a:rPr>
              <a:t>H</a:t>
            </a:r>
          </a:p>
        </p:txBody>
      </p:sp>
      <p:sp>
        <p:nvSpPr>
          <p:cNvPr id="72711" name="Oval 7"/>
          <p:cNvSpPr>
            <a:spLocks noChangeArrowheads="1"/>
          </p:cNvSpPr>
          <p:nvPr/>
        </p:nvSpPr>
        <p:spPr bwMode="auto">
          <a:xfrm>
            <a:off x="1219200" y="2895600"/>
            <a:ext cx="1371600" cy="2057400"/>
          </a:xfrm>
          <a:prstGeom prst="ellipse">
            <a:avLst/>
          </a:prstGeom>
          <a:noFill/>
          <a:ln w="19050" cap="rnd">
            <a:solidFill>
              <a:srgbClr val="B2B2B2"/>
            </a:solidFill>
            <a:prstDash val="sysDot"/>
            <a:round/>
            <a:headEnd/>
            <a:tailEnd/>
          </a:ln>
        </p:spPr>
        <p:txBody>
          <a:bodyPr wrap="none" anchor="ctr"/>
          <a:lstStyle/>
          <a:p>
            <a:endParaRPr lang="en-US"/>
          </a:p>
        </p:txBody>
      </p:sp>
      <p:sp>
        <p:nvSpPr>
          <p:cNvPr id="72712" name="Oval 8"/>
          <p:cNvSpPr>
            <a:spLocks noChangeArrowheads="1"/>
          </p:cNvSpPr>
          <p:nvPr/>
        </p:nvSpPr>
        <p:spPr bwMode="auto">
          <a:xfrm>
            <a:off x="3657600" y="1143000"/>
            <a:ext cx="1371600" cy="1828800"/>
          </a:xfrm>
          <a:prstGeom prst="ellipse">
            <a:avLst/>
          </a:prstGeom>
          <a:noFill/>
          <a:ln w="19050" cap="rnd">
            <a:solidFill>
              <a:srgbClr val="B2B2B2"/>
            </a:solidFill>
            <a:prstDash val="sysDot"/>
            <a:round/>
            <a:headEnd/>
            <a:tailEnd/>
          </a:ln>
        </p:spPr>
        <p:txBody>
          <a:bodyPr wrap="none" anchor="ctr"/>
          <a:lstStyle/>
          <a:p>
            <a:endParaRPr lang="en-US"/>
          </a:p>
        </p:txBody>
      </p:sp>
      <p:sp>
        <p:nvSpPr>
          <p:cNvPr id="72713" name="Oval 9"/>
          <p:cNvSpPr>
            <a:spLocks noChangeArrowheads="1"/>
          </p:cNvSpPr>
          <p:nvPr/>
        </p:nvSpPr>
        <p:spPr bwMode="auto">
          <a:xfrm>
            <a:off x="6248400" y="2895600"/>
            <a:ext cx="1371600" cy="2057400"/>
          </a:xfrm>
          <a:prstGeom prst="ellipse">
            <a:avLst/>
          </a:prstGeom>
          <a:noFill/>
          <a:ln w="19050" cap="rnd">
            <a:solidFill>
              <a:srgbClr val="B2B2B2"/>
            </a:solidFill>
            <a:prstDash val="sysDot"/>
            <a:round/>
            <a:headEnd/>
            <a:tailEnd/>
          </a:ln>
        </p:spPr>
        <p:txBody>
          <a:bodyPr wrap="none" anchor="ctr"/>
          <a:lstStyle/>
          <a:p>
            <a:endParaRPr lang="en-US"/>
          </a:p>
        </p:txBody>
      </p:sp>
      <p:sp>
        <p:nvSpPr>
          <p:cNvPr id="72714" name="Freeform 10"/>
          <p:cNvSpPr>
            <a:spLocks/>
          </p:cNvSpPr>
          <p:nvPr/>
        </p:nvSpPr>
        <p:spPr bwMode="auto">
          <a:xfrm rot="1395983">
            <a:off x="5070475" y="2874963"/>
            <a:ext cx="488950" cy="2644775"/>
          </a:xfrm>
          <a:custGeom>
            <a:avLst/>
            <a:gdLst>
              <a:gd name="T0" fmla="*/ 0 w 303"/>
              <a:gd name="T1" fmla="*/ 0 h 1700"/>
              <a:gd name="T2" fmla="*/ 2147483647 w 303"/>
              <a:gd name="T3" fmla="*/ 2147483647 h 1700"/>
              <a:gd name="T4" fmla="*/ 2147483647 w 303"/>
              <a:gd name="T5" fmla="*/ 2147483647 h 1700"/>
              <a:gd name="T6" fmla="*/ 2147483647 w 303"/>
              <a:gd name="T7" fmla="*/ 2147483647 h 1700"/>
              <a:gd name="T8" fmla="*/ 0 60000 65536"/>
              <a:gd name="T9" fmla="*/ 0 60000 65536"/>
              <a:gd name="T10" fmla="*/ 0 60000 65536"/>
              <a:gd name="T11" fmla="*/ 0 60000 65536"/>
              <a:gd name="T12" fmla="*/ 0 w 303"/>
              <a:gd name="T13" fmla="*/ 0 h 1700"/>
              <a:gd name="T14" fmla="*/ 303 w 303"/>
              <a:gd name="T15" fmla="*/ 1700 h 1700"/>
            </a:gdLst>
            <a:ahLst/>
            <a:cxnLst>
              <a:cxn ang="T8">
                <a:pos x="T0" y="T1"/>
              </a:cxn>
              <a:cxn ang="T9">
                <a:pos x="T2" y="T3"/>
              </a:cxn>
              <a:cxn ang="T10">
                <a:pos x="T4" y="T5"/>
              </a:cxn>
              <a:cxn ang="T11">
                <a:pos x="T6" y="T7"/>
              </a:cxn>
            </a:cxnLst>
            <a:rect l="T12" t="T13" r="T14" b="T15"/>
            <a:pathLst>
              <a:path w="303" h="1700">
                <a:moveTo>
                  <a:pt x="0" y="0"/>
                </a:moveTo>
                <a:cubicBezTo>
                  <a:pt x="104" y="178"/>
                  <a:pt x="208" y="356"/>
                  <a:pt x="254" y="531"/>
                </a:cubicBezTo>
                <a:cubicBezTo>
                  <a:pt x="300" y="706"/>
                  <a:pt x="303" y="856"/>
                  <a:pt x="276" y="1051"/>
                </a:cubicBezTo>
                <a:cubicBezTo>
                  <a:pt x="249" y="1246"/>
                  <a:pt x="122" y="1591"/>
                  <a:pt x="90" y="1700"/>
                </a:cubicBezTo>
              </a:path>
            </a:pathLst>
          </a:custGeom>
          <a:noFill/>
          <a:ln w="76200" cmpd="sng">
            <a:solidFill>
              <a:srgbClr val="0000FF"/>
            </a:solidFill>
            <a:round/>
            <a:headEnd/>
            <a:tailEnd/>
          </a:ln>
        </p:spPr>
        <p:txBody>
          <a:bodyPr/>
          <a:lstStyle/>
          <a:p>
            <a:endParaRPr lang="en-US"/>
          </a:p>
        </p:txBody>
      </p:sp>
      <p:sp>
        <p:nvSpPr>
          <p:cNvPr id="72715" name="Freeform 11"/>
          <p:cNvSpPr>
            <a:spLocks/>
          </p:cNvSpPr>
          <p:nvPr/>
        </p:nvSpPr>
        <p:spPr bwMode="auto">
          <a:xfrm rot="571807">
            <a:off x="577850" y="2892425"/>
            <a:ext cx="488950" cy="1847850"/>
          </a:xfrm>
          <a:custGeom>
            <a:avLst/>
            <a:gdLst>
              <a:gd name="T0" fmla="*/ 0 w 303"/>
              <a:gd name="T1" fmla="*/ 0 h 1700"/>
              <a:gd name="T2" fmla="*/ 2147483647 w 303"/>
              <a:gd name="T3" fmla="*/ 2147483647 h 1700"/>
              <a:gd name="T4" fmla="*/ 2147483647 w 303"/>
              <a:gd name="T5" fmla="*/ 2147483647 h 1700"/>
              <a:gd name="T6" fmla="*/ 2147483647 w 303"/>
              <a:gd name="T7" fmla="*/ 2147483647 h 1700"/>
              <a:gd name="T8" fmla="*/ 0 60000 65536"/>
              <a:gd name="T9" fmla="*/ 0 60000 65536"/>
              <a:gd name="T10" fmla="*/ 0 60000 65536"/>
              <a:gd name="T11" fmla="*/ 0 60000 65536"/>
              <a:gd name="T12" fmla="*/ 0 w 303"/>
              <a:gd name="T13" fmla="*/ 0 h 1700"/>
              <a:gd name="T14" fmla="*/ 303 w 303"/>
              <a:gd name="T15" fmla="*/ 1700 h 1700"/>
            </a:gdLst>
            <a:ahLst/>
            <a:cxnLst>
              <a:cxn ang="T8">
                <a:pos x="T0" y="T1"/>
              </a:cxn>
              <a:cxn ang="T9">
                <a:pos x="T2" y="T3"/>
              </a:cxn>
              <a:cxn ang="T10">
                <a:pos x="T4" y="T5"/>
              </a:cxn>
              <a:cxn ang="T11">
                <a:pos x="T6" y="T7"/>
              </a:cxn>
            </a:cxnLst>
            <a:rect l="T12" t="T13" r="T14" b="T15"/>
            <a:pathLst>
              <a:path w="303" h="1700">
                <a:moveTo>
                  <a:pt x="0" y="0"/>
                </a:moveTo>
                <a:cubicBezTo>
                  <a:pt x="104" y="178"/>
                  <a:pt x="208" y="356"/>
                  <a:pt x="254" y="531"/>
                </a:cubicBezTo>
                <a:cubicBezTo>
                  <a:pt x="300" y="706"/>
                  <a:pt x="303" y="856"/>
                  <a:pt x="276" y="1051"/>
                </a:cubicBezTo>
                <a:cubicBezTo>
                  <a:pt x="249" y="1246"/>
                  <a:pt x="122" y="1591"/>
                  <a:pt x="90" y="1700"/>
                </a:cubicBezTo>
              </a:path>
            </a:pathLst>
          </a:custGeom>
          <a:noFill/>
          <a:ln w="76200" cmpd="sng">
            <a:solidFill>
              <a:srgbClr val="0000FF"/>
            </a:solidFill>
            <a:round/>
            <a:headEnd/>
            <a:tailEnd/>
          </a:ln>
        </p:spPr>
        <p:txBody>
          <a:bodyPr/>
          <a:lstStyle/>
          <a:p>
            <a:endParaRPr lang="en-US"/>
          </a:p>
        </p:txBody>
      </p:sp>
      <p:sp>
        <p:nvSpPr>
          <p:cNvPr id="560140" name="Text Box 12"/>
          <p:cNvSpPr txBox="1">
            <a:spLocks noChangeArrowheads="1"/>
          </p:cNvSpPr>
          <p:nvPr/>
        </p:nvSpPr>
        <p:spPr bwMode="auto">
          <a:xfrm>
            <a:off x="5276850" y="2271713"/>
            <a:ext cx="608013" cy="1006475"/>
          </a:xfrm>
          <a:prstGeom prst="rect">
            <a:avLst/>
          </a:prstGeom>
          <a:noFill/>
          <a:ln w="9525">
            <a:noFill/>
            <a:miter lim="800000"/>
            <a:headEnd/>
            <a:tailEnd/>
          </a:ln>
          <a:effectLst/>
        </p:spPr>
        <p:txBody>
          <a:bodyPr wrap="none">
            <a:spAutoFit/>
          </a:bodyPr>
          <a:lstStyle/>
          <a:p>
            <a:pPr eaLnBrk="1" hangingPunct="1">
              <a:defRPr/>
            </a:pPr>
            <a:r>
              <a:rPr lang="en-US" sz="6000" i="1">
                <a:solidFill>
                  <a:srgbClr val="FF0000"/>
                </a:solidFill>
                <a:effectLst>
                  <a:outerShdw blurRad="38100" dist="38100" dir="2700000" algn="tl">
                    <a:srgbClr val="000000"/>
                  </a:outerShdw>
                </a:effectLst>
                <a:latin typeface="Times New Roman" pitchFamily="18" charset="0"/>
              </a:rPr>
              <a:t>L</a:t>
            </a:r>
          </a:p>
        </p:txBody>
      </p:sp>
      <p:sp>
        <p:nvSpPr>
          <p:cNvPr id="72717" name="Freeform 13"/>
          <p:cNvSpPr>
            <a:spLocks/>
          </p:cNvSpPr>
          <p:nvPr/>
        </p:nvSpPr>
        <p:spPr bwMode="auto">
          <a:xfrm>
            <a:off x="715963" y="2314575"/>
            <a:ext cx="1174750" cy="573088"/>
          </a:xfrm>
          <a:custGeom>
            <a:avLst/>
            <a:gdLst>
              <a:gd name="T0" fmla="*/ 0 w 740"/>
              <a:gd name="T1" fmla="*/ 2147483647 h 361"/>
              <a:gd name="T2" fmla="*/ 2147483647 w 740"/>
              <a:gd name="T3" fmla="*/ 2147483647 h 361"/>
              <a:gd name="T4" fmla="*/ 2147483647 w 740"/>
              <a:gd name="T5" fmla="*/ 0 h 361"/>
              <a:gd name="T6" fmla="*/ 0 60000 65536"/>
              <a:gd name="T7" fmla="*/ 0 60000 65536"/>
              <a:gd name="T8" fmla="*/ 0 60000 65536"/>
              <a:gd name="T9" fmla="*/ 0 w 740"/>
              <a:gd name="T10" fmla="*/ 0 h 361"/>
              <a:gd name="T11" fmla="*/ 740 w 740"/>
              <a:gd name="T12" fmla="*/ 361 h 361"/>
            </a:gdLst>
            <a:ahLst/>
            <a:cxnLst>
              <a:cxn ang="T6">
                <a:pos x="T0" y="T1"/>
              </a:cxn>
              <a:cxn ang="T7">
                <a:pos x="T2" y="T3"/>
              </a:cxn>
              <a:cxn ang="T8">
                <a:pos x="T4" y="T5"/>
              </a:cxn>
            </a:cxnLst>
            <a:rect l="T9" t="T10" r="T11" b="T12"/>
            <a:pathLst>
              <a:path w="740" h="361">
                <a:moveTo>
                  <a:pt x="0" y="361"/>
                </a:moveTo>
                <a:cubicBezTo>
                  <a:pt x="91" y="255"/>
                  <a:pt x="182" y="150"/>
                  <a:pt x="305" y="90"/>
                </a:cubicBezTo>
                <a:cubicBezTo>
                  <a:pt x="428" y="30"/>
                  <a:pt x="671" y="14"/>
                  <a:pt x="740" y="0"/>
                </a:cubicBezTo>
              </a:path>
            </a:pathLst>
          </a:custGeom>
          <a:noFill/>
          <a:ln w="76200" cmpd="sng">
            <a:solidFill>
              <a:srgbClr val="FF0000"/>
            </a:solidFill>
            <a:round/>
            <a:headEnd/>
            <a:tailEnd/>
          </a:ln>
        </p:spPr>
        <p:txBody>
          <a:bodyPr/>
          <a:lstStyle/>
          <a:p>
            <a:endParaRPr lang="en-US"/>
          </a:p>
        </p:txBody>
      </p:sp>
      <p:sp>
        <p:nvSpPr>
          <p:cNvPr id="560142" name="Text Box 14"/>
          <p:cNvSpPr txBox="1">
            <a:spLocks noChangeArrowheads="1"/>
          </p:cNvSpPr>
          <p:nvPr/>
        </p:nvSpPr>
        <p:spPr bwMode="auto">
          <a:xfrm>
            <a:off x="390525" y="2252663"/>
            <a:ext cx="608013" cy="1006475"/>
          </a:xfrm>
          <a:prstGeom prst="rect">
            <a:avLst/>
          </a:prstGeom>
          <a:noFill/>
          <a:ln w="9525">
            <a:noFill/>
            <a:miter lim="800000"/>
            <a:headEnd/>
            <a:tailEnd/>
          </a:ln>
          <a:effectLst/>
        </p:spPr>
        <p:txBody>
          <a:bodyPr wrap="none">
            <a:spAutoFit/>
          </a:bodyPr>
          <a:lstStyle/>
          <a:p>
            <a:pPr eaLnBrk="1" hangingPunct="1">
              <a:defRPr/>
            </a:pPr>
            <a:r>
              <a:rPr lang="en-US" sz="6000" i="1">
                <a:solidFill>
                  <a:srgbClr val="FF0000"/>
                </a:solidFill>
                <a:effectLst>
                  <a:outerShdw blurRad="38100" dist="38100" dir="2700000" algn="tl">
                    <a:srgbClr val="000000"/>
                  </a:outerShdw>
                </a:effectLst>
                <a:latin typeface="Times New Roman" pitchFamily="18" charset="0"/>
              </a:rPr>
              <a:t>L</a:t>
            </a:r>
          </a:p>
        </p:txBody>
      </p:sp>
      <p:sp>
        <p:nvSpPr>
          <p:cNvPr id="72719" name="Freeform 15"/>
          <p:cNvSpPr>
            <a:spLocks/>
          </p:cNvSpPr>
          <p:nvPr/>
        </p:nvSpPr>
        <p:spPr bwMode="auto">
          <a:xfrm>
            <a:off x="5611813" y="2339975"/>
            <a:ext cx="1174750" cy="573088"/>
          </a:xfrm>
          <a:custGeom>
            <a:avLst/>
            <a:gdLst>
              <a:gd name="T0" fmla="*/ 0 w 740"/>
              <a:gd name="T1" fmla="*/ 2147483647 h 361"/>
              <a:gd name="T2" fmla="*/ 2147483647 w 740"/>
              <a:gd name="T3" fmla="*/ 2147483647 h 361"/>
              <a:gd name="T4" fmla="*/ 2147483647 w 740"/>
              <a:gd name="T5" fmla="*/ 0 h 361"/>
              <a:gd name="T6" fmla="*/ 0 60000 65536"/>
              <a:gd name="T7" fmla="*/ 0 60000 65536"/>
              <a:gd name="T8" fmla="*/ 0 60000 65536"/>
              <a:gd name="T9" fmla="*/ 0 w 740"/>
              <a:gd name="T10" fmla="*/ 0 h 361"/>
              <a:gd name="T11" fmla="*/ 740 w 740"/>
              <a:gd name="T12" fmla="*/ 361 h 361"/>
            </a:gdLst>
            <a:ahLst/>
            <a:cxnLst>
              <a:cxn ang="T6">
                <a:pos x="T0" y="T1"/>
              </a:cxn>
              <a:cxn ang="T7">
                <a:pos x="T2" y="T3"/>
              </a:cxn>
              <a:cxn ang="T8">
                <a:pos x="T4" y="T5"/>
              </a:cxn>
            </a:cxnLst>
            <a:rect l="T9" t="T10" r="T11" b="T12"/>
            <a:pathLst>
              <a:path w="740" h="361">
                <a:moveTo>
                  <a:pt x="0" y="361"/>
                </a:moveTo>
                <a:cubicBezTo>
                  <a:pt x="91" y="255"/>
                  <a:pt x="182" y="150"/>
                  <a:pt x="305" y="90"/>
                </a:cubicBezTo>
                <a:cubicBezTo>
                  <a:pt x="428" y="30"/>
                  <a:pt x="671" y="14"/>
                  <a:pt x="740" y="0"/>
                </a:cubicBezTo>
              </a:path>
            </a:pathLst>
          </a:custGeom>
          <a:noFill/>
          <a:ln w="76200" cmpd="sng">
            <a:solidFill>
              <a:srgbClr val="FF0000"/>
            </a:solidFill>
            <a:round/>
            <a:headEnd/>
            <a:tailEnd/>
          </a:ln>
        </p:spPr>
        <p:txBody>
          <a:bodyPr/>
          <a:lstStyle/>
          <a:p>
            <a:endParaRPr lang="en-US"/>
          </a:p>
        </p:txBody>
      </p:sp>
      <p:sp>
        <p:nvSpPr>
          <p:cNvPr id="72720" name="Oval 16"/>
          <p:cNvSpPr>
            <a:spLocks noChangeArrowheads="1"/>
          </p:cNvSpPr>
          <p:nvPr/>
        </p:nvSpPr>
        <p:spPr bwMode="auto">
          <a:xfrm>
            <a:off x="5075238" y="2224088"/>
            <a:ext cx="1174750" cy="1339850"/>
          </a:xfrm>
          <a:prstGeom prst="ellipse">
            <a:avLst/>
          </a:prstGeom>
          <a:noFill/>
          <a:ln w="38100">
            <a:solidFill>
              <a:schemeClr val="tx1"/>
            </a:solidFill>
            <a:round/>
            <a:headEnd/>
            <a:tailEnd/>
          </a:ln>
        </p:spPr>
        <p:txBody>
          <a:bodyPr wrap="none" anchor="ctr"/>
          <a:lstStyle/>
          <a:p>
            <a:endParaRPr lang="en-US"/>
          </a:p>
        </p:txBody>
      </p:sp>
      <p:sp>
        <p:nvSpPr>
          <p:cNvPr id="72721" name="Oval 17"/>
          <p:cNvSpPr>
            <a:spLocks noChangeArrowheads="1"/>
          </p:cNvSpPr>
          <p:nvPr/>
        </p:nvSpPr>
        <p:spPr bwMode="auto">
          <a:xfrm>
            <a:off x="179388" y="2162175"/>
            <a:ext cx="1174750" cy="1339850"/>
          </a:xfrm>
          <a:prstGeom prst="ellipse">
            <a:avLst/>
          </a:prstGeom>
          <a:noFill/>
          <a:ln w="38100">
            <a:solidFill>
              <a:schemeClr val="tx1"/>
            </a:solidFill>
            <a:round/>
            <a:headEnd/>
            <a:tailEnd/>
          </a:ln>
        </p:spPr>
        <p:txBody>
          <a:bodyPr wrap="none" anchor="ctr"/>
          <a:lstStyle/>
          <a:p>
            <a:endParaRPr lang="en-US"/>
          </a:p>
        </p:txBody>
      </p:sp>
      <p:sp>
        <p:nvSpPr>
          <p:cNvPr id="72722" name="Oval 18"/>
          <p:cNvSpPr>
            <a:spLocks noChangeArrowheads="1"/>
          </p:cNvSpPr>
          <p:nvPr/>
        </p:nvSpPr>
        <p:spPr bwMode="auto">
          <a:xfrm>
            <a:off x="4735513" y="1773238"/>
            <a:ext cx="1812925" cy="2208212"/>
          </a:xfrm>
          <a:prstGeom prst="ellipse">
            <a:avLst/>
          </a:prstGeom>
          <a:noFill/>
          <a:ln w="38100">
            <a:solidFill>
              <a:schemeClr val="tx1"/>
            </a:solidFill>
            <a:round/>
            <a:headEnd/>
            <a:tailEnd/>
          </a:ln>
        </p:spPr>
        <p:txBody>
          <a:bodyPr wrap="none" anchor="ctr"/>
          <a:lstStyle/>
          <a:p>
            <a:endParaRPr lang="en-US"/>
          </a:p>
        </p:txBody>
      </p:sp>
      <p:sp>
        <p:nvSpPr>
          <p:cNvPr id="72723" name="Oval 19"/>
          <p:cNvSpPr>
            <a:spLocks noChangeArrowheads="1"/>
          </p:cNvSpPr>
          <p:nvPr/>
        </p:nvSpPr>
        <p:spPr bwMode="auto">
          <a:xfrm>
            <a:off x="2198688" y="1587500"/>
            <a:ext cx="1812925" cy="2765425"/>
          </a:xfrm>
          <a:prstGeom prst="ellipse">
            <a:avLst/>
          </a:prstGeom>
          <a:noFill/>
          <a:ln w="38100">
            <a:solidFill>
              <a:schemeClr val="tx1"/>
            </a:solidFill>
            <a:round/>
            <a:headEnd/>
            <a:tailEnd/>
          </a:ln>
        </p:spPr>
        <p:txBody>
          <a:bodyPr wrap="none" anchor="ctr"/>
          <a:lstStyle/>
          <a:p>
            <a:endParaRPr lang="en-US"/>
          </a:p>
        </p:txBody>
      </p:sp>
      <p:sp>
        <p:nvSpPr>
          <p:cNvPr id="72724" name="Freeform 20"/>
          <p:cNvSpPr>
            <a:spLocks/>
          </p:cNvSpPr>
          <p:nvPr/>
        </p:nvSpPr>
        <p:spPr bwMode="auto">
          <a:xfrm>
            <a:off x="1527175" y="792163"/>
            <a:ext cx="6931025" cy="3998912"/>
          </a:xfrm>
          <a:custGeom>
            <a:avLst/>
            <a:gdLst>
              <a:gd name="T0" fmla="*/ 0 w 4487"/>
              <a:gd name="T1" fmla="*/ 2147483647 h 2496"/>
              <a:gd name="T2" fmla="*/ 2147483647 w 4487"/>
              <a:gd name="T3" fmla="*/ 2147483647 h 2496"/>
              <a:gd name="T4" fmla="*/ 2147483647 w 4487"/>
              <a:gd name="T5" fmla="*/ 2147483647 h 2496"/>
              <a:gd name="T6" fmla="*/ 2147483647 w 4487"/>
              <a:gd name="T7" fmla="*/ 2147483647 h 2496"/>
              <a:gd name="T8" fmla="*/ 2147483647 w 4487"/>
              <a:gd name="T9" fmla="*/ 2147483647 h 2496"/>
              <a:gd name="T10" fmla="*/ 2147483647 w 4487"/>
              <a:gd name="T11" fmla="*/ 2147483647 h 2496"/>
              <a:gd name="T12" fmla="*/ 2147483647 w 4487"/>
              <a:gd name="T13" fmla="*/ 2147483647 h 2496"/>
              <a:gd name="T14" fmla="*/ 2147483647 w 4487"/>
              <a:gd name="T15" fmla="*/ 2147483647 h 2496"/>
              <a:gd name="T16" fmla="*/ 2147483647 w 4487"/>
              <a:gd name="T17" fmla="*/ 2147483647 h 2496"/>
              <a:gd name="T18" fmla="*/ 2147483647 w 4487"/>
              <a:gd name="T19" fmla="*/ 2147483647 h 2496"/>
              <a:gd name="T20" fmla="*/ 2147483647 w 4487"/>
              <a:gd name="T21" fmla="*/ 2147483647 h 2496"/>
              <a:gd name="T22" fmla="*/ 2147483647 w 4487"/>
              <a:gd name="T23" fmla="*/ 2147483647 h 2496"/>
              <a:gd name="T24" fmla="*/ 2147483647 w 4487"/>
              <a:gd name="T25" fmla="*/ 2147483647 h 2496"/>
              <a:gd name="T26" fmla="*/ 2147483647 w 4487"/>
              <a:gd name="T27" fmla="*/ 2147483647 h 24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87"/>
              <a:gd name="T43" fmla="*/ 0 h 2496"/>
              <a:gd name="T44" fmla="*/ 4487 w 4487"/>
              <a:gd name="T45" fmla="*/ 2496 h 24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87" h="2496">
                <a:moveTo>
                  <a:pt x="0" y="2226"/>
                </a:moveTo>
                <a:cubicBezTo>
                  <a:pt x="48" y="1989"/>
                  <a:pt x="97" y="1752"/>
                  <a:pt x="144" y="1477"/>
                </a:cubicBezTo>
                <a:cubicBezTo>
                  <a:pt x="191" y="1202"/>
                  <a:pt x="169" y="793"/>
                  <a:pt x="282" y="578"/>
                </a:cubicBezTo>
                <a:cubicBezTo>
                  <a:pt x="395" y="363"/>
                  <a:pt x="624" y="221"/>
                  <a:pt x="824" y="186"/>
                </a:cubicBezTo>
                <a:cubicBezTo>
                  <a:pt x="1024" y="151"/>
                  <a:pt x="1325" y="248"/>
                  <a:pt x="1486" y="365"/>
                </a:cubicBezTo>
                <a:cubicBezTo>
                  <a:pt x="1647" y="482"/>
                  <a:pt x="1740" y="669"/>
                  <a:pt x="1791" y="889"/>
                </a:cubicBezTo>
                <a:cubicBezTo>
                  <a:pt x="1842" y="1109"/>
                  <a:pt x="1736" y="1440"/>
                  <a:pt x="1791" y="1684"/>
                </a:cubicBezTo>
                <a:cubicBezTo>
                  <a:pt x="1846" y="1928"/>
                  <a:pt x="1932" y="2243"/>
                  <a:pt x="2120" y="2352"/>
                </a:cubicBezTo>
                <a:cubicBezTo>
                  <a:pt x="2308" y="2461"/>
                  <a:pt x="2696" y="2496"/>
                  <a:pt x="2920" y="2341"/>
                </a:cubicBezTo>
                <a:cubicBezTo>
                  <a:pt x="3144" y="2186"/>
                  <a:pt x="3356" y="1693"/>
                  <a:pt x="3467" y="1419"/>
                </a:cubicBezTo>
                <a:cubicBezTo>
                  <a:pt x="3578" y="1145"/>
                  <a:pt x="3534" y="884"/>
                  <a:pt x="3583" y="699"/>
                </a:cubicBezTo>
                <a:cubicBezTo>
                  <a:pt x="3632" y="514"/>
                  <a:pt x="3680" y="418"/>
                  <a:pt x="3761" y="307"/>
                </a:cubicBezTo>
                <a:cubicBezTo>
                  <a:pt x="3842" y="196"/>
                  <a:pt x="3951" y="62"/>
                  <a:pt x="4072" y="31"/>
                </a:cubicBezTo>
                <a:cubicBezTo>
                  <a:pt x="4193" y="0"/>
                  <a:pt x="4435" y="100"/>
                  <a:pt x="4487" y="123"/>
                </a:cubicBezTo>
              </a:path>
            </a:pathLst>
          </a:custGeom>
          <a:noFill/>
          <a:ln w="38100" cmpd="sng">
            <a:solidFill>
              <a:schemeClr val="tx1"/>
            </a:solidFill>
            <a:round/>
            <a:headEnd/>
            <a:tailEnd/>
          </a:ln>
        </p:spPr>
        <p:txBody>
          <a:bodyPr/>
          <a:lstStyle/>
          <a:p>
            <a:endParaRPr lang="en-US"/>
          </a:p>
        </p:txBody>
      </p:sp>
      <p:sp>
        <p:nvSpPr>
          <p:cNvPr id="72725" name="Oval 21"/>
          <p:cNvSpPr>
            <a:spLocks noChangeArrowheads="1"/>
          </p:cNvSpPr>
          <p:nvPr/>
        </p:nvSpPr>
        <p:spPr bwMode="auto">
          <a:xfrm>
            <a:off x="7204075" y="1546225"/>
            <a:ext cx="1758950" cy="2755900"/>
          </a:xfrm>
          <a:prstGeom prst="ellipse">
            <a:avLst/>
          </a:prstGeom>
          <a:noFill/>
          <a:ln w="38100">
            <a:solidFill>
              <a:schemeClr val="tx1"/>
            </a:solidFill>
            <a:round/>
            <a:headEnd/>
            <a:tailEnd/>
          </a:ln>
        </p:spPr>
        <p:txBody>
          <a:bodyPr wrap="none" anchor="ctr"/>
          <a:lstStyle/>
          <a:p>
            <a:endParaRPr lang="en-US"/>
          </a:p>
        </p:txBody>
      </p:sp>
      <p:sp>
        <p:nvSpPr>
          <p:cNvPr id="72726" name="Oval 22"/>
          <p:cNvSpPr>
            <a:spLocks noChangeArrowheads="1"/>
          </p:cNvSpPr>
          <p:nvPr/>
        </p:nvSpPr>
        <p:spPr bwMode="auto">
          <a:xfrm>
            <a:off x="2557463" y="2147888"/>
            <a:ext cx="1174750" cy="1524000"/>
          </a:xfrm>
          <a:prstGeom prst="ellipse">
            <a:avLst/>
          </a:prstGeom>
          <a:noFill/>
          <a:ln w="38100">
            <a:solidFill>
              <a:schemeClr val="tx1"/>
            </a:solidFill>
            <a:round/>
            <a:headEnd/>
            <a:tailEnd/>
          </a:ln>
        </p:spPr>
        <p:txBody>
          <a:bodyPr wrap="none" anchor="ctr"/>
          <a:lstStyle/>
          <a:p>
            <a:endParaRPr lang="en-US"/>
          </a:p>
        </p:txBody>
      </p:sp>
      <p:sp>
        <p:nvSpPr>
          <p:cNvPr id="72727" name="Oval 23"/>
          <p:cNvSpPr>
            <a:spLocks noChangeArrowheads="1"/>
          </p:cNvSpPr>
          <p:nvPr/>
        </p:nvSpPr>
        <p:spPr bwMode="auto">
          <a:xfrm>
            <a:off x="7513638" y="2155825"/>
            <a:ext cx="1174750" cy="1449388"/>
          </a:xfrm>
          <a:prstGeom prst="ellipse">
            <a:avLst/>
          </a:prstGeom>
          <a:noFill/>
          <a:ln w="38100">
            <a:solidFill>
              <a:schemeClr val="tx1"/>
            </a:solidFill>
            <a:round/>
            <a:headEnd/>
            <a:tailEnd/>
          </a:ln>
        </p:spPr>
        <p:txBody>
          <a:bodyPr wrap="none" anchor="ctr"/>
          <a:lstStyle/>
          <a:p>
            <a:endParaRPr lang="en-US"/>
          </a:p>
        </p:txBody>
      </p:sp>
      <p:sp>
        <p:nvSpPr>
          <p:cNvPr id="72729" name="Freeform 25"/>
          <p:cNvSpPr>
            <a:spLocks/>
          </p:cNvSpPr>
          <p:nvPr/>
        </p:nvSpPr>
        <p:spPr bwMode="auto">
          <a:xfrm>
            <a:off x="381000" y="1047750"/>
            <a:ext cx="8458200" cy="2543175"/>
          </a:xfrm>
          <a:custGeom>
            <a:avLst/>
            <a:gdLst>
              <a:gd name="T0" fmla="*/ 0 w 5328"/>
              <a:gd name="T1" fmla="*/ 2147483647 h 2184"/>
              <a:gd name="T2" fmla="*/ 2147483647 w 5328"/>
              <a:gd name="T3" fmla="*/ 2147483647 h 2184"/>
              <a:gd name="T4" fmla="*/ 2147483647 w 5328"/>
              <a:gd name="T5" fmla="*/ 2147483647 h 2184"/>
              <a:gd name="T6" fmla="*/ 2147483647 w 5328"/>
              <a:gd name="T7" fmla="*/ 2147483647 h 2184"/>
              <a:gd name="T8" fmla="*/ 2147483647 w 5328"/>
              <a:gd name="T9" fmla="*/ 2147483647 h 2184"/>
              <a:gd name="T10" fmla="*/ 0 60000 65536"/>
              <a:gd name="T11" fmla="*/ 0 60000 65536"/>
              <a:gd name="T12" fmla="*/ 0 60000 65536"/>
              <a:gd name="T13" fmla="*/ 0 60000 65536"/>
              <a:gd name="T14" fmla="*/ 0 60000 65536"/>
              <a:gd name="T15" fmla="*/ 0 w 5328"/>
              <a:gd name="T16" fmla="*/ 0 h 2184"/>
              <a:gd name="T17" fmla="*/ 5328 w 5328"/>
              <a:gd name="T18" fmla="*/ 2184 h 2184"/>
            </a:gdLst>
            <a:ahLst/>
            <a:cxnLst>
              <a:cxn ang="T10">
                <a:pos x="T0" y="T1"/>
              </a:cxn>
              <a:cxn ang="T11">
                <a:pos x="T2" y="T3"/>
              </a:cxn>
              <a:cxn ang="T12">
                <a:pos x="T4" y="T5"/>
              </a:cxn>
              <a:cxn ang="T13">
                <a:pos x="T6" y="T7"/>
              </a:cxn>
              <a:cxn ang="T14">
                <a:pos x="T8" y="T9"/>
              </a:cxn>
            </a:cxnLst>
            <a:rect l="T15" t="T16" r="T17" b="T18"/>
            <a:pathLst>
              <a:path w="5328" h="2184">
                <a:moveTo>
                  <a:pt x="0" y="1696"/>
                </a:moveTo>
                <a:cubicBezTo>
                  <a:pt x="296" y="864"/>
                  <a:pt x="592" y="32"/>
                  <a:pt x="1008" y="112"/>
                </a:cubicBezTo>
                <a:cubicBezTo>
                  <a:pt x="1424" y="192"/>
                  <a:pt x="2000" y="2184"/>
                  <a:pt x="2496" y="2176"/>
                </a:cubicBezTo>
                <a:cubicBezTo>
                  <a:pt x="2992" y="2168"/>
                  <a:pt x="3512" y="128"/>
                  <a:pt x="3984" y="64"/>
                </a:cubicBezTo>
                <a:cubicBezTo>
                  <a:pt x="4456" y="0"/>
                  <a:pt x="5120" y="1504"/>
                  <a:pt x="5328" y="1792"/>
                </a:cubicBezTo>
              </a:path>
            </a:pathLst>
          </a:custGeom>
          <a:noFill/>
          <a:ln w="19050" cap="rnd" cmpd="sng">
            <a:solidFill>
              <a:srgbClr val="B2B2B2"/>
            </a:solidFill>
            <a:prstDash val="sysDot"/>
            <a:round/>
            <a:headEnd/>
            <a:tailEnd/>
          </a:ln>
        </p:spPr>
        <p:txBody>
          <a:bodyPr/>
          <a:lstStyle/>
          <a:p>
            <a:endParaRPr lang="en-US"/>
          </a:p>
        </p:txBody>
      </p:sp>
      <p:sp>
        <p:nvSpPr>
          <p:cNvPr id="72730" name="Freeform 26"/>
          <p:cNvSpPr>
            <a:spLocks/>
          </p:cNvSpPr>
          <p:nvPr/>
        </p:nvSpPr>
        <p:spPr bwMode="auto">
          <a:xfrm>
            <a:off x="457200" y="2143125"/>
            <a:ext cx="8229600" cy="2632075"/>
          </a:xfrm>
          <a:custGeom>
            <a:avLst/>
            <a:gdLst>
              <a:gd name="T0" fmla="*/ 0 w 5184"/>
              <a:gd name="T1" fmla="*/ 2147483647 h 2360"/>
              <a:gd name="T2" fmla="*/ 2147483647 w 5184"/>
              <a:gd name="T3" fmla="*/ 2147483647 h 2360"/>
              <a:gd name="T4" fmla="*/ 2147483647 w 5184"/>
              <a:gd name="T5" fmla="*/ 2147483647 h 2360"/>
              <a:gd name="T6" fmla="*/ 2147483647 w 5184"/>
              <a:gd name="T7" fmla="*/ 2147483647 h 2360"/>
              <a:gd name="T8" fmla="*/ 2147483647 w 5184"/>
              <a:gd name="T9" fmla="*/ 2147483647 h 2360"/>
              <a:gd name="T10" fmla="*/ 0 60000 65536"/>
              <a:gd name="T11" fmla="*/ 0 60000 65536"/>
              <a:gd name="T12" fmla="*/ 0 60000 65536"/>
              <a:gd name="T13" fmla="*/ 0 60000 65536"/>
              <a:gd name="T14" fmla="*/ 0 60000 65536"/>
              <a:gd name="T15" fmla="*/ 0 w 5184"/>
              <a:gd name="T16" fmla="*/ 0 h 2360"/>
              <a:gd name="T17" fmla="*/ 5184 w 5184"/>
              <a:gd name="T18" fmla="*/ 2360 h 2360"/>
            </a:gdLst>
            <a:ahLst/>
            <a:cxnLst>
              <a:cxn ang="T10">
                <a:pos x="T0" y="T1"/>
              </a:cxn>
              <a:cxn ang="T11">
                <a:pos x="T2" y="T3"/>
              </a:cxn>
              <a:cxn ang="T12">
                <a:pos x="T4" y="T5"/>
              </a:cxn>
              <a:cxn ang="T13">
                <a:pos x="T6" y="T7"/>
              </a:cxn>
              <a:cxn ang="T14">
                <a:pos x="T8" y="T9"/>
              </a:cxn>
            </a:cxnLst>
            <a:rect l="T15" t="T16" r="T17" b="T18"/>
            <a:pathLst>
              <a:path w="5184" h="2360">
                <a:moveTo>
                  <a:pt x="0" y="1920"/>
                </a:moveTo>
                <a:cubicBezTo>
                  <a:pt x="296" y="972"/>
                  <a:pt x="592" y="24"/>
                  <a:pt x="1008" y="96"/>
                </a:cubicBezTo>
                <a:cubicBezTo>
                  <a:pt x="1424" y="168"/>
                  <a:pt x="1992" y="2360"/>
                  <a:pt x="2496" y="2352"/>
                </a:cubicBezTo>
                <a:cubicBezTo>
                  <a:pt x="3000" y="2344"/>
                  <a:pt x="3584" y="96"/>
                  <a:pt x="4032" y="48"/>
                </a:cubicBezTo>
                <a:cubicBezTo>
                  <a:pt x="4480" y="0"/>
                  <a:pt x="5040" y="1664"/>
                  <a:pt x="5184" y="2064"/>
                </a:cubicBezTo>
              </a:path>
            </a:pathLst>
          </a:custGeom>
          <a:noFill/>
          <a:ln w="19050" cap="rnd" cmpd="sng">
            <a:solidFill>
              <a:srgbClr val="B2B2B2"/>
            </a:solidFill>
            <a:prstDash val="sysDot"/>
            <a:round/>
            <a:headEnd/>
            <a:tailEnd/>
          </a:ln>
        </p:spPr>
        <p:txBody>
          <a:bodyPr/>
          <a:lstStyle/>
          <a:p>
            <a:endParaRPr lang="en-US"/>
          </a:p>
        </p:txBody>
      </p:sp>
      <p:sp>
        <p:nvSpPr>
          <p:cNvPr id="560155" name="Text Box 27"/>
          <p:cNvSpPr txBox="1">
            <a:spLocks noChangeArrowheads="1"/>
          </p:cNvSpPr>
          <p:nvPr/>
        </p:nvSpPr>
        <p:spPr bwMode="auto">
          <a:xfrm>
            <a:off x="2078375" y="5651500"/>
            <a:ext cx="5314275" cy="1015663"/>
          </a:xfrm>
          <a:prstGeom prst="rect">
            <a:avLst/>
          </a:prstGeom>
          <a:noFill/>
          <a:ln w="9525">
            <a:noFill/>
            <a:miter lim="800000"/>
            <a:headEnd/>
            <a:tailEnd/>
          </a:ln>
          <a:effectLst/>
        </p:spPr>
        <p:txBody>
          <a:bodyPr wrap="none">
            <a:spAutoFit/>
          </a:bodyPr>
          <a:lstStyle/>
          <a:p>
            <a:pPr eaLnBrk="1" hangingPunct="1">
              <a:defRPr/>
            </a:pPr>
            <a:r>
              <a:rPr lang="en-US" sz="6000" b="1" dirty="0">
                <a:solidFill>
                  <a:schemeClr val="bg1"/>
                </a:solidFill>
                <a:effectLst>
                  <a:outerShdw blurRad="38100" dist="38100" dir="2700000" algn="tl">
                    <a:srgbClr val="000000"/>
                  </a:outerShdw>
                </a:effectLst>
                <a:latin typeface="Lucida Sans" pitchFamily="34" charset="0"/>
                <a:cs typeface="Lucida Sans" pitchFamily="34" charset="0"/>
              </a:rPr>
              <a:t>Weather Map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342900"/>
            <a:ext cx="10134600" cy="1470025"/>
          </a:xfrm>
          <a:effectLst/>
        </p:spPr>
        <p:txBody>
          <a:bodyPr>
            <a:noAutofit/>
          </a:bodyPr>
          <a:lstStyle/>
          <a:p>
            <a:pPr>
              <a:spcBef>
                <a:spcPts val="0"/>
              </a:spcBef>
            </a:pPr>
            <a:r>
              <a:rPr lang="en-US" sz="4800" spc="300" baseline="0" dirty="0" smtClean="0">
                <a:solidFill>
                  <a:schemeClr val="bg1"/>
                </a:solidFill>
                <a:effectLst>
                  <a:outerShdw blurRad="38100" dist="50800" dir="2700000">
                    <a:srgbClr val="000000"/>
                  </a:outerShdw>
                </a:effectLst>
                <a:latin typeface="Lucida Sans"/>
                <a:cs typeface="Lucida Sans"/>
              </a:rPr>
              <a:t>Climate vs. Weather</a:t>
            </a:r>
            <a:endParaRPr lang="en-US" sz="4800" kern="1400" spc="600" baseline="0" dirty="0">
              <a:solidFill>
                <a:schemeClr val="bg1"/>
              </a:solidFill>
              <a:effectLst>
                <a:outerShdw blurRad="38100" dist="50800" dir="2700000">
                  <a:srgbClr val="000000"/>
                </a:outerShdw>
              </a:effectLst>
              <a:latin typeface="Lucida Sans"/>
              <a:cs typeface="Lucida Sans"/>
            </a:endParaRPr>
          </a:p>
        </p:txBody>
      </p:sp>
      <p:sp>
        <p:nvSpPr>
          <p:cNvPr id="5" name="Subtitle 4"/>
          <p:cNvSpPr>
            <a:spLocks noGrp="1"/>
          </p:cNvSpPr>
          <p:nvPr>
            <p:ph type="subTitle" idx="1"/>
          </p:nvPr>
        </p:nvSpPr>
        <p:spPr>
          <a:xfrm>
            <a:off x="152400" y="1601788"/>
            <a:ext cx="9677400" cy="5105400"/>
          </a:xfrm>
        </p:spPr>
        <p:txBody>
          <a:bodyPr>
            <a:noAutofit/>
          </a:bodyPr>
          <a:lstStyle/>
          <a:p>
            <a:pPr algn="l"/>
            <a:r>
              <a:rPr lang="en-US" sz="4000" b="1" u="sng" spc="300" dirty="0" smtClean="0">
                <a:solidFill>
                  <a:schemeClr val="tx1"/>
                </a:solidFill>
                <a:effectLst>
                  <a:outerShdw blurRad="38100" dist="38100" dir="2700000" algn="tl">
                    <a:srgbClr val="000000">
                      <a:alpha val="43137"/>
                    </a:srgbClr>
                  </a:outerShdw>
                </a:effectLst>
                <a:latin typeface="Lucida Sans"/>
                <a:cs typeface="Lucida Sans"/>
              </a:rPr>
              <a:t>Climate: </a:t>
            </a:r>
          </a:p>
          <a:p>
            <a:pPr algn="l"/>
            <a:endParaRPr lang="en-US" sz="4000" b="1" u="sng" spc="300" dirty="0" smtClean="0">
              <a:solidFill>
                <a:schemeClr val="tx1"/>
              </a:solidFill>
              <a:effectLst>
                <a:outerShdw blurRad="38100" dist="38100" dir="2700000" algn="tl">
                  <a:srgbClr val="000000">
                    <a:alpha val="43137"/>
                  </a:srgbClr>
                </a:outerShdw>
              </a:effectLst>
              <a:latin typeface="Lucida Sans"/>
              <a:cs typeface="Lucida Sans"/>
            </a:endParaRPr>
          </a:p>
          <a:p>
            <a:pPr algn="l"/>
            <a:endParaRPr lang="en-US" sz="4000" b="1" u="sng" spc="300" dirty="0" smtClean="0">
              <a:solidFill>
                <a:schemeClr val="tx1"/>
              </a:solidFill>
              <a:effectLst>
                <a:outerShdw blurRad="38100" dist="38100" dir="2700000" algn="tl">
                  <a:srgbClr val="000000">
                    <a:alpha val="43137"/>
                  </a:srgbClr>
                </a:outerShdw>
              </a:effectLst>
              <a:latin typeface="Lucida Sans"/>
              <a:cs typeface="Lucida Sans"/>
            </a:endParaRPr>
          </a:p>
          <a:p>
            <a:pPr algn="l"/>
            <a:endParaRPr lang="en-US" sz="4000" b="1" u="sng" spc="300" dirty="0" smtClean="0">
              <a:solidFill>
                <a:schemeClr val="tx1"/>
              </a:solidFill>
              <a:effectLst>
                <a:outerShdw blurRad="38100" dist="38100" dir="2700000" algn="tl">
                  <a:srgbClr val="000000">
                    <a:alpha val="43137"/>
                  </a:srgbClr>
                </a:outerShdw>
              </a:effectLst>
              <a:latin typeface="Lucida Sans"/>
              <a:cs typeface="Lucida Sans"/>
            </a:endParaRPr>
          </a:p>
          <a:p>
            <a:pPr algn="l"/>
            <a:r>
              <a:rPr lang="en-US" sz="4000" b="1" u="sng" spc="300" dirty="0" smtClean="0">
                <a:solidFill>
                  <a:schemeClr val="tx1"/>
                </a:solidFill>
                <a:effectLst>
                  <a:outerShdw blurRad="38100" dist="38100" dir="2700000" algn="tl">
                    <a:srgbClr val="000000">
                      <a:alpha val="43137"/>
                    </a:srgbClr>
                  </a:outerShdw>
                </a:effectLst>
                <a:latin typeface="Lucida Sans"/>
                <a:cs typeface="Lucida Sans"/>
              </a:rPr>
              <a:t>Weather: </a:t>
            </a:r>
          </a:p>
          <a:p>
            <a:pPr algn="l"/>
            <a:endParaRPr lang="en-US" sz="4000" b="1" spc="300" dirty="0" smtClean="0">
              <a:solidFill>
                <a:schemeClr val="tx1"/>
              </a:solidFill>
              <a:latin typeface="Lucida Sans"/>
              <a:cs typeface="Lucida Sans"/>
            </a:endParaRPr>
          </a:p>
          <a:p>
            <a:pPr algn="l"/>
            <a:endParaRPr lang="en-US" sz="4000" b="1" spc="300" dirty="0" smtClean="0">
              <a:solidFill>
                <a:schemeClr val="tx1"/>
              </a:solidFill>
              <a:latin typeface="Lucida Sans"/>
              <a:cs typeface="Lucida Sans"/>
            </a:endParaRPr>
          </a:p>
          <a:p>
            <a:pPr algn="l"/>
            <a:endParaRPr lang="en-US" sz="4000" b="1" spc="300" dirty="0" smtClean="0">
              <a:solidFill>
                <a:schemeClr val="tx1"/>
              </a:solidFill>
              <a:latin typeface="Lucida Sans"/>
              <a:cs typeface="Lucida Sans"/>
            </a:endParaRPr>
          </a:p>
          <a:p>
            <a:pPr algn="l"/>
            <a:r>
              <a:rPr lang="en-US" sz="4000" b="1" spc="300" dirty="0" smtClean="0">
                <a:solidFill>
                  <a:schemeClr val="tx1"/>
                </a:solidFill>
                <a:latin typeface="Lucida Sans"/>
                <a:cs typeface="Lucida Sans"/>
              </a:rPr>
              <a:t/>
            </a:r>
            <a:br>
              <a:rPr lang="en-US" sz="4000" b="1" spc="300" dirty="0" smtClean="0">
                <a:solidFill>
                  <a:schemeClr val="tx1"/>
                </a:solidFill>
                <a:latin typeface="Lucida Sans"/>
                <a:cs typeface="Lucida Sans"/>
              </a:rPr>
            </a:br>
            <a:endParaRPr lang="en-US" sz="4000" b="1" spc="300" dirty="0">
              <a:solidFill>
                <a:schemeClr val="tx1"/>
              </a:solidFill>
              <a:latin typeface="Lucida Sans"/>
              <a:cs typeface="Lucida Sans"/>
            </a:endParaRPr>
          </a:p>
        </p:txBody>
      </p:sp>
      <p:cxnSp>
        <p:nvCxnSpPr>
          <p:cNvPr id="8" name="Straight Connector 7"/>
          <p:cNvCxnSpPr/>
          <p:nvPr/>
        </p:nvCxnSpPr>
        <p:spPr>
          <a:xfrm>
            <a:off x="0" y="1600200"/>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descr="closet.jpg"/>
          <p:cNvPicPr>
            <a:picLocks noChangeAspect="1"/>
          </p:cNvPicPr>
          <p:nvPr/>
        </p:nvPicPr>
        <p:blipFill>
          <a:blip r:embed="rId3"/>
          <a:stretch>
            <a:fillRect/>
          </a:stretch>
        </p:blipFill>
        <p:spPr>
          <a:xfrm>
            <a:off x="3657600" y="1812925"/>
            <a:ext cx="3760242" cy="2149475"/>
          </a:xfrm>
          <a:prstGeom prst="rect">
            <a:avLst/>
          </a:prstGeom>
          <a:ln>
            <a:solidFill>
              <a:schemeClr val="tx1"/>
            </a:solidFill>
          </a:ln>
        </p:spPr>
      </p:pic>
      <p:pic>
        <p:nvPicPr>
          <p:cNvPr id="9" name="Picture 8" descr="jackets.bmp"/>
          <p:cNvPicPr>
            <a:picLocks noChangeAspect="1"/>
          </p:cNvPicPr>
          <p:nvPr/>
        </p:nvPicPr>
        <p:blipFill>
          <a:blip r:embed="rId4"/>
          <a:stretch>
            <a:fillRect/>
          </a:stretch>
        </p:blipFill>
        <p:spPr>
          <a:xfrm>
            <a:off x="4114800" y="4509388"/>
            <a:ext cx="2819400" cy="2197800"/>
          </a:xfrm>
          <a:prstGeom prst="rect">
            <a:avLst/>
          </a:prstGeom>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Box 6"/>
          <p:cNvSpPr txBox="1">
            <a:spLocks noChangeArrowheads="1"/>
          </p:cNvSpPr>
          <p:nvPr/>
        </p:nvSpPr>
        <p:spPr bwMode="auto">
          <a:xfrm>
            <a:off x="304800" y="304800"/>
            <a:ext cx="9220200" cy="830997"/>
          </a:xfrm>
          <a:prstGeom prst="rect">
            <a:avLst/>
          </a:prstGeom>
          <a:noFill/>
          <a:ln w="9525">
            <a:noFill/>
            <a:miter lim="800000"/>
            <a:headEnd/>
            <a:tailEnd/>
          </a:ln>
          <a:effectLst/>
        </p:spPr>
        <p:txBody>
          <a:bodyPr wrap="square">
            <a:spAutoFit/>
          </a:bodyPr>
          <a:lstStyle/>
          <a:p>
            <a:pPr>
              <a:buClr>
                <a:schemeClr val="bg1">
                  <a:lumMod val="85000"/>
                </a:schemeClr>
              </a:buClr>
              <a:buSzPct val="80000"/>
            </a:pPr>
            <a:r>
              <a:rPr lang="en-US" sz="4800" b="1" i="1" dirty="0" smtClean="0">
                <a:solidFill>
                  <a:schemeClr val="bg1"/>
                </a:solidFill>
                <a:effectLst>
                  <a:outerShdw blurRad="38100" dist="38100" dir="2700000" algn="tl">
                    <a:srgbClr val="000000"/>
                  </a:outerShdw>
                </a:effectLst>
                <a:latin typeface="Arial" charset="0"/>
              </a:rPr>
              <a:t>Demonstration-</a:t>
            </a:r>
            <a:endParaRPr lang="en-US" sz="4800" b="1" i="1" dirty="0">
              <a:solidFill>
                <a:schemeClr val="bg1"/>
              </a:solidFill>
              <a:effectLst>
                <a:outerShdw blurRad="38100" dist="38100" dir="2700000" algn="tl">
                  <a:srgbClr val="000000"/>
                </a:outerShdw>
              </a:effectLst>
              <a:latin typeface="Arial" charset="0"/>
            </a:endParaRPr>
          </a:p>
        </p:txBody>
      </p:sp>
      <p:sp>
        <p:nvSpPr>
          <p:cNvPr id="6" name="Text Box 2"/>
          <p:cNvSpPr txBox="1">
            <a:spLocks noChangeArrowheads="1"/>
          </p:cNvSpPr>
          <p:nvPr/>
        </p:nvSpPr>
        <p:spPr bwMode="auto">
          <a:xfrm rot="21185310">
            <a:off x="650786" y="2633663"/>
            <a:ext cx="5917582" cy="2308324"/>
          </a:xfrm>
          <a:prstGeom prst="rect">
            <a:avLst/>
          </a:prstGeom>
          <a:noFill/>
          <a:ln w="9525">
            <a:noFill/>
            <a:miter lim="800000"/>
            <a:headEnd/>
            <a:tailEnd/>
          </a:ln>
          <a:effectLst/>
        </p:spPr>
        <p:txBody>
          <a:bodyPr wrap="none">
            <a:spAutoFit/>
          </a:bodyPr>
          <a:lstStyle/>
          <a:p>
            <a:pPr algn="ctr">
              <a:defRPr/>
            </a:pPr>
            <a:r>
              <a:rPr lang="en-US" sz="7200" b="1" dirty="0" smtClean="0">
                <a:effectLst>
                  <a:outerShdw blurRad="38100" dist="38100" dir="2700000" algn="tl">
                    <a:srgbClr val="000000"/>
                  </a:outerShdw>
                </a:effectLst>
              </a:rPr>
              <a:t>Explaining</a:t>
            </a:r>
          </a:p>
          <a:p>
            <a:pPr algn="ctr">
              <a:defRPr/>
            </a:pPr>
            <a:r>
              <a:rPr lang="en-US" sz="7200" b="1" dirty="0" smtClean="0">
                <a:effectLst>
                  <a:outerShdw blurRad="38100" dist="38100" dir="2700000" algn="tl">
                    <a:srgbClr val="000000"/>
                  </a:outerShdw>
                </a:effectLst>
              </a:rPr>
              <a:t>AIR PRESSURE!</a:t>
            </a:r>
            <a:endParaRPr lang="en-US" sz="7200" b="1" dirty="0">
              <a:effectLst>
                <a:outerShdw blurRad="38100" dist="38100" dir="2700000" algn="tl">
                  <a:srgbClr val="000000"/>
                </a:outerShdw>
              </a:effectLst>
            </a:endParaRPr>
          </a:p>
        </p:txBody>
      </p:sp>
      <p:pic>
        <p:nvPicPr>
          <p:cNvPr id="7" name="Picture 6" descr="Barometer.jpg"/>
          <p:cNvPicPr>
            <a:picLocks noChangeAspect="1"/>
          </p:cNvPicPr>
          <p:nvPr/>
        </p:nvPicPr>
        <p:blipFill>
          <a:blip r:embed="rId2"/>
          <a:stretch>
            <a:fillRect/>
          </a:stretch>
        </p:blipFill>
        <p:spPr>
          <a:xfrm>
            <a:off x="7295356" y="1981200"/>
            <a:ext cx="1315244" cy="445845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890" name="Text Box 2"/>
          <p:cNvSpPr txBox="1">
            <a:spLocks noChangeArrowheads="1"/>
          </p:cNvSpPr>
          <p:nvPr/>
        </p:nvSpPr>
        <p:spPr bwMode="auto">
          <a:xfrm>
            <a:off x="6248997" y="1830914"/>
            <a:ext cx="2602832" cy="1938992"/>
          </a:xfrm>
          <a:prstGeom prst="rect">
            <a:avLst/>
          </a:prstGeom>
          <a:noFill/>
          <a:ln w="9525">
            <a:noFill/>
            <a:miter lim="800000"/>
            <a:headEnd/>
            <a:tailEnd/>
          </a:ln>
          <a:effectLst/>
        </p:spPr>
        <p:txBody>
          <a:bodyPr wrap="square">
            <a:spAutoFit/>
          </a:bodyPr>
          <a:lstStyle/>
          <a:p>
            <a:pPr>
              <a:defRPr/>
            </a:pPr>
            <a:r>
              <a:rPr lang="en-US" sz="4000" b="1" dirty="0" smtClean="0">
                <a:solidFill>
                  <a:schemeClr val="bg1"/>
                </a:solidFill>
                <a:effectLst>
                  <a:outerShdw blurRad="38100" dist="38100" dir="2700000" algn="tl">
                    <a:srgbClr val="000000"/>
                  </a:outerShdw>
                </a:effectLst>
              </a:rPr>
              <a:t>Cloudy</a:t>
            </a:r>
          </a:p>
          <a:p>
            <a:pPr>
              <a:defRPr/>
            </a:pPr>
            <a:r>
              <a:rPr lang="en-US" sz="4000" b="1" dirty="0" smtClean="0">
                <a:solidFill>
                  <a:schemeClr val="bg1"/>
                </a:solidFill>
                <a:effectLst>
                  <a:outerShdw blurRad="38100" dist="38100" dir="2700000" algn="tl">
                    <a:srgbClr val="000000"/>
                  </a:outerShdw>
                </a:effectLst>
              </a:rPr>
              <a:t>Rainy or</a:t>
            </a:r>
          </a:p>
          <a:p>
            <a:pPr>
              <a:defRPr/>
            </a:pPr>
            <a:r>
              <a:rPr lang="en-US" sz="4000" b="1" dirty="0" smtClean="0">
                <a:solidFill>
                  <a:schemeClr val="bg1"/>
                </a:solidFill>
                <a:effectLst>
                  <a:outerShdw blurRad="38100" dist="38100" dir="2700000" algn="tl">
                    <a:srgbClr val="000000"/>
                  </a:outerShdw>
                </a:effectLst>
              </a:rPr>
              <a:t>Worsening</a:t>
            </a:r>
            <a:endParaRPr lang="en-US" sz="4000" b="1" dirty="0">
              <a:solidFill>
                <a:schemeClr val="bg1"/>
              </a:solidFill>
              <a:effectLst>
                <a:outerShdw blurRad="38100" dist="38100" dir="2700000" algn="tl">
                  <a:srgbClr val="000000"/>
                </a:outerShdw>
              </a:effectLst>
            </a:endParaRPr>
          </a:p>
        </p:txBody>
      </p:sp>
      <p:sp>
        <p:nvSpPr>
          <p:cNvPr id="549892" name="Text Box 4"/>
          <p:cNvSpPr txBox="1">
            <a:spLocks noChangeArrowheads="1"/>
          </p:cNvSpPr>
          <p:nvPr/>
        </p:nvSpPr>
        <p:spPr bwMode="auto">
          <a:xfrm>
            <a:off x="1524000" y="143470"/>
            <a:ext cx="6629400" cy="923330"/>
          </a:xfrm>
          <a:prstGeom prst="rect">
            <a:avLst/>
          </a:prstGeom>
          <a:noFill/>
          <a:ln w="9525">
            <a:noFill/>
            <a:miter lim="800000"/>
            <a:headEnd/>
            <a:tailEnd/>
          </a:ln>
          <a:effectLst/>
        </p:spPr>
        <p:txBody>
          <a:bodyPr wrap="square">
            <a:spAutoFit/>
          </a:bodyPr>
          <a:lstStyle/>
          <a:p>
            <a:pPr>
              <a:defRPr/>
            </a:pPr>
            <a:r>
              <a:rPr lang="en-US" sz="5400" dirty="0" smtClean="0">
                <a:solidFill>
                  <a:schemeClr val="bg1"/>
                </a:solidFill>
              </a:rPr>
              <a:t>Surface </a:t>
            </a:r>
            <a:r>
              <a:rPr lang="en-US" sz="5400" b="1" dirty="0" smtClean="0">
                <a:solidFill>
                  <a:schemeClr val="bg1"/>
                </a:solidFill>
                <a:effectLst>
                  <a:outerShdw blurRad="38100" dist="38100" dir="2700000" algn="tl">
                    <a:srgbClr val="000000"/>
                  </a:outerShdw>
                </a:effectLst>
              </a:rPr>
              <a:t>Low</a:t>
            </a:r>
            <a:r>
              <a:rPr lang="en-US" sz="5400" dirty="0" smtClean="0">
                <a:solidFill>
                  <a:schemeClr val="bg1"/>
                </a:solidFill>
              </a:rPr>
              <a:t> Pressure</a:t>
            </a:r>
            <a:endParaRPr lang="en-US" sz="5400" dirty="0">
              <a:solidFill>
                <a:schemeClr val="bg1"/>
              </a:solidFill>
            </a:endParaRPr>
          </a:p>
        </p:txBody>
      </p:sp>
      <p:sp>
        <p:nvSpPr>
          <p:cNvPr id="61445" name="Oval 5"/>
          <p:cNvSpPr>
            <a:spLocks noChangeArrowheads="1"/>
          </p:cNvSpPr>
          <p:nvPr/>
        </p:nvSpPr>
        <p:spPr bwMode="auto">
          <a:xfrm rot="2166595">
            <a:off x="1149350" y="1162050"/>
            <a:ext cx="4027488" cy="4951413"/>
          </a:xfrm>
          <a:prstGeom prst="ellipse">
            <a:avLst/>
          </a:prstGeom>
          <a:noFill/>
          <a:ln w="38100">
            <a:solidFill>
              <a:srgbClr val="FFFF00"/>
            </a:solidFill>
            <a:round/>
            <a:headEnd/>
            <a:tailEnd/>
          </a:ln>
        </p:spPr>
        <p:txBody>
          <a:bodyPr wrap="none" anchor="ctr"/>
          <a:lstStyle/>
          <a:p>
            <a:endParaRPr lang="en-US"/>
          </a:p>
        </p:txBody>
      </p:sp>
      <p:sp>
        <p:nvSpPr>
          <p:cNvPr id="61446" name="Oval 6"/>
          <p:cNvSpPr>
            <a:spLocks noChangeArrowheads="1"/>
          </p:cNvSpPr>
          <p:nvPr/>
        </p:nvSpPr>
        <p:spPr bwMode="auto">
          <a:xfrm rot="2166595">
            <a:off x="1711325" y="1789113"/>
            <a:ext cx="2951163" cy="3625850"/>
          </a:xfrm>
          <a:prstGeom prst="ellipse">
            <a:avLst/>
          </a:prstGeom>
          <a:noFill/>
          <a:ln w="38100">
            <a:solidFill>
              <a:srgbClr val="FFFF00"/>
            </a:solidFill>
            <a:round/>
            <a:headEnd/>
            <a:tailEnd/>
          </a:ln>
        </p:spPr>
        <p:txBody>
          <a:bodyPr wrap="none" anchor="ctr"/>
          <a:lstStyle/>
          <a:p>
            <a:endParaRPr lang="en-US"/>
          </a:p>
        </p:txBody>
      </p:sp>
      <p:sp>
        <p:nvSpPr>
          <p:cNvPr id="61447" name="Oval 7"/>
          <p:cNvSpPr>
            <a:spLocks noChangeArrowheads="1"/>
          </p:cNvSpPr>
          <p:nvPr/>
        </p:nvSpPr>
        <p:spPr bwMode="auto">
          <a:xfrm rot="2166595">
            <a:off x="2211388" y="2354263"/>
            <a:ext cx="1976437" cy="2432050"/>
          </a:xfrm>
          <a:prstGeom prst="ellipse">
            <a:avLst/>
          </a:prstGeom>
          <a:noFill/>
          <a:ln w="38100">
            <a:solidFill>
              <a:srgbClr val="FFFF00"/>
            </a:solidFill>
            <a:round/>
            <a:headEnd/>
            <a:tailEnd/>
          </a:ln>
        </p:spPr>
        <p:txBody>
          <a:bodyPr wrap="none" anchor="ctr"/>
          <a:lstStyle/>
          <a:p>
            <a:endParaRPr lang="en-US"/>
          </a:p>
        </p:txBody>
      </p:sp>
      <p:sp>
        <p:nvSpPr>
          <p:cNvPr id="61448" name="Oval 8"/>
          <p:cNvSpPr>
            <a:spLocks noChangeArrowheads="1"/>
          </p:cNvSpPr>
          <p:nvPr/>
        </p:nvSpPr>
        <p:spPr bwMode="auto">
          <a:xfrm rot="2166595">
            <a:off x="2682875" y="2938463"/>
            <a:ext cx="1050925" cy="1292225"/>
          </a:xfrm>
          <a:prstGeom prst="ellipse">
            <a:avLst/>
          </a:prstGeom>
          <a:noFill/>
          <a:ln w="38100">
            <a:solidFill>
              <a:srgbClr val="FFFF00"/>
            </a:solidFill>
            <a:round/>
            <a:headEnd/>
            <a:tailEnd/>
          </a:ln>
        </p:spPr>
        <p:txBody>
          <a:bodyPr wrap="none" anchor="ctr"/>
          <a:lstStyle/>
          <a:p>
            <a:endParaRPr lang="en-US"/>
          </a:p>
        </p:txBody>
      </p:sp>
      <p:sp>
        <p:nvSpPr>
          <p:cNvPr id="61449" name="Freeform 9"/>
          <p:cNvSpPr>
            <a:spLocks/>
          </p:cNvSpPr>
          <p:nvPr/>
        </p:nvSpPr>
        <p:spPr bwMode="auto">
          <a:xfrm rot="10800000" flipH="1">
            <a:off x="2438400" y="1676400"/>
            <a:ext cx="304800" cy="1295400"/>
          </a:xfrm>
          <a:custGeom>
            <a:avLst/>
            <a:gdLst>
              <a:gd name="T0" fmla="*/ 2147483647 w 85"/>
              <a:gd name="T1" fmla="*/ 2147483647 h 607"/>
              <a:gd name="T2" fmla="*/ 2147483647 w 85"/>
              <a:gd name="T3" fmla="*/ 2147483647 h 607"/>
              <a:gd name="T4" fmla="*/ 2147483647 w 85"/>
              <a:gd name="T5" fmla="*/ 2147483647 h 607"/>
              <a:gd name="T6" fmla="*/ 2147483647 w 85"/>
              <a:gd name="T7" fmla="*/ 2147483647 h 607"/>
              <a:gd name="T8" fmla="*/ 0 60000 65536"/>
              <a:gd name="T9" fmla="*/ 0 60000 65536"/>
              <a:gd name="T10" fmla="*/ 0 60000 65536"/>
              <a:gd name="T11" fmla="*/ 0 60000 65536"/>
              <a:gd name="T12" fmla="*/ 0 w 85"/>
              <a:gd name="T13" fmla="*/ 0 h 607"/>
              <a:gd name="T14" fmla="*/ 85 w 85"/>
              <a:gd name="T15" fmla="*/ 607 h 607"/>
            </a:gdLst>
            <a:ahLst/>
            <a:cxnLst>
              <a:cxn ang="T8">
                <a:pos x="T0" y="T1"/>
              </a:cxn>
              <a:cxn ang="T9">
                <a:pos x="T2" y="T3"/>
              </a:cxn>
              <a:cxn ang="T10">
                <a:pos x="T4" y="T5"/>
              </a:cxn>
              <a:cxn ang="T11">
                <a:pos x="T6" y="T7"/>
              </a:cxn>
            </a:cxnLst>
            <a:rect l="T12" t="T13" r="T14" b="T15"/>
            <a:pathLst>
              <a:path w="85" h="607">
                <a:moveTo>
                  <a:pt x="61" y="19"/>
                </a:moveTo>
                <a:cubicBezTo>
                  <a:pt x="56" y="9"/>
                  <a:pt x="52" y="0"/>
                  <a:pt x="43" y="55"/>
                </a:cubicBezTo>
                <a:cubicBezTo>
                  <a:pt x="34" y="110"/>
                  <a:pt x="0" y="257"/>
                  <a:pt x="7" y="349"/>
                </a:cubicBezTo>
                <a:cubicBezTo>
                  <a:pt x="14" y="441"/>
                  <a:pt x="49" y="524"/>
                  <a:pt x="85" y="607"/>
                </a:cubicBezTo>
              </a:path>
            </a:pathLst>
          </a:custGeom>
          <a:noFill/>
          <a:ln w="38100" cmpd="sng">
            <a:solidFill>
              <a:srgbClr val="FF0000"/>
            </a:solidFill>
            <a:round/>
            <a:headEnd type="triangle" w="lg" len="lg"/>
            <a:tailEnd type="none" w="med" len="med"/>
          </a:ln>
        </p:spPr>
        <p:txBody>
          <a:bodyPr/>
          <a:lstStyle/>
          <a:p>
            <a:endParaRPr lang="en-US"/>
          </a:p>
        </p:txBody>
      </p:sp>
      <p:sp>
        <p:nvSpPr>
          <p:cNvPr id="61450" name="Freeform 10"/>
          <p:cNvSpPr>
            <a:spLocks/>
          </p:cNvSpPr>
          <p:nvPr/>
        </p:nvSpPr>
        <p:spPr bwMode="auto">
          <a:xfrm rot="13222612" flipV="1">
            <a:off x="685800" y="4953000"/>
            <a:ext cx="1325563" cy="685800"/>
          </a:xfrm>
          <a:custGeom>
            <a:avLst/>
            <a:gdLst>
              <a:gd name="T0" fmla="*/ 0 w 534"/>
              <a:gd name="T1" fmla="*/ 0 h 288"/>
              <a:gd name="T2" fmla="*/ 2147483647 w 534"/>
              <a:gd name="T3" fmla="*/ 2147483647 h 288"/>
              <a:gd name="T4" fmla="*/ 2147483647 w 534"/>
              <a:gd name="T5" fmla="*/ 2147483647 h 288"/>
              <a:gd name="T6" fmla="*/ 0 60000 65536"/>
              <a:gd name="T7" fmla="*/ 0 60000 65536"/>
              <a:gd name="T8" fmla="*/ 0 60000 65536"/>
              <a:gd name="T9" fmla="*/ 0 w 534"/>
              <a:gd name="T10" fmla="*/ 0 h 288"/>
              <a:gd name="T11" fmla="*/ 534 w 534"/>
              <a:gd name="T12" fmla="*/ 288 h 288"/>
            </a:gdLst>
            <a:ahLst/>
            <a:cxnLst>
              <a:cxn ang="T6">
                <a:pos x="T0" y="T1"/>
              </a:cxn>
              <a:cxn ang="T7">
                <a:pos x="T2" y="T3"/>
              </a:cxn>
              <a:cxn ang="T8">
                <a:pos x="T4" y="T5"/>
              </a:cxn>
            </a:cxnLst>
            <a:rect l="T9" t="T10" r="T11" b="T12"/>
            <a:pathLst>
              <a:path w="534" h="288">
                <a:moveTo>
                  <a:pt x="0" y="0"/>
                </a:moveTo>
                <a:cubicBezTo>
                  <a:pt x="48" y="75"/>
                  <a:pt x="97" y="150"/>
                  <a:pt x="186" y="198"/>
                </a:cubicBezTo>
                <a:cubicBezTo>
                  <a:pt x="275" y="246"/>
                  <a:pt x="404" y="267"/>
                  <a:pt x="534" y="288"/>
                </a:cubicBezTo>
              </a:path>
            </a:pathLst>
          </a:custGeom>
          <a:noFill/>
          <a:ln w="38100" cmpd="sng">
            <a:solidFill>
              <a:srgbClr val="FF0000"/>
            </a:solidFill>
            <a:round/>
            <a:headEnd type="triangle" w="lg" len="lg"/>
            <a:tailEnd type="none" w="med" len="med"/>
          </a:ln>
        </p:spPr>
        <p:txBody>
          <a:bodyPr/>
          <a:lstStyle/>
          <a:p>
            <a:endParaRPr lang="en-US"/>
          </a:p>
        </p:txBody>
      </p:sp>
      <p:sp>
        <p:nvSpPr>
          <p:cNvPr id="61451" name="Freeform 11"/>
          <p:cNvSpPr>
            <a:spLocks/>
          </p:cNvSpPr>
          <p:nvPr/>
        </p:nvSpPr>
        <p:spPr bwMode="auto">
          <a:xfrm rot="10800000" flipV="1">
            <a:off x="2209800" y="4267200"/>
            <a:ext cx="990600" cy="838200"/>
          </a:xfrm>
          <a:custGeom>
            <a:avLst/>
            <a:gdLst>
              <a:gd name="T0" fmla="*/ 0 w 504"/>
              <a:gd name="T1" fmla="*/ 0 h 276"/>
              <a:gd name="T2" fmla="*/ 2147483647 w 504"/>
              <a:gd name="T3" fmla="*/ 2147483647 h 276"/>
              <a:gd name="T4" fmla="*/ 2147483647 w 504"/>
              <a:gd name="T5" fmla="*/ 2147483647 h 276"/>
              <a:gd name="T6" fmla="*/ 0 60000 65536"/>
              <a:gd name="T7" fmla="*/ 0 60000 65536"/>
              <a:gd name="T8" fmla="*/ 0 60000 65536"/>
              <a:gd name="T9" fmla="*/ 0 w 504"/>
              <a:gd name="T10" fmla="*/ 0 h 276"/>
              <a:gd name="T11" fmla="*/ 504 w 504"/>
              <a:gd name="T12" fmla="*/ 276 h 276"/>
            </a:gdLst>
            <a:ahLst/>
            <a:cxnLst>
              <a:cxn ang="T6">
                <a:pos x="T0" y="T1"/>
              </a:cxn>
              <a:cxn ang="T7">
                <a:pos x="T2" y="T3"/>
              </a:cxn>
              <a:cxn ang="T8">
                <a:pos x="T4" y="T5"/>
              </a:cxn>
            </a:cxnLst>
            <a:rect l="T9" t="T10" r="T11" b="T12"/>
            <a:pathLst>
              <a:path w="504" h="276">
                <a:moveTo>
                  <a:pt x="0" y="0"/>
                </a:moveTo>
                <a:cubicBezTo>
                  <a:pt x="45" y="64"/>
                  <a:pt x="90" y="128"/>
                  <a:pt x="174" y="174"/>
                </a:cubicBezTo>
                <a:cubicBezTo>
                  <a:pt x="258" y="220"/>
                  <a:pt x="452" y="253"/>
                  <a:pt x="504" y="276"/>
                </a:cubicBezTo>
              </a:path>
            </a:pathLst>
          </a:custGeom>
          <a:noFill/>
          <a:ln w="38100" cmpd="sng">
            <a:solidFill>
              <a:srgbClr val="FF0000"/>
            </a:solidFill>
            <a:round/>
            <a:headEnd type="triangle" w="lg" len="lg"/>
            <a:tailEnd type="none" w="med" len="med"/>
          </a:ln>
        </p:spPr>
        <p:txBody>
          <a:bodyPr/>
          <a:lstStyle/>
          <a:p>
            <a:endParaRPr lang="en-US"/>
          </a:p>
        </p:txBody>
      </p:sp>
      <p:sp>
        <p:nvSpPr>
          <p:cNvPr id="61452" name="Freeform 12"/>
          <p:cNvSpPr>
            <a:spLocks/>
          </p:cNvSpPr>
          <p:nvPr/>
        </p:nvSpPr>
        <p:spPr bwMode="auto">
          <a:xfrm rot="18628737" flipV="1">
            <a:off x="4145756" y="1188244"/>
            <a:ext cx="987425" cy="1049338"/>
          </a:xfrm>
          <a:custGeom>
            <a:avLst/>
            <a:gdLst>
              <a:gd name="T0" fmla="*/ 0 w 486"/>
              <a:gd name="T1" fmla="*/ 2147483647 h 306"/>
              <a:gd name="T2" fmla="*/ 2147483647 w 486"/>
              <a:gd name="T3" fmla="*/ 2147483647 h 306"/>
              <a:gd name="T4" fmla="*/ 2147483647 w 486"/>
              <a:gd name="T5" fmla="*/ 0 h 306"/>
              <a:gd name="T6" fmla="*/ 0 60000 65536"/>
              <a:gd name="T7" fmla="*/ 0 60000 65536"/>
              <a:gd name="T8" fmla="*/ 0 60000 65536"/>
              <a:gd name="T9" fmla="*/ 0 w 486"/>
              <a:gd name="T10" fmla="*/ 0 h 306"/>
              <a:gd name="T11" fmla="*/ 486 w 486"/>
              <a:gd name="T12" fmla="*/ 306 h 306"/>
            </a:gdLst>
            <a:ahLst/>
            <a:cxnLst>
              <a:cxn ang="T6">
                <a:pos x="T0" y="T1"/>
              </a:cxn>
              <a:cxn ang="T7">
                <a:pos x="T2" y="T3"/>
              </a:cxn>
              <a:cxn ang="T8">
                <a:pos x="T4" y="T5"/>
              </a:cxn>
            </a:cxnLst>
            <a:rect l="T9" t="T10" r="T11" b="T12"/>
            <a:pathLst>
              <a:path w="486" h="306">
                <a:moveTo>
                  <a:pt x="0" y="306"/>
                </a:moveTo>
                <a:cubicBezTo>
                  <a:pt x="106" y="268"/>
                  <a:pt x="213" y="231"/>
                  <a:pt x="294" y="180"/>
                </a:cubicBezTo>
                <a:cubicBezTo>
                  <a:pt x="375" y="129"/>
                  <a:pt x="430" y="64"/>
                  <a:pt x="486" y="0"/>
                </a:cubicBezTo>
              </a:path>
            </a:pathLst>
          </a:custGeom>
          <a:noFill/>
          <a:ln w="38100" cmpd="sng">
            <a:solidFill>
              <a:srgbClr val="FF0000"/>
            </a:solidFill>
            <a:round/>
            <a:headEnd type="triangle" w="lg" len="lg"/>
            <a:tailEnd type="none" w="med" len="med"/>
          </a:ln>
        </p:spPr>
        <p:txBody>
          <a:bodyPr/>
          <a:lstStyle/>
          <a:p>
            <a:endParaRPr lang="en-US"/>
          </a:p>
        </p:txBody>
      </p:sp>
      <p:sp>
        <p:nvSpPr>
          <p:cNvPr id="61453" name="Freeform 13"/>
          <p:cNvSpPr>
            <a:spLocks/>
          </p:cNvSpPr>
          <p:nvPr/>
        </p:nvSpPr>
        <p:spPr bwMode="auto">
          <a:xfrm rot="10800000" flipV="1">
            <a:off x="914400" y="3200400"/>
            <a:ext cx="1114425" cy="790575"/>
          </a:xfrm>
          <a:custGeom>
            <a:avLst/>
            <a:gdLst>
              <a:gd name="T0" fmla="*/ 0 w 510"/>
              <a:gd name="T1" fmla="*/ 2147483647 h 312"/>
              <a:gd name="T2" fmla="*/ 2147483647 w 510"/>
              <a:gd name="T3" fmla="*/ 2147483647 h 312"/>
              <a:gd name="T4" fmla="*/ 2147483647 w 510"/>
              <a:gd name="T5" fmla="*/ 0 h 312"/>
              <a:gd name="T6" fmla="*/ 0 60000 65536"/>
              <a:gd name="T7" fmla="*/ 0 60000 65536"/>
              <a:gd name="T8" fmla="*/ 0 60000 65536"/>
              <a:gd name="T9" fmla="*/ 0 w 510"/>
              <a:gd name="T10" fmla="*/ 0 h 312"/>
              <a:gd name="T11" fmla="*/ 510 w 510"/>
              <a:gd name="T12" fmla="*/ 312 h 312"/>
            </a:gdLst>
            <a:ahLst/>
            <a:cxnLst>
              <a:cxn ang="T6">
                <a:pos x="T0" y="T1"/>
              </a:cxn>
              <a:cxn ang="T7">
                <a:pos x="T2" y="T3"/>
              </a:cxn>
              <a:cxn ang="T8">
                <a:pos x="T4" y="T5"/>
              </a:cxn>
            </a:cxnLst>
            <a:rect l="T9" t="T10" r="T11" b="T12"/>
            <a:pathLst>
              <a:path w="510" h="312">
                <a:moveTo>
                  <a:pt x="0" y="312"/>
                </a:moveTo>
                <a:cubicBezTo>
                  <a:pt x="122" y="281"/>
                  <a:pt x="245" y="250"/>
                  <a:pt x="330" y="198"/>
                </a:cubicBezTo>
                <a:cubicBezTo>
                  <a:pt x="415" y="146"/>
                  <a:pt x="462" y="73"/>
                  <a:pt x="510" y="0"/>
                </a:cubicBezTo>
              </a:path>
            </a:pathLst>
          </a:custGeom>
          <a:noFill/>
          <a:ln w="38100" cmpd="sng">
            <a:solidFill>
              <a:srgbClr val="FF0000"/>
            </a:solidFill>
            <a:round/>
            <a:headEnd type="triangle" w="lg" len="lg"/>
            <a:tailEnd type="none" w="med" len="med"/>
          </a:ln>
        </p:spPr>
        <p:txBody>
          <a:bodyPr/>
          <a:lstStyle/>
          <a:p>
            <a:endParaRPr lang="en-US"/>
          </a:p>
        </p:txBody>
      </p:sp>
      <p:sp>
        <p:nvSpPr>
          <p:cNvPr id="61454" name="Freeform 14"/>
          <p:cNvSpPr>
            <a:spLocks/>
          </p:cNvSpPr>
          <p:nvPr/>
        </p:nvSpPr>
        <p:spPr bwMode="auto">
          <a:xfrm rot="10800000" flipH="1">
            <a:off x="1447800" y="1143000"/>
            <a:ext cx="306388" cy="1504950"/>
          </a:xfrm>
          <a:custGeom>
            <a:avLst/>
            <a:gdLst>
              <a:gd name="T0" fmla="*/ 2147483647 w 97"/>
              <a:gd name="T1" fmla="*/ 0 h 606"/>
              <a:gd name="T2" fmla="*/ 2147483647 w 97"/>
              <a:gd name="T3" fmla="*/ 2147483647 h 606"/>
              <a:gd name="T4" fmla="*/ 2147483647 w 97"/>
              <a:gd name="T5" fmla="*/ 2147483647 h 606"/>
              <a:gd name="T6" fmla="*/ 0 60000 65536"/>
              <a:gd name="T7" fmla="*/ 0 60000 65536"/>
              <a:gd name="T8" fmla="*/ 0 60000 65536"/>
              <a:gd name="T9" fmla="*/ 0 w 97"/>
              <a:gd name="T10" fmla="*/ 0 h 606"/>
              <a:gd name="T11" fmla="*/ 97 w 97"/>
              <a:gd name="T12" fmla="*/ 606 h 606"/>
            </a:gdLst>
            <a:ahLst/>
            <a:cxnLst>
              <a:cxn ang="T6">
                <a:pos x="T0" y="T1"/>
              </a:cxn>
              <a:cxn ang="T7">
                <a:pos x="T2" y="T3"/>
              </a:cxn>
              <a:cxn ang="T8">
                <a:pos x="T4" y="T5"/>
              </a:cxn>
            </a:cxnLst>
            <a:rect l="T9" t="T10" r="T11" b="T12"/>
            <a:pathLst>
              <a:path w="97" h="606">
                <a:moveTo>
                  <a:pt x="55" y="0"/>
                </a:moveTo>
                <a:cubicBezTo>
                  <a:pt x="27" y="111"/>
                  <a:pt x="0" y="223"/>
                  <a:pt x="7" y="324"/>
                </a:cubicBezTo>
                <a:cubicBezTo>
                  <a:pt x="14" y="425"/>
                  <a:pt x="55" y="515"/>
                  <a:pt x="97" y="606"/>
                </a:cubicBezTo>
              </a:path>
            </a:pathLst>
          </a:custGeom>
          <a:noFill/>
          <a:ln w="38100" cmpd="sng">
            <a:solidFill>
              <a:srgbClr val="FF0000"/>
            </a:solidFill>
            <a:round/>
            <a:headEnd type="triangle" w="lg" len="lg"/>
            <a:tailEnd type="none" w="med" len="med"/>
          </a:ln>
        </p:spPr>
        <p:txBody>
          <a:bodyPr/>
          <a:lstStyle/>
          <a:p>
            <a:endParaRPr lang="en-US"/>
          </a:p>
        </p:txBody>
      </p:sp>
      <p:sp>
        <p:nvSpPr>
          <p:cNvPr id="61455" name="Freeform 15"/>
          <p:cNvSpPr>
            <a:spLocks/>
          </p:cNvSpPr>
          <p:nvPr/>
        </p:nvSpPr>
        <p:spPr bwMode="auto">
          <a:xfrm rot="10800000" flipH="1">
            <a:off x="4114800" y="4419600"/>
            <a:ext cx="333375" cy="1401763"/>
          </a:xfrm>
          <a:custGeom>
            <a:avLst/>
            <a:gdLst>
              <a:gd name="T0" fmla="*/ 2147483647 w 89"/>
              <a:gd name="T1" fmla="*/ 2147483647 h 564"/>
              <a:gd name="T2" fmla="*/ 2147483647 w 89"/>
              <a:gd name="T3" fmla="*/ 2147483647 h 564"/>
              <a:gd name="T4" fmla="*/ 0 w 89"/>
              <a:gd name="T5" fmla="*/ 0 h 564"/>
              <a:gd name="T6" fmla="*/ 0 60000 65536"/>
              <a:gd name="T7" fmla="*/ 0 60000 65536"/>
              <a:gd name="T8" fmla="*/ 0 60000 65536"/>
              <a:gd name="T9" fmla="*/ 0 w 89"/>
              <a:gd name="T10" fmla="*/ 0 h 564"/>
              <a:gd name="T11" fmla="*/ 89 w 89"/>
              <a:gd name="T12" fmla="*/ 564 h 564"/>
            </a:gdLst>
            <a:ahLst/>
            <a:cxnLst>
              <a:cxn ang="T6">
                <a:pos x="T0" y="T1"/>
              </a:cxn>
              <a:cxn ang="T7">
                <a:pos x="T2" y="T3"/>
              </a:cxn>
              <a:cxn ang="T8">
                <a:pos x="T4" y="T5"/>
              </a:cxn>
            </a:cxnLst>
            <a:rect l="T9" t="T10" r="T11" b="T12"/>
            <a:pathLst>
              <a:path w="89" h="564">
                <a:moveTo>
                  <a:pt x="30" y="564"/>
                </a:moveTo>
                <a:cubicBezTo>
                  <a:pt x="59" y="467"/>
                  <a:pt x="89" y="370"/>
                  <a:pt x="84" y="276"/>
                </a:cubicBezTo>
                <a:cubicBezTo>
                  <a:pt x="79" y="182"/>
                  <a:pt x="39" y="91"/>
                  <a:pt x="0" y="0"/>
                </a:cubicBezTo>
              </a:path>
            </a:pathLst>
          </a:custGeom>
          <a:noFill/>
          <a:ln w="38100" cmpd="sng">
            <a:solidFill>
              <a:srgbClr val="FF0000"/>
            </a:solidFill>
            <a:round/>
            <a:headEnd type="triangle" w="lg" len="lg"/>
            <a:tailEnd type="none" w="med" len="med"/>
          </a:ln>
        </p:spPr>
        <p:txBody>
          <a:bodyPr/>
          <a:lstStyle/>
          <a:p>
            <a:endParaRPr lang="en-US"/>
          </a:p>
        </p:txBody>
      </p:sp>
      <p:sp>
        <p:nvSpPr>
          <p:cNvPr id="61456" name="Freeform 18"/>
          <p:cNvSpPr>
            <a:spLocks/>
          </p:cNvSpPr>
          <p:nvPr/>
        </p:nvSpPr>
        <p:spPr bwMode="auto">
          <a:xfrm rot="7043795" flipV="1">
            <a:off x="3442493" y="1967707"/>
            <a:ext cx="1192213" cy="914400"/>
          </a:xfrm>
          <a:custGeom>
            <a:avLst/>
            <a:gdLst>
              <a:gd name="T0" fmla="*/ 2147483647 w 480"/>
              <a:gd name="T1" fmla="*/ 0 h 312"/>
              <a:gd name="T2" fmla="*/ 2147483647 w 480"/>
              <a:gd name="T3" fmla="*/ 2147483647 h 312"/>
              <a:gd name="T4" fmla="*/ 0 w 480"/>
              <a:gd name="T5" fmla="*/ 2147483647 h 312"/>
              <a:gd name="T6" fmla="*/ 0 60000 65536"/>
              <a:gd name="T7" fmla="*/ 0 60000 65536"/>
              <a:gd name="T8" fmla="*/ 0 60000 65536"/>
              <a:gd name="T9" fmla="*/ 0 w 480"/>
              <a:gd name="T10" fmla="*/ 0 h 312"/>
              <a:gd name="T11" fmla="*/ 480 w 480"/>
              <a:gd name="T12" fmla="*/ 312 h 312"/>
            </a:gdLst>
            <a:ahLst/>
            <a:cxnLst>
              <a:cxn ang="T6">
                <a:pos x="T0" y="T1"/>
              </a:cxn>
              <a:cxn ang="T7">
                <a:pos x="T2" y="T3"/>
              </a:cxn>
              <a:cxn ang="T8">
                <a:pos x="T4" y="T5"/>
              </a:cxn>
            </a:cxnLst>
            <a:rect l="T9" t="T10" r="T11" b="T12"/>
            <a:pathLst>
              <a:path w="480" h="312">
                <a:moveTo>
                  <a:pt x="480" y="0"/>
                </a:moveTo>
                <a:cubicBezTo>
                  <a:pt x="355" y="31"/>
                  <a:pt x="230" y="62"/>
                  <a:pt x="150" y="114"/>
                </a:cubicBezTo>
                <a:cubicBezTo>
                  <a:pt x="70" y="166"/>
                  <a:pt x="35" y="239"/>
                  <a:pt x="0" y="312"/>
                </a:cubicBezTo>
              </a:path>
            </a:pathLst>
          </a:custGeom>
          <a:noFill/>
          <a:ln w="38100" cmpd="sng">
            <a:solidFill>
              <a:srgbClr val="FF0000"/>
            </a:solidFill>
            <a:round/>
            <a:headEnd type="triangle" w="lg" len="lg"/>
            <a:tailEnd type="none" w="med" len="med"/>
          </a:ln>
        </p:spPr>
        <p:txBody>
          <a:bodyPr/>
          <a:lstStyle/>
          <a:p>
            <a:endParaRPr lang="en-US"/>
          </a:p>
        </p:txBody>
      </p:sp>
      <p:sp>
        <p:nvSpPr>
          <p:cNvPr id="61457" name="Freeform 19"/>
          <p:cNvSpPr>
            <a:spLocks/>
          </p:cNvSpPr>
          <p:nvPr/>
        </p:nvSpPr>
        <p:spPr bwMode="auto">
          <a:xfrm rot="15248313" flipV="1">
            <a:off x="2787650" y="5083175"/>
            <a:ext cx="939800" cy="1066800"/>
          </a:xfrm>
          <a:custGeom>
            <a:avLst/>
            <a:gdLst>
              <a:gd name="T0" fmla="*/ 2147483647 w 456"/>
              <a:gd name="T1" fmla="*/ 0 h 294"/>
              <a:gd name="T2" fmla="*/ 2147483647 w 456"/>
              <a:gd name="T3" fmla="*/ 2147483647 h 294"/>
              <a:gd name="T4" fmla="*/ 0 w 456"/>
              <a:gd name="T5" fmla="*/ 2147483647 h 294"/>
              <a:gd name="T6" fmla="*/ 0 60000 65536"/>
              <a:gd name="T7" fmla="*/ 0 60000 65536"/>
              <a:gd name="T8" fmla="*/ 0 60000 65536"/>
              <a:gd name="T9" fmla="*/ 0 w 456"/>
              <a:gd name="T10" fmla="*/ 0 h 294"/>
              <a:gd name="T11" fmla="*/ 456 w 456"/>
              <a:gd name="T12" fmla="*/ 294 h 294"/>
            </a:gdLst>
            <a:ahLst/>
            <a:cxnLst>
              <a:cxn ang="T6">
                <a:pos x="T0" y="T1"/>
              </a:cxn>
              <a:cxn ang="T7">
                <a:pos x="T2" y="T3"/>
              </a:cxn>
              <a:cxn ang="T8">
                <a:pos x="T4" y="T5"/>
              </a:cxn>
            </a:cxnLst>
            <a:rect l="T9" t="T10" r="T11" b="T12"/>
            <a:pathLst>
              <a:path w="456" h="294">
                <a:moveTo>
                  <a:pt x="456" y="0"/>
                </a:moveTo>
                <a:cubicBezTo>
                  <a:pt x="344" y="29"/>
                  <a:pt x="232" y="59"/>
                  <a:pt x="156" y="108"/>
                </a:cubicBezTo>
                <a:cubicBezTo>
                  <a:pt x="80" y="157"/>
                  <a:pt x="40" y="225"/>
                  <a:pt x="0" y="294"/>
                </a:cubicBezTo>
              </a:path>
            </a:pathLst>
          </a:custGeom>
          <a:noFill/>
          <a:ln w="38100" cmpd="sng">
            <a:solidFill>
              <a:srgbClr val="FF0000"/>
            </a:solidFill>
            <a:round/>
            <a:headEnd type="triangle" w="lg" len="lg"/>
            <a:tailEnd type="none" w="med" len="med"/>
          </a:ln>
        </p:spPr>
        <p:txBody>
          <a:bodyPr/>
          <a:lstStyle/>
          <a:p>
            <a:endParaRPr lang="en-US"/>
          </a:p>
        </p:txBody>
      </p:sp>
      <p:sp>
        <p:nvSpPr>
          <p:cNvPr id="549912" name="Text Box 24"/>
          <p:cNvSpPr txBox="1">
            <a:spLocks noChangeArrowheads="1"/>
          </p:cNvSpPr>
          <p:nvPr/>
        </p:nvSpPr>
        <p:spPr bwMode="auto">
          <a:xfrm>
            <a:off x="2884488" y="3076575"/>
            <a:ext cx="649287" cy="1006475"/>
          </a:xfrm>
          <a:prstGeom prst="rect">
            <a:avLst/>
          </a:prstGeom>
          <a:noFill/>
          <a:ln w="9525">
            <a:noFill/>
            <a:miter lim="800000"/>
            <a:headEnd/>
            <a:tailEnd/>
          </a:ln>
          <a:effectLst/>
        </p:spPr>
        <p:txBody>
          <a:bodyPr wrap="none">
            <a:spAutoFit/>
          </a:bodyPr>
          <a:lstStyle/>
          <a:p>
            <a:pPr>
              <a:defRPr/>
            </a:pPr>
            <a:r>
              <a:rPr lang="en-US" sz="6000" dirty="0">
                <a:solidFill>
                  <a:srgbClr val="FF0000"/>
                </a:solidFill>
                <a:effectLst>
                  <a:outerShdw blurRad="38100" dist="38100" dir="2700000" algn="tl">
                    <a:srgbClr val="000000"/>
                  </a:outerShdw>
                </a:effectLst>
                <a:latin typeface="Times New Roman" pitchFamily="18" charset="0"/>
              </a:rPr>
              <a:t>L</a:t>
            </a:r>
          </a:p>
        </p:txBody>
      </p:sp>
      <p:sp>
        <p:nvSpPr>
          <p:cNvPr id="549918" name="Text Box 30"/>
          <p:cNvSpPr txBox="1">
            <a:spLocks noChangeArrowheads="1"/>
          </p:cNvSpPr>
          <p:nvPr/>
        </p:nvSpPr>
        <p:spPr bwMode="auto">
          <a:xfrm>
            <a:off x="5838825" y="4479925"/>
            <a:ext cx="3013004" cy="2308324"/>
          </a:xfrm>
          <a:prstGeom prst="rect">
            <a:avLst/>
          </a:prstGeom>
          <a:noFill/>
          <a:ln w="9525">
            <a:noFill/>
            <a:miter lim="800000"/>
            <a:headEnd/>
            <a:tailEnd/>
          </a:ln>
          <a:effectLst/>
        </p:spPr>
        <p:txBody>
          <a:bodyPr wrap="none">
            <a:spAutoFit/>
          </a:bodyPr>
          <a:lstStyle/>
          <a:p>
            <a:pPr>
              <a:buFont typeface="Wingdings" pitchFamily="2" charset="2"/>
              <a:buChar char="§"/>
              <a:defRPr/>
            </a:pPr>
            <a:r>
              <a:rPr lang="en-US" sz="3600" b="1" dirty="0">
                <a:effectLst>
                  <a:outerShdw blurRad="38100" dist="38100" dir="2700000" algn="tl">
                    <a:srgbClr val="000000"/>
                  </a:outerShdw>
                </a:effectLst>
              </a:rPr>
              <a:t> </a:t>
            </a:r>
            <a:r>
              <a:rPr lang="en-US" sz="3600" b="1" dirty="0">
                <a:solidFill>
                  <a:schemeClr val="bg1">
                    <a:lumMod val="95000"/>
                  </a:schemeClr>
                </a:solidFill>
                <a:effectLst>
                  <a:outerShdw blurRad="38100" dist="38100" dir="2700000" algn="tl">
                    <a:srgbClr val="000000"/>
                  </a:outerShdw>
                </a:effectLst>
              </a:rPr>
              <a:t> cyclonic</a:t>
            </a:r>
          </a:p>
          <a:p>
            <a:pPr>
              <a:buFont typeface="Wingdings" pitchFamily="2" charset="2"/>
              <a:buNone/>
              <a:defRPr/>
            </a:pPr>
            <a:r>
              <a:rPr lang="en-US" sz="3600" b="1" dirty="0">
                <a:effectLst>
                  <a:outerShdw blurRad="38100" dist="38100" dir="2700000" algn="tl">
                    <a:srgbClr val="000000"/>
                  </a:outerShdw>
                </a:effectLst>
              </a:rPr>
              <a:t>   </a:t>
            </a:r>
            <a:r>
              <a:rPr lang="en-US" sz="3600" b="1" dirty="0">
                <a:solidFill>
                  <a:schemeClr val="hlink"/>
                </a:solidFill>
                <a:effectLst>
                  <a:outerShdw blurRad="38100" dist="38100" dir="2700000" algn="tl">
                    <a:srgbClr val="000000"/>
                  </a:outerShdw>
                </a:effectLst>
              </a:rPr>
              <a:t>(counter-</a:t>
            </a:r>
          </a:p>
          <a:p>
            <a:pPr>
              <a:buFont typeface="Wingdings" pitchFamily="2" charset="2"/>
              <a:buNone/>
              <a:defRPr/>
            </a:pPr>
            <a:r>
              <a:rPr lang="en-US" sz="3600" b="1" dirty="0">
                <a:solidFill>
                  <a:schemeClr val="hlink"/>
                </a:solidFill>
                <a:effectLst>
                  <a:outerShdw blurRad="38100" dist="38100" dir="2700000" algn="tl">
                    <a:srgbClr val="000000"/>
                  </a:outerShdw>
                </a:effectLst>
              </a:rPr>
              <a:t>    clockwise</a:t>
            </a:r>
            <a:r>
              <a:rPr lang="en-US" sz="3600" b="1" dirty="0" smtClean="0">
                <a:solidFill>
                  <a:schemeClr val="hlink"/>
                </a:solidFill>
                <a:effectLst>
                  <a:outerShdw blurRad="38100" dist="38100" dir="2700000" algn="tl">
                    <a:srgbClr val="000000"/>
                  </a:outerShdw>
                </a:effectLst>
              </a:rPr>
              <a:t>)</a:t>
            </a:r>
            <a:endParaRPr lang="en-US" sz="3600" b="1" dirty="0">
              <a:solidFill>
                <a:schemeClr val="hlink"/>
              </a:solidFill>
              <a:effectLst>
                <a:outerShdw blurRad="38100" dist="38100" dir="2700000" algn="tl">
                  <a:srgbClr val="000000"/>
                </a:outerShdw>
              </a:effectLst>
            </a:endParaRPr>
          </a:p>
          <a:p>
            <a:pPr>
              <a:buFont typeface="Wingdings" pitchFamily="2" charset="2"/>
              <a:buChar char="§"/>
              <a:defRPr/>
            </a:pPr>
            <a:r>
              <a:rPr lang="en-US" sz="3600" b="1" dirty="0">
                <a:effectLst>
                  <a:outerShdw blurRad="38100" dist="38100" dir="2700000" algn="tl">
                    <a:srgbClr val="000000"/>
                  </a:outerShdw>
                </a:effectLst>
              </a:rPr>
              <a:t>  </a:t>
            </a:r>
            <a:r>
              <a:rPr lang="en-US" sz="3600" b="1" dirty="0">
                <a:solidFill>
                  <a:schemeClr val="bg1">
                    <a:lumMod val="95000"/>
                  </a:schemeClr>
                </a:solidFill>
                <a:effectLst>
                  <a:outerShdw blurRad="38100" dist="38100" dir="2700000" algn="tl">
                    <a:srgbClr val="000000"/>
                  </a:outerShdw>
                </a:effectLst>
              </a:rPr>
              <a:t>convergence</a:t>
            </a:r>
            <a:endParaRPr lang="en-US" sz="3600" dirty="0">
              <a:solidFill>
                <a:schemeClr val="bg1">
                  <a:lumMod val="95000"/>
                </a:schemeClr>
              </a:solidFill>
              <a:effectLst>
                <a:outerShdw blurRad="38100" dist="38100" dir="2700000" algn="tl">
                  <a:srgbClr val="000000"/>
                </a:outerShdw>
              </a:effectLst>
            </a:endParaRPr>
          </a:p>
        </p:txBody>
      </p:sp>
      <p:sp>
        <p:nvSpPr>
          <p:cNvPr id="29" name="Freeform 18"/>
          <p:cNvSpPr>
            <a:spLocks/>
          </p:cNvSpPr>
          <p:nvPr/>
        </p:nvSpPr>
        <p:spPr bwMode="auto">
          <a:xfrm rot="11383730" flipV="1">
            <a:off x="3845202" y="3097845"/>
            <a:ext cx="1192213" cy="867056"/>
          </a:xfrm>
          <a:custGeom>
            <a:avLst/>
            <a:gdLst>
              <a:gd name="T0" fmla="*/ 2147483647 w 480"/>
              <a:gd name="T1" fmla="*/ 0 h 312"/>
              <a:gd name="T2" fmla="*/ 2147483647 w 480"/>
              <a:gd name="T3" fmla="*/ 2147483647 h 312"/>
              <a:gd name="T4" fmla="*/ 0 w 480"/>
              <a:gd name="T5" fmla="*/ 2147483647 h 312"/>
              <a:gd name="T6" fmla="*/ 0 60000 65536"/>
              <a:gd name="T7" fmla="*/ 0 60000 65536"/>
              <a:gd name="T8" fmla="*/ 0 60000 65536"/>
              <a:gd name="T9" fmla="*/ 0 w 480"/>
              <a:gd name="T10" fmla="*/ 0 h 312"/>
              <a:gd name="T11" fmla="*/ 480 w 480"/>
              <a:gd name="T12" fmla="*/ 312 h 312"/>
            </a:gdLst>
            <a:ahLst/>
            <a:cxnLst>
              <a:cxn ang="T6">
                <a:pos x="T0" y="T1"/>
              </a:cxn>
              <a:cxn ang="T7">
                <a:pos x="T2" y="T3"/>
              </a:cxn>
              <a:cxn ang="T8">
                <a:pos x="T4" y="T5"/>
              </a:cxn>
            </a:cxnLst>
            <a:rect l="T9" t="T10" r="T11" b="T12"/>
            <a:pathLst>
              <a:path w="480" h="312">
                <a:moveTo>
                  <a:pt x="480" y="0"/>
                </a:moveTo>
                <a:cubicBezTo>
                  <a:pt x="355" y="31"/>
                  <a:pt x="230" y="62"/>
                  <a:pt x="150" y="114"/>
                </a:cubicBezTo>
                <a:cubicBezTo>
                  <a:pt x="70" y="166"/>
                  <a:pt x="35" y="239"/>
                  <a:pt x="0" y="312"/>
                </a:cubicBezTo>
              </a:path>
            </a:pathLst>
          </a:custGeom>
          <a:noFill/>
          <a:ln w="38100" cmpd="sng">
            <a:solidFill>
              <a:srgbClr val="FF0000"/>
            </a:solidFill>
            <a:round/>
            <a:headEnd type="triangle" w="lg" len="lg"/>
            <a:tailEnd type="none" w="med" len="med"/>
          </a:ln>
        </p:spPr>
        <p:txBody>
          <a:bodyPr/>
          <a:lstStyle/>
          <a:p>
            <a:endParaRPr lang="en-US"/>
          </a:p>
        </p:txBody>
      </p:sp>
      <p:sp>
        <p:nvSpPr>
          <p:cNvPr id="32" name="Freeform 12"/>
          <p:cNvSpPr>
            <a:spLocks/>
          </p:cNvSpPr>
          <p:nvPr/>
        </p:nvSpPr>
        <p:spPr bwMode="auto">
          <a:xfrm rot="897260" flipV="1">
            <a:off x="4765968" y="2872757"/>
            <a:ext cx="1040687" cy="1049338"/>
          </a:xfrm>
          <a:custGeom>
            <a:avLst/>
            <a:gdLst>
              <a:gd name="T0" fmla="*/ 0 w 486"/>
              <a:gd name="T1" fmla="*/ 2147483647 h 306"/>
              <a:gd name="T2" fmla="*/ 2147483647 w 486"/>
              <a:gd name="T3" fmla="*/ 2147483647 h 306"/>
              <a:gd name="T4" fmla="*/ 2147483647 w 486"/>
              <a:gd name="T5" fmla="*/ 0 h 306"/>
              <a:gd name="T6" fmla="*/ 0 60000 65536"/>
              <a:gd name="T7" fmla="*/ 0 60000 65536"/>
              <a:gd name="T8" fmla="*/ 0 60000 65536"/>
              <a:gd name="T9" fmla="*/ 0 w 486"/>
              <a:gd name="T10" fmla="*/ 0 h 306"/>
              <a:gd name="T11" fmla="*/ 486 w 486"/>
              <a:gd name="T12" fmla="*/ 306 h 306"/>
            </a:gdLst>
            <a:ahLst/>
            <a:cxnLst>
              <a:cxn ang="T6">
                <a:pos x="T0" y="T1"/>
              </a:cxn>
              <a:cxn ang="T7">
                <a:pos x="T2" y="T3"/>
              </a:cxn>
              <a:cxn ang="T8">
                <a:pos x="T4" y="T5"/>
              </a:cxn>
            </a:cxnLst>
            <a:rect l="T9" t="T10" r="T11" b="T12"/>
            <a:pathLst>
              <a:path w="486" h="306">
                <a:moveTo>
                  <a:pt x="0" y="306"/>
                </a:moveTo>
                <a:cubicBezTo>
                  <a:pt x="106" y="268"/>
                  <a:pt x="213" y="231"/>
                  <a:pt x="294" y="180"/>
                </a:cubicBezTo>
                <a:cubicBezTo>
                  <a:pt x="375" y="129"/>
                  <a:pt x="430" y="64"/>
                  <a:pt x="486" y="0"/>
                </a:cubicBezTo>
              </a:path>
            </a:pathLst>
          </a:custGeom>
          <a:noFill/>
          <a:ln w="38100" cmpd="sng">
            <a:solidFill>
              <a:srgbClr val="FF0000"/>
            </a:solidFill>
            <a:round/>
            <a:headEnd type="triangle" w="lg" len="lg"/>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66" name="Oval 2"/>
          <p:cNvSpPr>
            <a:spLocks noChangeArrowheads="1"/>
          </p:cNvSpPr>
          <p:nvPr/>
        </p:nvSpPr>
        <p:spPr bwMode="auto">
          <a:xfrm rot="2166595">
            <a:off x="1066800" y="1066800"/>
            <a:ext cx="4322763" cy="5038725"/>
          </a:xfrm>
          <a:prstGeom prst="ellipse">
            <a:avLst/>
          </a:prstGeom>
          <a:noFill/>
          <a:ln w="38100">
            <a:solidFill>
              <a:srgbClr val="FFFF00"/>
            </a:solidFill>
            <a:round/>
            <a:headEnd/>
            <a:tailEnd/>
          </a:ln>
        </p:spPr>
        <p:txBody>
          <a:bodyPr wrap="none" anchor="ctr"/>
          <a:lstStyle/>
          <a:p>
            <a:endParaRPr lang="en-US"/>
          </a:p>
        </p:txBody>
      </p:sp>
      <p:sp>
        <p:nvSpPr>
          <p:cNvPr id="62467" name="Oval 3"/>
          <p:cNvSpPr>
            <a:spLocks noChangeArrowheads="1"/>
          </p:cNvSpPr>
          <p:nvPr/>
        </p:nvSpPr>
        <p:spPr bwMode="auto">
          <a:xfrm rot="2166595">
            <a:off x="1493838" y="1635125"/>
            <a:ext cx="3406775" cy="3946525"/>
          </a:xfrm>
          <a:prstGeom prst="ellipse">
            <a:avLst/>
          </a:prstGeom>
          <a:noFill/>
          <a:ln w="38100">
            <a:solidFill>
              <a:srgbClr val="FFFF00"/>
            </a:solidFill>
            <a:round/>
            <a:headEnd/>
            <a:tailEnd/>
          </a:ln>
        </p:spPr>
        <p:txBody>
          <a:bodyPr wrap="none" anchor="ctr"/>
          <a:lstStyle/>
          <a:p>
            <a:endParaRPr lang="en-US"/>
          </a:p>
        </p:txBody>
      </p:sp>
      <p:sp>
        <p:nvSpPr>
          <p:cNvPr id="62468" name="Oval 4"/>
          <p:cNvSpPr>
            <a:spLocks noChangeArrowheads="1"/>
          </p:cNvSpPr>
          <p:nvPr/>
        </p:nvSpPr>
        <p:spPr bwMode="auto">
          <a:xfrm rot="2166595">
            <a:off x="1963738" y="2114550"/>
            <a:ext cx="2444750" cy="2951163"/>
          </a:xfrm>
          <a:prstGeom prst="ellipse">
            <a:avLst/>
          </a:prstGeom>
          <a:noFill/>
          <a:ln w="38100">
            <a:solidFill>
              <a:srgbClr val="FFFF00"/>
            </a:solidFill>
            <a:round/>
            <a:headEnd/>
            <a:tailEnd/>
          </a:ln>
        </p:spPr>
        <p:txBody>
          <a:bodyPr wrap="none" anchor="ctr"/>
          <a:lstStyle/>
          <a:p>
            <a:endParaRPr lang="en-US"/>
          </a:p>
        </p:txBody>
      </p:sp>
      <p:sp>
        <p:nvSpPr>
          <p:cNvPr id="62472" name="Oval 8"/>
          <p:cNvSpPr>
            <a:spLocks noChangeArrowheads="1"/>
          </p:cNvSpPr>
          <p:nvPr/>
        </p:nvSpPr>
        <p:spPr bwMode="auto">
          <a:xfrm rot="2166595">
            <a:off x="2352675" y="2611438"/>
            <a:ext cx="1587500" cy="1952625"/>
          </a:xfrm>
          <a:prstGeom prst="ellipse">
            <a:avLst/>
          </a:prstGeom>
          <a:noFill/>
          <a:ln w="38100">
            <a:solidFill>
              <a:srgbClr val="FFFF00"/>
            </a:solidFill>
            <a:round/>
            <a:headEnd/>
            <a:tailEnd/>
          </a:ln>
        </p:spPr>
        <p:txBody>
          <a:bodyPr wrap="none" anchor="ctr"/>
          <a:lstStyle/>
          <a:p>
            <a:endParaRPr lang="en-US"/>
          </a:p>
        </p:txBody>
      </p:sp>
      <p:sp>
        <p:nvSpPr>
          <p:cNvPr id="62473" name="Freeform 9"/>
          <p:cNvSpPr>
            <a:spLocks/>
          </p:cNvSpPr>
          <p:nvPr/>
        </p:nvSpPr>
        <p:spPr bwMode="auto">
          <a:xfrm>
            <a:off x="1371600" y="1676400"/>
            <a:ext cx="211138" cy="1238250"/>
          </a:xfrm>
          <a:custGeom>
            <a:avLst/>
            <a:gdLst>
              <a:gd name="T0" fmla="*/ 2147483647 w 133"/>
              <a:gd name="T1" fmla="*/ 2147483647 h 780"/>
              <a:gd name="T2" fmla="*/ 2147483647 w 133"/>
              <a:gd name="T3" fmla="*/ 2147483647 h 780"/>
              <a:gd name="T4" fmla="*/ 2147483647 w 133"/>
              <a:gd name="T5" fmla="*/ 0 h 780"/>
              <a:gd name="T6" fmla="*/ 0 60000 65536"/>
              <a:gd name="T7" fmla="*/ 0 60000 65536"/>
              <a:gd name="T8" fmla="*/ 0 60000 65536"/>
              <a:gd name="T9" fmla="*/ 0 w 133"/>
              <a:gd name="T10" fmla="*/ 0 h 780"/>
              <a:gd name="T11" fmla="*/ 133 w 133"/>
              <a:gd name="T12" fmla="*/ 780 h 780"/>
            </a:gdLst>
            <a:ahLst/>
            <a:cxnLst>
              <a:cxn ang="T6">
                <a:pos x="T0" y="T1"/>
              </a:cxn>
              <a:cxn ang="T7">
                <a:pos x="T2" y="T3"/>
              </a:cxn>
              <a:cxn ang="T8">
                <a:pos x="T4" y="T5"/>
              </a:cxn>
            </a:cxnLst>
            <a:rect l="T9" t="T10" r="T11" b="T12"/>
            <a:pathLst>
              <a:path w="133" h="780">
                <a:moveTo>
                  <a:pt x="133" y="780"/>
                </a:moveTo>
                <a:cubicBezTo>
                  <a:pt x="73" y="647"/>
                  <a:pt x="14" y="514"/>
                  <a:pt x="7" y="384"/>
                </a:cubicBezTo>
                <a:cubicBezTo>
                  <a:pt x="0" y="254"/>
                  <a:pt x="45" y="127"/>
                  <a:pt x="91" y="0"/>
                </a:cubicBezTo>
              </a:path>
            </a:pathLst>
          </a:custGeom>
          <a:noFill/>
          <a:ln w="38100" cmpd="sng">
            <a:solidFill>
              <a:srgbClr val="FF0000"/>
            </a:solidFill>
            <a:round/>
            <a:headEnd type="none" w="med" len="med"/>
            <a:tailEnd type="triangle" w="lg" len="lg"/>
          </a:ln>
        </p:spPr>
        <p:txBody>
          <a:bodyPr/>
          <a:lstStyle/>
          <a:p>
            <a:endParaRPr lang="en-US"/>
          </a:p>
        </p:txBody>
      </p:sp>
      <p:sp>
        <p:nvSpPr>
          <p:cNvPr id="62474" name="Freeform 10"/>
          <p:cNvSpPr>
            <a:spLocks/>
          </p:cNvSpPr>
          <p:nvPr/>
        </p:nvSpPr>
        <p:spPr bwMode="auto">
          <a:xfrm>
            <a:off x="2133600" y="2286000"/>
            <a:ext cx="211138" cy="1152525"/>
          </a:xfrm>
          <a:custGeom>
            <a:avLst/>
            <a:gdLst>
              <a:gd name="T0" fmla="*/ 2147483647 w 133"/>
              <a:gd name="T1" fmla="*/ 2147483647 h 726"/>
              <a:gd name="T2" fmla="*/ 2147483647 w 133"/>
              <a:gd name="T3" fmla="*/ 2147483647 h 726"/>
              <a:gd name="T4" fmla="*/ 2147483647 w 133"/>
              <a:gd name="T5" fmla="*/ 0 h 726"/>
              <a:gd name="T6" fmla="*/ 0 60000 65536"/>
              <a:gd name="T7" fmla="*/ 0 60000 65536"/>
              <a:gd name="T8" fmla="*/ 0 60000 65536"/>
              <a:gd name="T9" fmla="*/ 0 w 133"/>
              <a:gd name="T10" fmla="*/ 0 h 726"/>
              <a:gd name="T11" fmla="*/ 133 w 133"/>
              <a:gd name="T12" fmla="*/ 726 h 726"/>
            </a:gdLst>
            <a:ahLst/>
            <a:cxnLst>
              <a:cxn ang="T6">
                <a:pos x="T0" y="T1"/>
              </a:cxn>
              <a:cxn ang="T7">
                <a:pos x="T2" y="T3"/>
              </a:cxn>
              <a:cxn ang="T8">
                <a:pos x="T4" y="T5"/>
              </a:cxn>
            </a:cxnLst>
            <a:rect l="T9" t="T10" r="T11" b="T12"/>
            <a:pathLst>
              <a:path w="133" h="726">
                <a:moveTo>
                  <a:pt x="133" y="726"/>
                </a:moveTo>
                <a:cubicBezTo>
                  <a:pt x="73" y="603"/>
                  <a:pt x="14" y="481"/>
                  <a:pt x="7" y="360"/>
                </a:cubicBezTo>
                <a:cubicBezTo>
                  <a:pt x="0" y="239"/>
                  <a:pt x="45" y="119"/>
                  <a:pt x="91" y="0"/>
                </a:cubicBezTo>
              </a:path>
            </a:pathLst>
          </a:custGeom>
          <a:noFill/>
          <a:ln w="38100" cmpd="sng">
            <a:solidFill>
              <a:srgbClr val="FF0000"/>
            </a:solidFill>
            <a:round/>
            <a:headEnd type="none" w="med" len="med"/>
            <a:tailEnd type="triangle" w="lg" len="lg"/>
          </a:ln>
        </p:spPr>
        <p:txBody>
          <a:bodyPr/>
          <a:lstStyle/>
          <a:p>
            <a:endParaRPr lang="en-US"/>
          </a:p>
        </p:txBody>
      </p:sp>
      <p:sp>
        <p:nvSpPr>
          <p:cNvPr id="62475" name="Freeform 11"/>
          <p:cNvSpPr>
            <a:spLocks/>
          </p:cNvSpPr>
          <p:nvPr/>
        </p:nvSpPr>
        <p:spPr bwMode="auto">
          <a:xfrm>
            <a:off x="2971800" y="1066800"/>
            <a:ext cx="1009650" cy="647700"/>
          </a:xfrm>
          <a:custGeom>
            <a:avLst/>
            <a:gdLst>
              <a:gd name="T0" fmla="*/ 0 w 636"/>
              <a:gd name="T1" fmla="*/ 2147483647 h 408"/>
              <a:gd name="T2" fmla="*/ 2147483647 w 636"/>
              <a:gd name="T3" fmla="*/ 2147483647 h 408"/>
              <a:gd name="T4" fmla="*/ 2147483647 w 636"/>
              <a:gd name="T5" fmla="*/ 0 h 408"/>
              <a:gd name="T6" fmla="*/ 0 60000 65536"/>
              <a:gd name="T7" fmla="*/ 0 60000 65536"/>
              <a:gd name="T8" fmla="*/ 0 60000 65536"/>
              <a:gd name="T9" fmla="*/ 0 w 636"/>
              <a:gd name="T10" fmla="*/ 0 h 408"/>
              <a:gd name="T11" fmla="*/ 636 w 636"/>
              <a:gd name="T12" fmla="*/ 408 h 408"/>
            </a:gdLst>
            <a:ahLst/>
            <a:cxnLst>
              <a:cxn ang="T6">
                <a:pos x="T0" y="T1"/>
              </a:cxn>
              <a:cxn ang="T7">
                <a:pos x="T2" y="T3"/>
              </a:cxn>
              <a:cxn ang="T8">
                <a:pos x="T4" y="T5"/>
              </a:cxn>
            </a:cxnLst>
            <a:rect l="T9" t="T10" r="T11" b="T12"/>
            <a:pathLst>
              <a:path w="636" h="408">
                <a:moveTo>
                  <a:pt x="0" y="408"/>
                </a:moveTo>
                <a:cubicBezTo>
                  <a:pt x="91" y="292"/>
                  <a:pt x="182" y="176"/>
                  <a:pt x="288" y="108"/>
                </a:cubicBezTo>
                <a:cubicBezTo>
                  <a:pt x="394" y="40"/>
                  <a:pt x="515" y="20"/>
                  <a:pt x="636" y="0"/>
                </a:cubicBezTo>
              </a:path>
            </a:pathLst>
          </a:custGeom>
          <a:noFill/>
          <a:ln w="38100" cmpd="sng">
            <a:solidFill>
              <a:srgbClr val="FF0000"/>
            </a:solidFill>
            <a:round/>
            <a:headEnd type="none" w="med" len="med"/>
            <a:tailEnd type="triangle" w="lg" len="lg"/>
          </a:ln>
        </p:spPr>
        <p:txBody>
          <a:bodyPr/>
          <a:lstStyle/>
          <a:p>
            <a:endParaRPr lang="en-US"/>
          </a:p>
        </p:txBody>
      </p:sp>
      <p:sp>
        <p:nvSpPr>
          <p:cNvPr id="62476" name="Freeform 12"/>
          <p:cNvSpPr>
            <a:spLocks/>
          </p:cNvSpPr>
          <p:nvPr/>
        </p:nvSpPr>
        <p:spPr bwMode="auto">
          <a:xfrm rot="1080250">
            <a:off x="3886200" y="1600200"/>
            <a:ext cx="1371600" cy="533400"/>
          </a:xfrm>
          <a:custGeom>
            <a:avLst/>
            <a:gdLst>
              <a:gd name="T0" fmla="*/ 0 w 654"/>
              <a:gd name="T1" fmla="*/ 2147483647 h 396"/>
              <a:gd name="T2" fmla="*/ 2147483647 w 654"/>
              <a:gd name="T3" fmla="*/ 2147483647 h 396"/>
              <a:gd name="T4" fmla="*/ 2147483647 w 654"/>
              <a:gd name="T5" fmla="*/ 0 h 396"/>
              <a:gd name="T6" fmla="*/ 0 60000 65536"/>
              <a:gd name="T7" fmla="*/ 0 60000 65536"/>
              <a:gd name="T8" fmla="*/ 0 60000 65536"/>
              <a:gd name="T9" fmla="*/ 0 w 654"/>
              <a:gd name="T10" fmla="*/ 0 h 396"/>
              <a:gd name="T11" fmla="*/ 654 w 654"/>
              <a:gd name="T12" fmla="*/ 396 h 396"/>
            </a:gdLst>
            <a:ahLst/>
            <a:cxnLst>
              <a:cxn ang="T6">
                <a:pos x="T0" y="T1"/>
              </a:cxn>
              <a:cxn ang="T7">
                <a:pos x="T2" y="T3"/>
              </a:cxn>
              <a:cxn ang="T8">
                <a:pos x="T4" y="T5"/>
              </a:cxn>
            </a:cxnLst>
            <a:rect l="T9" t="T10" r="T11" b="T12"/>
            <a:pathLst>
              <a:path w="654" h="396">
                <a:moveTo>
                  <a:pt x="0" y="396"/>
                </a:moveTo>
                <a:cubicBezTo>
                  <a:pt x="89" y="288"/>
                  <a:pt x="179" y="180"/>
                  <a:pt x="288" y="114"/>
                </a:cubicBezTo>
                <a:cubicBezTo>
                  <a:pt x="397" y="48"/>
                  <a:pt x="589" y="10"/>
                  <a:pt x="654" y="0"/>
                </a:cubicBezTo>
              </a:path>
            </a:pathLst>
          </a:custGeom>
          <a:noFill/>
          <a:ln w="38100" cmpd="sng">
            <a:solidFill>
              <a:srgbClr val="FF0000"/>
            </a:solidFill>
            <a:round/>
            <a:headEnd type="none" w="med" len="med"/>
            <a:tailEnd type="triangle" w="lg" len="lg"/>
          </a:ln>
        </p:spPr>
        <p:txBody>
          <a:bodyPr/>
          <a:lstStyle/>
          <a:p>
            <a:endParaRPr lang="en-US"/>
          </a:p>
        </p:txBody>
      </p:sp>
      <p:sp>
        <p:nvSpPr>
          <p:cNvPr id="62477" name="Freeform 13"/>
          <p:cNvSpPr>
            <a:spLocks/>
          </p:cNvSpPr>
          <p:nvPr/>
        </p:nvSpPr>
        <p:spPr bwMode="auto">
          <a:xfrm>
            <a:off x="3962400" y="4572000"/>
            <a:ext cx="180975" cy="1190625"/>
          </a:xfrm>
          <a:custGeom>
            <a:avLst/>
            <a:gdLst>
              <a:gd name="T0" fmla="*/ 0 w 114"/>
              <a:gd name="T1" fmla="*/ 0 h 750"/>
              <a:gd name="T2" fmla="*/ 2147483647 w 114"/>
              <a:gd name="T3" fmla="*/ 2147483647 h 750"/>
              <a:gd name="T4" fmla="*/ 2147483647 w 114"/>
              <a:gd name="T5" fmla="*/ 2147483647 h 750"/>
              <a:gd name="T6" fmla="*/ 0 60000 65536"/>
              <a:gd name="T7" fmla="*/ 0 60000 65536"/>
              <a:gd name="T8" fmla="*/ 0 60000 65536"/>
              <a:gd name="T9" fmla="*/ 0 w 114"/>
              <a:gd name="T10" fmla="*/ 0 h 750"/>
              <a:gd name="T11" fmla="*/ 114 w 114"/>
              <a:gd name="T12" fmla="*/ 750 h 750"/>
            </a:gdLst>
            <a:ahLst/>
            <a:cxnLst>
              <a:cxn ang="T6">
                <a:pos x="T0" y="T1"/>
              </a:cxn>
              <a:cxn ang="T7">
                <a:pos x="T2" y="T3"/>
              </a:cxn>
              <a:cxn ang="T8">
                <a:pos x="T4" y="T5"/>
              </a:cxn>
            </a:cxnLst>
            <a:rect l="T9" t="T10" r="T11" b="T12"/>
            <a:pathLst>
              <a:path w="114" h="750">
                <a:moveTo>
                  <a:pt x="0" y="0"/>
                </a:moveTo>
                <a:cubicBezTo>
                  <a:pt x="51" y="138"/>
                  <a:pt x="102" y="277"/>
                  <a:pt x="108" y="402"/>
                </a:cubicBezTo>
                <a:cubicBezTo>
                  <a:pt x="114" y="527"/>
                  <a:pt x="47" y="689"/>
                  <a:pt x="36" y="750"/>
                </a:cubicBezTo>
              </a:path>
            </a:pathLst>
          </a:custGeom>
          <a:noFill/>
          <a:ln w="38100" cmpd="sng">
            <a:solidFill>
              <a:srgbClr val="FF0000"/>
            </a:solidFill>
            <a:round/>
            <a:headEnd type="none" w="med" len="med"/>
            <a:tailEnd type="triangle" w="lg" len="lg"/>
          </a:ln>
        </p:spPr>
        <p:txBody>
          <a:bodyPr/>
          <a:lstStyle/>
          <a:p>
            <a:endParaRPr lang="en-US"/>
          </a:p>
        </p:txBody>
      </p:sp>
      <p:sp>
        <p:nvSpPr>
          <p:cNvPr id="62478" name="Freeform 14"/>
          <p:cNvSpPr>
            <a:spLocks/>
          </p:cNvSpPr>
          <p:nvPr/>
        </p:nvSpPr>
        <p:spPr bwMode="auto">
          <a:xfrm>
            <a:off x="2085975" y="4695825"/>
            <a:ext cx="1009650" cy="628650"/>
          </a:xfrm>
          <a:custGeom>
            <a:avLst/>
            <a:gdLst>
              <a:gd name="T0" fmla="*/ 2147483647 w 636"/>
              <a:gd name="T1" fmla="*/ 0 h 396"/>
              <a:gd name="T2" fmla="*/ 2147483647 w 636"/>
              <a:gd name="T3" fmla="*/ 2147483647 h 396"/>
              <a:gd name="T4" fmla="*/ 0 w 636"/>
              <a:gd name="T5" fmla="*/ 2147483647 h 396"/>
              <a:gd name="T6" fmla="*/ 0 60000 65536"/>
              <a:gd name="T7" fmla="*/ 0 60000 65536"/>
              <a:gd name="T8" fmla="*/ 0 60000 65536"/>
              <a:gd name="T9" fmla="*/ 0 w 636"/>
              <a:gd name="T10" fmla="*/ 0 h 396"/>
              <a:gd name="T11" fmla="*/ 636 w 636"/>
              <a:gd name="T12" fmla="*/ 396 h 396"/>
            </a:gdLst>
            <a:ahLst/>
            <a:cxnLst>
              <a:cxn ang="T6">
                <a:pos x="T0" y="T1"/>
              </a:cxn>
              <a:cxn ang="T7">
                <a:pos x="T2" y="T3"/>
              </a:cxn>
              <a:cxn ang="T8">
                <a:pos x="T4" y="T5"/>
              </a:cxn>
            </a:cxnLst>
            <a:rect l="T9" t="T10" r="T11" b="T12"/>
            <a:pathLst>
              <a:path w="636" h="396">
                <a:moveTo>
                  <a:pt x="636" y="0"/>
                </a:moveTo>
                <a:cubicBezTo>
                  <a:pt x="557" y="99"/>
                  <a:pt x="478" y="198"/>
                  <a:pt x="372" y="264"/>
                </a:cubicBezTo>
                <a:cubicBezTo>
                  <a:pt x="266" y="330"/>
                  <a:pt x="46" y="369"/>
                  <a:pt x="0" y="396"/>
                </a:cubicBezTo>
              </a:path>
            </a:pathLst>
          </a:custGeom>
          <a:noFill/>
          <a:ln w="38100" cmpd="sng">
            <a:solidFill>
              <a:srgbClr val="FF0000"/>
            </a:solidFill>
            <a:round/>
            <a:headEnd type="none" w="med" len="med"/>
            <a:tailEnd type="triangle" w="lg" len="lg"/>
          </a:ln>
        </p:spPr>
        <p:txBody>
          <a:bodyPr/>
          <a:lstStyle/>
          <a:p>
            <a:endParaRPr lang="en-US"/>
          </a:p>
        </p:txBody>
      </p:sp>
      <p:sp>
        <p:nvSpPr>
          <p:cNvPr id="62479" name="Freeform 15"/>
          <p:cNvSpPr>
            <a:spLocks/>
          </p:cNvSpPr>
          <p:nvPr/>
        </p:nvSpPr>
        <p:spPr bwMode="auto">
          <a:xfrm>
            <a:off x="1524000" y="3657600"/>
            <a:ext cx="1066800" cy="561975"/>
          </a:xfrm>
          <a:custGeom>
            <a:avLst/>
            <a:gdLst>
              <a:gd name="T0" fmla="*/ 2147483647 w 672"/>
              <a:gd name="T1" fmla="*/ 2147483647 h 354"/>
              <a:gd name="T2" fmla="*/ 2147483647 w 672"/>
              <a:gd name="T3" fmla="*/ 2147483647 h 354"/>
              <a:gd name="T4" fmla="*/ 0 w 672"/>
              <a:gd name="T5" fmla="*/ 0 h 354"/>
              <a:gd name="T6" fmla="*/ 0 60000 65536"/>
              <a:gd name="T7" fmla="*/ 0 60000 65536"/>
              <a:gd name="T8" fmla="*/ 0 60000 65536"/>
              <a:gd name="T9" fmla="*/ 0 w 672"/>
              <a:gd name="T10" fmla="*/ 0 h 354"/>
              <a:gd name="T11" fmla="*/ 672 w 672"/>
              <a:gd name="T12" fmla="*/ 354 h 354"/>
            </a:gdLst>
            <a:ahLst/>
            <a:cxnLst>
              <a:cxn ang="T6">
                <a:pos x="T0" y="T1"/>
              </a:cxn>
              <a:cxn ang="T7">
                <a:pos x="T2" y="T3"/>
              </a:cxn>
              <a:cxn ang="T8">
                <a:pos x="T4" y="T5"/>
              </a:cxn>
            </a:cxnLst>
            <a:rect l="T9" t="T10" r="T11" b="T12"/>
            <a:pathLst>
              <a:path w="672" h="354">
                <a:moveTo>
                  <a:pt x="672" y="354"/>
                </a:moveTo>
                <a:cubicBezTo>
                  <a:pt x="536" y="338"/>
                  <a:pt x="400" y="323"/>
                  <a:pt x="288" y="264"/>
                </a:cubicBezTo>
                <a:cubicBezTo>
                  <a:pt x="176" y="205"/>
                  <a:pt x="88" y="102"/>
                  <a:pt x="0" y="0"/>
                </a:cubicBezTo>
              </a:path>
            </a:pathLst>
          </a:custGeom>
          <a:noFill/>
          <a:ln w="38100" cmpd="sng">
            <a:solidFill>
              <a:srgbClr val="FF0000"/>
            </a:solidFill>
            <a:round/>
            <a:headEnd type="none" w="med" len="med"/>
            <a:tailEnd type="triangle" w="lg" len="lg"/>
          </a:ln>
        </p:spPr>
        <p:txBody>
          <a:bodyPr/>
          <a:lstStyle/>
          <a:p>
            <a:endParaRPr lang="en-US"/>
          </a:p>
        </p:txBody>
      </p:sp>
      <p:sp>
        <p:nvSpPr>
          <p:cNvPr id="62480" name="Freeform 16"/>
          <p:cNvSpPr>
            <a:spLocks/>
          </p:cNvSpPr>
          <p:nvPr/>
        </p:nvSpPr>
        <p:spPr bwMode="auto">
          <a:xfrm>
            <a:off x="352425" y="3981450"/>
            <a:ext cx="1066800" cy="571500"/>
          </a:xfrm>
          <a:custGeom>
            <a:avLst/>
            <a:gdLst>
              <a:gd name="T0" fmla="*/ 2147483647 w 672"/>
              <a:gd name="T1" fmla="*/ 2147483647 h 360"/>
              <a:gd name="T2" fmla="*/ 2147483647 w 672"/>
              <a:gd name="T3" fmla="*/ 2147483647 h 360"/>
              <a:gd name="T4" fmla="*/ 0 w 672"/>
              <a:gd name="T5" fmla="*/ 0 h 360"/>
              <a:gd name="T6" fmla="*/ 0 60000 65536"/>
              <a:gd name="T7" fmla="*/ 0 60000 65536"/>
              <a:gd name="T8" fmla="*/ 0 60000 65536"/>
              <a:gd name="T9" fmla="*/ 0 w 672"/>
              <a:gd name="T10" fmla="*/ 0 h 360"/>
              <a:gd name="T11" fmla="*/ 672 w 672"/>
              <a:gd name="T12" fmla="*/ 360 h 360"/>
            </a:gdLst>
            <a:ahLst/>
            <a:cxnLst>
              <a:cxn ang="T6">
                <a:pos x="T0" y="T1"/>
              </a:cxn>
              <a:cxn ang="T7">
                <a:pos x="T2" y="T3"/>
              </a:cxn>
              <a:cxn ang="T8">
                <a:pos x="T4" y="T5"/>
              </a:cxn>
            </a:cxnLst>
            <a:rect l="T9" t="T10" r="T11" b="T12"/>
            <a:pathLst>
              <a:path w="672" h="360">
                <a:moveTo>
                  <a:pt x="672" y="360"/>
                </a:moveTo>
                <a:cubicBezTo>
                  <a:pt x="536" y="342"/>
                  <a:pt x="400" y="324"/>
                  <a:pt x="288" y="264"/>
                </a:cubicBezTo>
                <a:cubicBezTo>
                  <a:pt x="176" y="204"/>
                  <a:pt x="50" y="44"/>
                  <a:pt x="0" y="0"/>
                </a:cubicBezTo>
              </a:path>
            </a:pathLst>
          </a:custGeom>
          <a:noFill/>
          <a:ln w="38100" cmpd="sng">
            <a:solidFill>
              <a:srgbClr val="FF0000"/>
            </a:solidFill>
            <a:round/>
            <a:headEnd type="none" w="med" len="med"/>
            <a:tailEnd type="triangle" w="lg" len="lg"/>
          </a:ln>
        </p:spPr>
        <p:txBody>
          <a:bodyPr/>
          <a:lstStyle/>
          <a:p>
            <a:endParaRPr lang="en-US"/>
          </a:p>
        </p:txBody>
      </p:sp>
      <p:sp>
        <p:nvSpPr>
          <p:cNvPr id="62481" name="Freeform 17"/>
          <p:cNvSpPr>
            <a:spLocks/>
          </p:cNvSpPr>
          <p:nvPr/>
        </p:nvSpPr>
        <p:spPr bwMode="auto">
          <a:xfrm>
            <a:off x="1676400" y="5562600"/>
            <a:ext cx="1019175" cy="638175"/>
          </a:xfrm>
          <a:custGeom>
            <a:avLst/>
            <a:gdLst>
              <a:gd name="T0" fmla="*/ 2147483647 w 642"/>
              <a:gd name="T1" fmla="*/ 0 h 402"/>
              <a:gd name="T2" fmla="*/ 2147483647 w 642"/>
              <a:gd name="T3" fmla="*/ 2147483647 h 402"/>
              <a:gd name="T4" fmla="*/ 0 w 642"/>
              <a:gd name="T5" fmla="*/ 2147483647 h 402"/>
              <a:gd name="T6" fmla="*/ 0 60000 65536"/>
              <a:gd name="T7" fmla="*/ 0 60000 65536"/>
              <a:gd name="T8" fmla="*/ 0 60000 65536"/>
              <a:gd name="T9" fmla="*/ 0 w 642"/>
              <a:gd name="T10" fmla="*/ 0 h 402"/>
              <a:gd name="T11" fmla="*/ 642 w 642"/>
              <a:gd name="T12" fmla="*/ 402 h 402"/>
            </a:gdLst>
            <a:ahLst/>
            <a:cxnLst>
              <a:cxn ang="T6">
                <a:pos x="T0" y="T1"/>
              </a:cxn>
              <a:cxn ang="T7">
                <a:pos x="T2" y="T3"/>
              </a:cxn>
              <a:cxn ang="T8">
                <a:pos x="T4" y="T5"/>
              </a:cxn>
            </a:cxnLst>
            <a:rect l="T9" t="T10" r="T11" b="T12"/>
            <a:pathLst>
              <a:path w="642" h="402">
                <a:moveTo>
                  <a:pt x="642" y="0"/>
                </a:moveTo>
                <a:cubicBezTo>
                  <a:pt x="560" y="110"/>
                  <a:pt x="479" y="221"/>
                  <a:pt x="372" y="288"/>
                </a:cubicBezTo>
                <a:cubicBezTo>
                  <a:pt x="265" y="355"/>
                  <a:pt x="65" y="382"/>
                  <a:pt x="0" y="402"/>
                </a:cubicBezTo>
              </a:path>
            </a:pathLst>
          </a:custGeom>
          <a:noFill/>
          <a:ln w="38100" cmpd="sng">
            <a:solidFill>
              <a:srgbClr val="FF0000"/>
            </a:solidFill>
            <a:round/>
            <a:headEnd type="none" w="med" len="med"/>
            <a:tailEnd type="triangle" w="lg" len="lg"/>
          </a:ln>
        </p:spPr>
        <p:txBody>
          <a:bodyPr/>
          <a:lstStyle/>
          <a:p>
            <a:endParaRPr lang="en-US"/>
          </a:p>
        </p:txBody>
      </p:sp>
      <p:sp>
        <p:nvSpPr>
          <p:cNvPr id="551954" name="Text Box 18"/>
          <p:cNvSpPr txBox="1">
            <a:spLocks noChangeArrowheads="1"/>
          </p:cNvSpPr>
          <p:nvPr/>
        </p:nvSpPr>
        <p:spPr bwMode="auto">
          <a:xfrm>
            <a:off x="2803525" y="3041650"/>
            <a:ext cx="735013" cy="1006475"/>
          </a:xfrm>
          <a:prstGeom prst="rect">
            <a:avLst/>
          </a:prstGeom>
          <a:noFill/>
          <a:ln w="9525">
            <a:noFill/>
            <a:miter lim="800000"/>
            <a:headEnd/>
            <a:tailEnd/>
          </a:ln>
          <a:effectLst/>
        </p:spPr>
        <p:txBody>
          <a:bodyPr wrap="none">
            <a:spAutoFit/>
          </a:bodyPr>
          <a:lstStyle/>
          <a:p>
            <a:pPr>
              <a:defRPr/>
            </a:pPr>
            <a:r>
              <a:rPr lang="en-US" sz="6000" dirty="0">
                <a:solidFill>
                  <a:srgbClr val="00CCFF"/>
                </a:solidFill>
                <a:effectLst>
                  <a:outerShdw blurRad="38100" dist="38100" dir="2700000" algn="tl">
                    <a:srgbClr val="000000"/>
                  </a:outerShdw>
                </a:effectLst>
                <a:latin typeface="Times New Roman" pitchFamily="18" charset="0"/>
              </a:rPr>
              <a:t>H</a:t>
            </a:r>
          </a:p>
        </p:txBody>
      </p:sp>
      <p:sp>
        <p:nvSpPr>
          <p:cNvPr id="62487" name="Freeform 23"/>
          <p:cNvSpPr>
            <a:spLocks/>
          </p:cNvSpPr>
          <p:nvPr/>
        </p:nvSpPr>
        <p:spPr bwMode="auto">
          <a:xfrm rot="-1473027">
            <a:off x="3505200" y="2667000"/>
            <a:ext cx="1009650" cy="561975"/>
          </a:xfrm>
          <a:custGeom>
            <a:avLst/>
            <a:gdLst>
              <a:gd name="T0" fmla="*/ 0 w 636"/>
              <a:gd name="T1" fmla="*/ 0 h 354"/>
              <a:gd name="T2" fmla="*/ 2147483647 w 636"/>
              <a:gd name="T3" fmla="*/ 2147483647 h 354"/>
              <a:gd name="T4" fmla="*/ 2147483647 w 636"/>
              <a:gd name="T5" fmla="*/ 2147483647 h 354"/>
              <a:gd name="T6" fmla="*/ 0 60000 65536"/>
              <a:gd name="T7" fmla="*/ 0 60000 65536"/>
              <a:gd name="T8" fmla="*/ 0 60000 65536"/>
              <a:gd name="T9" fmla="*/ 0 w 636"/>
              <a:gd name="T10" fmla="*/ 0 h 354"/>
              <a:gd name="T11" fmla="*/ 636 w 636"/>
              <a:gd name="T12" fmla="*/ 354 h 354"/>
            </a:gdLst>
            <a:ahLst/>
            <a:cxnLst>
              <a:cxn ang="T6">
                <a:pos x="T0" y="T1"/>
              </a:cxn>
              <a:cxn ang="T7">
                <a:pos x="T2" y="T3"/>
              </a:cxn>
              <a:cxn ang="T8">
                <a:pos x="T4" y="T5"/>
              </a:cxn>
            </a:cxnLst>
            <a:rect l="T9" t="T10" r="T11" b="T12"/>
            <a:pathLst>
              <a:path w="636" h="354">
                <a:moveTo>
                  <a:pt x="0" y="0"/>
                </a:moveTo>
                <a:cubicBezTo>
                  <a:pt x="142" y="24"/>
                  <a:pt x="284" y="49"/>
                  <a:pt x="390" y="108"/>
                </a:cubicBezTo>
                <a:cubicBezTo>
                  <a:pt x="496" y="167"/>
                  <a:pt x="596" y="310"/>
                  <a:pt x="636" y="354"/>
                </a:cubicBezTo>
              </a:path>
            </a:pathLst>
          </a:custGeom>
          <a:noFill/>
          <a:ln w="38100" cmpd="sng">
            <a:solidFill>
              <a:srgbClr val="FF0000"/>
            </a:solidFill>
            <a:round/>
            <a:headEnd type="none" w="med" len="med"/>
            <a:tailEnd type="triangle" w="lg" len="lg"/>
          </a:ln>
        </p:spPr>
        <p:txBody>
          <a:bodyPr/>
          <a:lstStyle/>
          <a:p>
            <a:endParaRPr lang="en-US"/>
          </a:p>
        </p:txBody>
      </p:sp>
      <p:sp>
        <p:nvSpPr>
          <p:cNvPr id="551965" name="Text Box 29"/>
          <p:cNvSpPr txBox="1">
            <a:spLocks noChangeArrowheads="1"/>
          </p:cNvSpPr>
          <p:nvPr/>
        </p:nvSpPr>
        <p:spPr bwMode="auto">
          <a:xfrm>
            <a:off x="5943600" y="4908901"/>
            <a:ext cx="2869183" cy="1754326"/>
          </a:xfrm>
          <a:prstGeom prst="rect">
            <a:avLst/>
          </a:prstGeom>
          <a:noFill/>
          <a:ln w="9525">
            <a:noFill/>
            <a:miter lim="800000"/>
            <a:headEnd/>
            <a:tailEnd/>
          </a:ln>
          <a:effectLst/>
        </p:spPr>
        <p:txBody>
          <a:bodyPr wrap="none">
            <a:spAutoFit/>
          </a:bodyPr>
          <a:lstStyle/>
          <a:p>
            <a:pPr>
              <a:buFont typeface="Wingdings" pitchFamily="2" charset="2"/>
              <a:buChar char="§"/>
              <a:defRPr/>
            </a:pPr>
            <a:r>
              <a:rPr lang="en-US" sz="3600" b="1" dirty="0">
                <a:effectLst>
                  <a:outerShdw blurRad="38100" dist="38100" dir="2700000" algn="tl">
                    <a:srgbClr val="000000"/>
                  </a:outerShdw>
                </a:effectLst>
              </a:rPr>
              <a:t>  </a:t>
            </a:r>
            <a:r>
              <a:rPr lang="en-US" sz="3600" b="1" dirty="0" err="1">
                <a:solidFill>
                  <a:schemeClr val="bg1"/>
                </a:solidFill>
                <a:effectLst>
                  <a:outerShdw blurRad="38100" dist="38100" dir="2700000" algn="tl">
                    <a:srgbClr val="000000"/>
                  </a:outerShdw>
                </a:effectLst>
              </a:rPr>
              <a:t>anticyclonic</a:t>
            </a:r>
            <a:endParaRPr lang="en-US" sz="3600" b="1" dirty="0">
              <a:solidFill>
                <a:schemeClr val="bg1"/>
              </a:solidFill>
              <a:effectLst>
                <a:outerShdw blurRad="38100" dist="38100" dir="2700000" algn="tl">
                  <a:srgbClr val="000000"/>
                </a:outerShdw>
              </a:effectLst>
            </a:endParaRPr>
          </a:p>
          <a:p>
            <a:pPr>
              <a:buFont typeface="Wingdings" pitchFamily="2" charset="2"/>
              <a:buNone/>
              <a:defRPr/>
            </a:pPr>
            <a:r>
              <a:rPr lang="en-US" sz="3600" b="1" dirty="0">
                <a:effectLst>
                  <a:outerShdw blurRad="38100" dist="38100" dir="2700000" algn="tl">
                    <a:srgbClr val="000000"/>
                  </a:outerShdw>
                </a:effectLst>
              </a:rPr>
              <a:t>   </a:t>
            </a:r>
            <a:r>
              <a:rPr lang="en-US" sz="3600" b="1" dirty="0">
                <a:solidFill>
                  <a:schemeClr val="hlink"/>
                </a:solidFill>
                <a:effectLst>
                  <a:outerShdw blurRad="38100" dist="38100" dir="2700000" algn="tl">
                    <a:srgbClr val="000000"/>
                  </a:outerShdw>
                </a:effectLst>
              </a:rPr>
              <a:t>(clockwise)</a:t>
            </a:r>
          </a:p>
          <a:p>
            <a:pPr>
              <a:buFont typeface="Wingdings" pitchFamily="2" charset="2"/>
              <a:buChar char="§"/>
              <a:defRPr/>
            </a:pPr>
            <a:r>
              <a:rPr lang="en-US" sz="3600" b="1" dirty="0">
                <a:effectLst>
                  <a:outerShdw blurRad="38100" dist="38100" dir="2700000" algn="tl">
                    <a:srgbClr val="000000"/>
                  </a:outerShdw>
                </a:effectLst>
              </a:rPr>
              <a:t>  </a:t>
            </a:r>
            <a:r>
              <a:rPr lang="en-US" sz="3600" b="1" dirty="0">
                <a:solidFill>
                  <a:srgbClr val="FFFFFF"/>
                </a:solidFill>
                <a:effectLst>
                  <a:outerShdw blurRad="38100" dist="38100" dir="2700000" algn="tl">
                    <a:srgbClr val="000000"/>
                  </a:outerShdw>
                </a:effectLst>
              </a:rPr>
              <a:t>divergence</a:t>
            </a:r>
            <a:endParaRPr lang="en-US" sz="3600" dirty="0">
              <a:solidFill>
                <a:srgbClr val="FFFFFF"/>
              </a:solidFill>
              <a:effectLst>
                <a:outerShdw blurRad="38100" dist="38100" dir="2700000" algn="tl">
                  <a:srgbClr val="000000"/>
                </a:outerShdw>
              </a:effectLst>
            </a:endParaRPr>
          </a:p>
        </p:txBody>
      </p:sp>
      <p:sp>
        <p:nvSpPr>
          <p:cNvPr id="30" name="Text Box 2"/>
          <p:cNvSpPr txBox="1">
            <a:spLocks noChangeArrowheads="1"/>
          </p:cNvSpPr>
          <p:nvPr/>
        </p:nvSpPr>
        <p:spPr bwMode="auto">
          <a:xfrm>
            <a:off x="6354454" y="1981200"/>
            <a:ext cx="2789546" cy="2123658"/>
          </a:xfrm>
          <a:prstGeom prst="rect">
            <a:avLst/>
          </a:prstGeom>
          <a:noFill/>
          <a:ln w="9525">
            <a:noFill/>
            <a:miter lim="800000"/>
            <a:headEnd/>
            <a:tailEnd/>
          </a:ln>
          <a:effectLst/>
        </p:spPr>
        <p:txBody>
          <a:bodyPr wrap="none">
            <a:spAutoFit/>
          </a:bodyPr>
          <a:lstStyle/>
          <a:p>
            <a:pPr>
              <a:defRPr/>
            </a:pPr>
            <a:r>
              <a:rPr lang="en-US" sz="4400" b="1" dirty="0" smtClean="0">
                <a:solidFill>
                  <a:schemeClr val="bg1"/>
                </a:solidFill>
                <a:effectLst>
                  <a:outerShdw blurRad="38100" dist="38100" dir="2700000" algn="tl">
                    <a:srgbClr val="000000"/>
                  </a:outerShdw>
                </a:effectLst>
              </a:rPr>
              <a:t>Improving </a:t>
            </a:r>
          </a:p>
          <a:p>
            <a:pPr>
              <a:defRPr/>
            </a:pPr>
            <a:r>
              <a:rPr lang="en-US" sz="4400" b="1" dirty="0" smtClean="0">
                <a:solidFill>
                  <a:schemeClr val="bg1"/>
                </a:solidFill>
                <a:effectLst>
                  <a:outerShdw blurRad="38100" dist="38100" dir="2700000" algn="tl">
                    <a:srgbClr val="000000"/>
                  </a:outerShdw>
                </a:effectLst>
              </a:rPr>
              <a:t>or clearing </a:t>
            </a:r>
          </a:p>
          <a:p>
            <a:pPr>
              <a:defRPr/>
            </a:pPr>
            <a:r>
              <a:rPr lang="en-US" sz="4400" b="1" dirty="0" smtClean="0">
                <a:solidFill>
                  <a:schemeClr val="bg1"/>
                </a:solidFill>
                <a:effectLst>
                  <a:outerShdw blurRad="38100" dist="38100" dir="2700000" algn="tl">
                    <a:srgbClr val="000000"/>
                  </a:outerShdw>
                </a:effectLst>
              </a:rPr>
              <a:t>skies</a:t>
            </a:r>
            <a:endParaRPr lang="en-US" sz="4400" b="1" dirty="0">
              <a:solidFill>
                <a:schemeClr val="bg1"/>
              </a:solidFill>
              <a:effectLst>
                <a:outerShdw blurRad="38100" dist="38100" dir="2700000" algn="tl">
                  <a:srgbClr val="000000"/>
                </a:outerShdw>
              </a:effectLst>
            </a:endParaRPr>
          </a:p>
        </p:txBody>
      </p:sp>
      <p:sp>
        <p:nvSpPr>
          <p:cNvPr id="31" name="Freeform 23"/>
          <p:cNvSpPr>
            <a:spLocks/>
          </p:cNvSpPr>
          <p:nvPr/>
        </p:nvSpPr>
        <p:spPr bwMode="auto">
          <a:xfrm rot="1692027">
            <a:off x="3946690" y="3576219"/>
            <a:ext cx="1009650" cy="561975"/>
          </a:xfrm>
          <a:custGeom>
            <a:avLst/>
            <a:gdLst>
              <a:gd name="T0" fmla="*/ 0 w 636"/>
              <a:gd name="T1" fmla="*/ 0 h 354"/>
              <a:gd name="T2" fmla="*/ 2147483647 w 636"/>
              <a:gd name="T3" fmla="*/ 2147483647 h 354"/>
              <a:gd name="T4" fmla="*/ 2147483647 w 636"/>
              <a:gd name="T5" fmla="*/ 2147483647 h 354"/>
              <a:gd name="T6" fmla="*/ 0 60000 65536"/>
              <a:gd name="T7" fmla="*/ 0 60000 65536"/>
              <a:gd name="T8" fmla="*/ 0 60000 65536"/>
              <a:gd name="T9" fmla="*/ 0 w 636"/>
              <a:gd name="T10" fmla="*/ 0 h 354"/>
              <a:gd name="T11" fmla="*/ 636 w 636"/>
              <a:gd name="T12" fmla="*/ 354 h 354"/>
            </a:gdLst>
            <a:ahLst/>
            <a:cxnLst>
              <a:cxn ang="T6">
                <a:pos x="T0" y="T1"/>
              </a:cxn>
              <a:cxn ang="T7">
                <a:pos x="T2" y="T3"/>
              </a:cxn>
              <a:cxn ang="T8">
                <a:pos x="T4" y="T5"/>
              </a:cxn>
            </a:cxnLst>
            <a:rect l="T9" t="T10" r="T11" b="T12"/>
            <a:pathLst>
              <a:path w="636" h="354">
                <a:moveTo>
                  <a:pt x="0" y="0"/>
                </a:moveTo>
                <a:cubicBezTo>
                  <a:pt x="142" y="24"/>
                  <a:pt x="284" y="49"/>
                  <a:pt x="390" y="108"/>
                </a:cubicBezTo>
                <a:cubicBezTo>
                  <a:pt x="496" y="167"/>
                  <a:pt x="596" y="310"/>
                  <a:pt x="636" y="354"/>
                </a:cubicBezTo>
              </a:path>
            </a:pathLst>
          </a:custGeom>
          <a:noFill/>
          <a:ln w="38100" cmpd="sng">
            <a:solidFill>
              <a:srgbClr val="FF0000"/>
            </a:solidFill>
            <a:round/>
            <a:headEnd type="none" w="med" len="med"/>
            <a:tailEnd type="triangle" w="lg" len="lg"/>
          </a:ln>
        </p:spPr>
        <p:txBody>
          <a:bodyPr/>
          <a:lstStyle/>
          <a:p>
            <a:endParaRPr lang="en-US"/>
          </a:p>
        </p:txBody>
      </p:sp>
      <p:sp>
        <p:nvSpPr>
          <p:cNvPr id="32" name="Freeform 12"/>
          <p:cNvSpPr>
            <a:spLocks/>
          </p:cNvSpPr>
          <p:nvPr/>
        </p:nvSpPr>
        <p:spPr bwMode="auto">
          <a:xfrm rot="5400000">
            <a:off x="4533900" y="3695700"/>
            <a:ext cx="1371600" cy="533400"/>
          </a:xfrm>
          <a:custGeom>
            <a:avLst/>
            <a:gdLst>
              <a:gd name="T0" fmla="*/ 0 w 654"/>
              <a:gd name="T1" fmla="*/ 2147483647 h 396"/>
              <a:gd name="T2" fmla="*/ 2147483647 w 654"/>
              <a:gd name="T3" fmla="*/ 2147483647 h 396"/>
              <a:gd name="T4" fmla="*/ 2147483647 w 654"/>
              <a:gd name="T5" fmla="*/ 0 h 396"/>
              <a:gd name="T6" fmla="*/ 0 60000 65536"/>
              <a:gd name="T7" fmla="*/ 0 60000 65536"/>
              <a:gd name="T8" fmla="*/ 0 60000 65536"/>
              <a:gd name="T9" fmla="*/ 0 w 654"/>
              <a:gd name="T10" fmla="*/ 0 h 396"/>
              <a:gd name="T11" fmla="*/ 654 w 654"/>
              <a:gd name="T12" fmla="*/ 396 h 396"/>
            </a:gdLst>
            <a:ahLst/>
            <a:cxnLst>
              <a:cxn ang="T6">
                <a:pos x="T0" y="T1"/>
              </a:cxn>
              <a:cxn ang="T7">
                <a:pos x="T2" y="T3"/>
              </a:cxn>
              <a:cxn ang="T8">
                <a:pos x="T4" y="T5"/>
              </a:cxn>
            </a:cxnLst>
            <a:rect l="T9" t="T10" r="T11" b="T12"/>
            <a:pathLst>
              <a:path w="654" h="396">
                <a:moveTo>
                  <a:pt x="0" y="396"/>
                </a:moveTo>
                <a:cubicBezTo>
                  <a:pt x="89" y="288"/>
                  <a:pt x="179" y="180"/>
                  <a:pt x="288" y="114"/>
                </a:cubicBezTo>
                <a:cubicBezTo>
                  <a:pt x="397" y="48"/>
                  <a:pt x="589" y="10"/>
                  <a:pt x="654" y="0"/>
                </a:cubicBezTo>
              </a:path>
            </a:pathLst>
          </a:custGeom>
          <a:noFill/>
          <a:ln w="38100" cmpd="sng">
            <a:solidFill>
              <a:srgbClr val="FF0000"/>
            </a:solidFill>
            <a:round/>
            <a:headEnd type="none" w="med" len="med"/>
            <a:tailEnd type="triangle" w="lg" len="lg"/>
          </a:ln>
        </p:spPr>
        <p:txBody>
          <a:bodyPr/>
          <a:lstStyle/>
          <a:p>
            <a:endParaRPr lang="en-US"/>
          </a:p>
        </p:txBody>
      </p:sp>
      <p:sp>
        <p:nvSpPr>
          <p:cNvPr id="23" name="Text Box 4"/>
          <p:cNvSpPr txBox="1">
            <a:spLocks noChangeArrowheads="1"/>
          </p:cNvSpPr>
          <p:nvPr/>
        </p:nvSpPr>
        <p:spPr bwMode="auto">
          <a:xfrm>
            <a:off x="1524000" y="143470"/>
            <a:ext cx="6629400" cy="923330"/>
          </a:xfrm>
          <a:prstGeom prst="rect">
            <a:avLst/>
          </a:prstGeom>
          <a:noFill/>
          <a:ln w="9525">
            <a:noFill/>
            <a:miter lim="800000"/>
            <a:headEnd/>
            <a:tailEnd/>
          </a:ln>
          <a:effectLst/>
        </p:spPr>
        <p:txBody>
          <a:bodyPr wrap="square">
            <a:spAutoFit/>
          </a:bodyPr>
          <a:lstStyle/>
          <a:p>
            <a:pPr>
              <a:defRPr/>
            </a:pPr>
            <a:r>
              <a:rPr lang="en-US" sz="5400" dirty="0" smtClean="0">
                <a:solidFill>
                  <a:schemeClr val="bg1"/>
                </a:solidFill>
              </a:rPr>
              <a:t>Surface </a:t>
            </a:r>
            <a:r>
              <a:rPr lang="en-US" sz="5400" b="1" dirty="0" smtClean="0">
                <a:solidFill>
                  <a:schemeClr val="bg1"/>
                </a:solidFill>
                <a:effectLst>
                  <a:outerShdw blurRad="38100" dist="38100" dir="2700000" algn="tl">
                    <a:srgbClr val="000000"/>
                  </a:outerShdw>
                </a:effectLst>
              </a:rPr>
              <a:t>High</a:t>
            </a:r>
            <a:r>
              <a:rPr lang="en-US" sz="5400" dirty="0" smtClean="0">
                <a:solidFill>
                  <a:schemeClr val="bg1"/>
                </a:solidFill>
              </a:rPr>
              <a:t> Pressure</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s"/>
          <p:cNvPicPr>
            <a:picLocks noChangeAspect="1" noChangeArrowheads="1"/>
          </p:cNvPicPr>
          <p:nvPr/>
        </p:nvPicPr>
        <p:blipFill>
          <a:blip r:embed="rId2" cstate="print">
            <a:lum contrast="18000"/>
          </a:blip>
          <a:srcRect/>
          <a:stretch>
            <a:fillRect/>
          </a:stretch>
        </p:blipFill>
        <p:spPr bwMode="auto">
          <a:xfrm>
            <a:off x="1600200" y="2209800"/>
            <a:ext cx="5892800" cy="4419600"/>
          </a:xfrm>
          <a:prstGeom prst="rect">
            <a:avLst/>
          </a:prstGeom>
          <a:noFill/>
          <a:ln w="9525">
            <a:noFill/>
            <a:miter lim="800000"/>
            <a:headEnd/>
            <a:tailEnd/>
          </a:ln>
        </p:spPr>
      </p:pic>
      <p:sp>
        <p:nvSpPr>
          <p:cNvPr id="5" name="Rectangle 4"/>
          <p:cNvSpPr/>
          <p:nvPr/>
        </p:nvSpPr>
        <p:spPr>
          <a:xfrm>
            <a:off x="0" y="0"/>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Box 6"/>
          <p:cNvSpPr txBox="1">
            <a:spLocks noChangeArrowheads="1"/>
          </p:cNvSpPr>
          <p:nvPr/>
        </p:nvSpPr>
        <p:spPr bwMode="auto">
          <a:xfrm>
            <a:off x="304800" y="304800"/>
            <a:ext cx="9220200" cy="830997"/>
          </a:xfrm>
          <a:prstGeom prst="rect">
            <a:avLst/>
          </a:prstGeom>
          <a:noFill/>
          <a:ln w="9525">
            <a:noFill/>
            <a:miter lim="800000"/>
            <a:headEnd/>
            <a:tailEnd/>
          </a:ln>
          <a:effectLst/>
        </p:spPr>
        <p:txBody>
          <a:bodyPr wrap="square">
            <a:spAutoFit/>
          </a:bodyPr>
          <a:lstStyle/>
          <a:p>
            <a:pPr>
              <a:buClr>
                <a:schemeClr val="bg1">
                  <a:lumMod val="85000"/>
                </a:schemeClr>
              </a:buClr>
              <a:buSzPct val="80000"/>
            </a:pPr>
            <a:r>
              <a:rPr lang="en-US" sz="4800" b="1" i="1" dirty="0" smtClean="0">
                <a:solidFill>
                  <a:schemeClr val="bg1"/>
                </a:solidFill>
                <a:effectLst>
                  <a:outerShdw blurRad="38100" dist="38100" dir="2700000" algn="tl">
                    <a:srgbClr val="000000"/>
                  </a:outerShdw>
                </a:effectLst>
                <a:latin typeface="Arial" charset="0"/>
              </a:rPr>
              <a:t>Moisture</a:t>
            </a:r>
            <a:r>
              <a:rPr lang="en-US" sz="4800" b="1" i="1" dirty="0">
                <a:solidFill>
                  <a:schemeClr val="bg1"/>
                </a:solidFill>
                <a:effectLst>
                  <a:outerShdw blurRad="38100" dist="38100" dir="2700000" algn="tl">
                    <a:srgbClr val="000000"/>
                  </a:outerShdw>
                </a:effectLst>
                <a:latin typeface="Arial" charset="0"/>
              </a:rPr>
              <a:t> </a:t>
            </a:r>
            <a:r>
              <a:rPr lang="en-US" sz="4800" b="1" i="1" dirty="0" smtClean="0">
                <a:solidFill>
                  <a:schemeClr val="bg1"/>
                </a:solidFill>
                <a:effectLst>
                  <a:outerShdw blurRad="38100" dist="38100" dir="2700000" algn="tl">
                    <a:srgbClr val="000000"/>
                  </a:outerShdw>
                </a:effectLst>
                <a:latin typeface="Arial" charset="0"/>
              </a:rPr>
              <a:t>+</a:t>
            </a:r>
            <a:r>
              <a:rPr lang="en-US" sz="4800" b="1" i="1" dirty="0">
                <a:solidFill>
                  <a:schemeClr val="bg1"/>
                </a:solidFill>
                <a:effectLst>
                  <a:outerShdw blurRad="38100" dist="38100" dir="2700000" algn="tl">
                    <a:srgbClr val="000000"/>
                  </a:outerShdw>
                </a:effectLst>
                <a:latin typeface="Arial" charset="0"/>
              </a:rPr>
              <a:t> </a:t>
            </a:r>
            <a:r>
              <a:rPr lang="en-US" sz="4800" b="1" i="1" dirty="0" smtClean="0">
                <a:solidFill>
                  <a:schemeClr val="bg1"/>
                </a:solidFill>
                <a:effectLst>
                  <a:outerShdw blurRad="38100" dist="38100" dir="2700000" algn="tl">
                    <a:srgbClr val="000000"/>
                  </a:outerShdw>
                </a:effectLst>
                <a:latin typeface="Arial" charset="0"/>
              </a:rPr>
              <a:t>Lift = Precipitation</a:t>
            </a:r>
            <a:endParaRPr lang="en-US" sz="4800" b="1" i="1" dirty="0">
              <a:solidFill>
                <a:schemeClr val="bg1"/>
              </a:solidFill>
              <a:effectLst>
                <a:outerShdw blurRad="38100" dist="38100" dir="2700000" algn="tl">
                  <a:srgbClr val="000000"/>
                </a:outerShdw>
              </a:effectLst>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778" name="Picture 2" descr="orographic_precip"/>
          <p:cNvPicPr>
            <a:picLocks noChangeAspect="1" noChangeArrowheads="1"/>
          </p:cNvPicPr>
          <p:nvPr/>
        </p:nvPicPr>
        <p:blipFill>
          <a:blip r:embed="rId2" cstate="print"/>
          <a:srcRect/>
          <a:stretch>
            <a:fillRect/>
          </a:stretch>
        </p:blipFill>
        <p:spPr bwMode="auto">
          <a:xfrm>
            <a:off x="0" y="1676400"/>
            <a:ext cx="9144000" cy="4881563"/>
          </a:xfrm>
          <a:prstGeom prst="rect">
            <a:avLst/>
          </a:prstGeom>
          <a:noFill/>
          <a:ln w="9525">
            <a:noFill/>
            <a:miter lim="800000"/>
            <a:headEnd/>
            <a:tailEnd/>
          </a:ln>
        </p:spPr>
      </p:pic>
      <p:sp>
        <p:nvSpPr>
          <p:cNvPr id="583683" name="Text Box 3"/>
          <p:cNvSpPr txBox="1">
            <a:spLocks noChangeArrowheads="1"/>
          </p:cNvSpPr>
          <p:nvPr/>
        </p:nvSpPr>
        <p:spPr bwMode="auto">
          <a:xfrm>
            <a:off x="1643915" y="533400"/>
            <a:ext cx="5899885" cy="769441"/>
          </a:xfrm>
          <a:prstGeom prst="rect">
            <a:avLst/>
          </a:prstGeom>
          <a:noFill/>
          <a:ln w="9525">
            <a:noFill/>
            <a:miter lim="800000"/>
            <a:headEnd/>
            <a:tailEnd/>
          </a:ln>
          <a:effectLst/>
        </p:spPr>
        <p:txBody>
          <a:bodyPr wrap="none">
            <a:spAutoFit/>
          </a:bodyPr>
          <a:lstStyle/>
          <a:p>
            <a:pPr algn="ctr">
              <a:defRPr/>
            </a:pPr>
            <a:r>
              <a:rPr lang="en-US" sz="4400" b="1" dirty="0">
                <a:solidFill>
                  <a:schemeClr val="bg1"/>
                </a:solidFill>
                <a:effectLst>
                  <a:outerShdw blurRad="38100" dist="38100" dir="2700000" algn="tl">
                    <a:srgbClr val="000000"/>
                  </a:outerShdw>
                </a:effectLst>
              </a:rPr>
              <a:t>Orographic Precipitation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6802" name="Picture 2" descr="orographic_precip"/>
          <p:cNvPicPr>
            <a:picLocks noChangeAspect="1" noChangeArrowheads="1"/>
          </p:cNvPicPr>
          <p:nvPr/>
        </p:nvPicPr>
        <p:blipFill>
          <a:blip r:embed="rId2" cstate="print"/>
          <a:srcRect/>
          <a:stretch>
            <a:fillRect/>
          </a:stretch>
        </p:blipFill>
        <p:spPr bwMode="auto">
          <a:xfrm>
            <a:off x="0" y="1676400"/>
            <a:ext cx="9144000" cy="4881563"/>
          </a:xfrm>
          <a:prstGeom prst="rect">
            <a:avLst/>
          </a:prstGeom>
          <a:noFill/>
          <a:ln w="9525">
            <a:noFill/>
            <a:miter lim="800000"/>
            <a:headEnd/>
            <a:tailEnd/>
          </a:ln>
        </p:spPr>
      </p:pic>
      <p:pic>
        <p:nvPicPr>
          <p:cNvPr id="76804" name="Picture 5" descr="oro_precip_redo"/>
          <p:cNvPicPr>
            <a:picLocks noChangeAspect="1" noChangeArrowheads="1"/>
          </p:cNvPicPr>
          <p:nvPr/>
        </p:nvPicPr>
        <p:blipFill>
          <a:blip r:embed="rId3" cstate="print"/>
          <a:srcRect/>
          <a:stretch>
            <a:fillRect/>
          </a:stretch>
        </p:blipFill>
        <p:spPr bwMode="auto">
          <a:xfrm>
            <a:off x="0" y="1752600"/>
            <a:ext cx="9144000" cy="4800600"/>
          </a:xfrm>
          <a:prstGeom prst="rect">
            <a:avLst/>
          </a:prstGeom>
          <a:noFill/>
          <a:ln w="9525">
            <a:noFill/>
            <a:miter lim="800000"/>
            <a:headEnd/>
            <a:tailEnd/>
          </a:ln>
        </p:spPr>
      </p:pic>
      <p:sp>
        <p:nvSpPr>
          <p:cNvPr id="6" name="Text Box 3"/>
          <p:cNvSpPr txBox="1">
            <a:spLocks noChangeArrowheads="1"/>
          </p:cNvSpPr>
          <p:nvPr/>
        </p:nvSpPr>
        <p:spPr bwMode="auto">
          <a:xfrm>
            <a:off x="1643915" y="533400"/>
            <a:ext cx="5899885" cy="769441"/>
          </a:xfrm>
          <a:prstGeom prst="rect">
            <a:avLst/>
          </a:prstGeom>
          <a:noFill/>
          <a:ln w="9525">
            <a:noFill/>
            <a:miter lim="800000"/>
            <a:headEnd/>
            <a:tailEnd/>
          </a:ln>
          <a:effectLst/>
        </p:spPr>
        <p:txBody>
          <a:bodyPr wrap="none">
            <a:spAutoFit/>
          </a:bodyPr>
          <a:lstStyle/>
          <a:p>
            <a:pPr algn="ctr">
              <a:defRPr/>
            </a:pPr>
            <a:r>
              <a:rPr lang="en-US" sz="4400" b="1" dirty="0">
                <a:solidFill>
                  <a:schemeClr val="bg1"/>
                </a:solidFill>
                <a:effectLst>
                  <a:outerShdw blurRad="38100" dist="38100" dir="2700000" algn="tl">
                    <a:srgbClr val="000000"/>
                  </a:outerShdw>
                </a:effectLst>
              </a:rPr>
              <a:t>Orographic Precipitation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418" name="Picture 2" descr="snapshot4"/>
          <p:cNvPicPr>
            <a:picLocks noChangeAspect="1" noChangeArrowheads="1"/>
          </p:cNvPicPr>
          <p:nvPr/>
        </p:nvPicPr>
        <p:blipFill>
          <a:blip r:embed="rId2" cstate="print"/>
          <a:srcRect/>
          <a:stretch>
            <a:fillRect/>
          </a:stretch>
        </p:blipFill>
        <p:spPr bwMode="auto">
          <a:xfrm>
            <a:off x="741363" y="169863"/>
            <a:ext cx="7716837" cy="6565900"/>
          </a:xfrm>
          <a:prstGeom prst="rect">
            <a:avLst/>
          </a:prstGeom>
          <a:noFill/>
          <a:ln w="9525">
            <a:noFill/>
            <a:miter lim="800000"/>
            <a:headEnd/>
            <a:tailEnd/>
          </a:ln>
        </p:spPr>
      </p:pic>
      <p:sp>
        <p:nvSpPr>
          <p:cNvPr id="629763" name="Text Box 3"/>
          <p:cNvSpPr txBox="1">
            <a:spLocks noChangeArrowheads="1"/>
          </p:cNvSpPr>
          <p:nvPr/>
        </p:nvSpPr>
        <p:spPr bwMode="auto">
          <a:xfrm>
            <a:off x="180511" y="5029200"/>
            <a:ext cx="8887754" cy="923330"/>
          </a:xfrm>
          <a:prstGeom prst="rect">
            <a:avLst/>
          </a:prstGeom>
          <a:noFill/>
          <a:ln w="9525" algn="ctr">
            <a:noFill/>
            <a:miter lim="800000"/>
            <a:headEnd/>
            <a:tailEnd/>
          </a:ln>
          <a:effectLst/>
        </p:spPr>
        <p:txBody>
          <a:bodyPr wrap="none">
            <a:spAutoFit/>
          </a:bodyPr>
          <a:lstStyle/>
          <a:p>
            <a:pPr algn="ctr" eaLnBrk="1" hangingPunct="1">
              <a:defRPr/>
            </a:pPr>
            <a:r>
              <a:rPr lang="en-US" sz="5400" b="1" dirty="0">
                <a:solidFill>
                  <a:srgbClr val="FFFF00"/>
                </a:solidFill>
                <a:effectLst>
                  <a:outerShdw blurRad="38100" dist="38100" dir="2700000" algn="tl">
                    <a:srgbClr val="000000"/>
                  </a:outerShdw>
                </a:effectLst>
              </a:rPr>
              <a:t>Numerical Weather Prediction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0" y="762000"/>
            <a:ext cx="8229600" cy="762000"/>
          </a:xfrm>
        </p:spPr>
        <p:txBody>
          <a:bodyPr/>
          <a:lstStyle/>
          <a:p>
            <a:r>
              <a:rPr lang="en-US" sz="8000" u="sng" dirty="0" smtClean="0">
                <a:latin typeface="Lucida Sans" pitchFamily="34" charset="0"/>
                <a:cs typeface="Lucida Sans" pitchFamily="34" charset="0"/>
              </a:rPr>
              <a:t>Summary</a:t>
            </a:r>
          </a:p>
        </p:txBody>
      </p:sp>
      <p:pic>
        <p:nvPicPr>
          <p:cNvPr id="5" name="Picture 4" descr="274409"/>
          <p:cNvPicPr>
            <a:picLocks noChangeAspect="1" noChangeArrowheads="1"/>
          </p:cNvPicPr>
          <p:nvPr/>
        </p:nvPicPr>
        <p:blipFill>
          <a:blip r:embed="rId2" cstate="print"/>
          <a:srcRect t="12425"/>
          <a:stretch>
            <a:fillRect/>
          </a:stretch>
        </p:blipFill>
        <p:spPr bwMode="auto">
          <a:xfrm>
            <a:off x="6934200" y="228600"/>
            <a:ext cx="1973093" cy="1295400"/>
          </a:xfrm>
          <a:prstGeom prst="rect">
            <a:avLst/>
          </a:prstGeom>
          <a:noFill/>
          <a:ln w="9525">
            <a:noFill/>
            <a:miter lim="800000"/>
            <a:headEnd/>
            <a:tailEnd/>
          </a:ln>
        </p:spPr>
      </p:pic>
      <p:sp>
        <p:nvSpPr>
          <p:cNvPr id="7" name="Rectangle 3"/>
          <p:cNvSpPr txBox="1">
            <a:spLocks noChangeArrowheads="1"/>
          </p:cNvSpPr>
          <p:nvPr/>
        </p:nvSpPr>
        <p:spPr>
          <a:xfrm>
            <a:off x="0" y="1905000"/>
            <a:ext cx="9448800" cy="39624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Char char="v"/>
              <a:tabLst/>
              <a:defRPr/>
            </a:pPr>
            <a:r>
              <a:rPr kumimoji="0" lang="en-US" sz="4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Varying amounts</a:t>
            </a:r>
            <a:r>
              <a:rPr kumimoji="0" lang="en-US" sz="4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of Sunlight        create the jet stream and weather</a:t>
            </a:r>
          </a:p>
          <a:p>
            <a:pPr marL="0" marR="0" lvl="0" indent="0" algn="l" defTabSz="457200" rtl="0" eaLnBrk="1" fontAlgn="auto" latinLnBrk="0" hangingPunct="1">
              <a:lnSpc>
                <a:spcPct val="100000"/>
              </a:lnSpc>
              <a:spcBef>
                <a:spcPts val="0"/>
              </a:spcBef>
              <a:spcAft>
                <a:spcPts val="0"/>
              </a:spcAft>
              <a:buClrTx/>
              <a:buSzTx/>
              <a:tabLst/>
              <a:defRPr/>
            </a:pPr>
            <a:endParaRPr kumimoji="0" lang="en-US" sz="4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itchFamily="2" charset="2"/>
              <a:buChar char="v"/>
              <a:tabLst/>
              <a:defRPr/>
            </a:pPr>
            <a:r>
              <a:rPr lang="en-US" sz="4800" b="1" baseline="0" dirty="0" smtClean="0">
                <a:solidFill>
                  <a:schemeClr val="bg1"/>
                </a:solidFill>
                <a:effectLst>
                  <a:outerShdw blurRad="38100" dist="38100" dir="2700000" algn="tl">
                    <a:srgbClr val="000000">
                      <a:alpha val="43137"/>
                    </a:srgbClr>
                  </a:outerShdw>
                </a:effectLst>
              </a:rPr>
              <a:t> A few storms</a:t>
            </a:r>
            <a:r>
              <a:rPr lang="en-US" sz="4800" b="1" dirty="0" smtClean="0">
                <a:solidFill>
                  <a:schemeClr val="bg1"/>
                </a:solidFill>
                <a:effectLst>
                  <a:outerShdw blurRad="38100" dist="38100" dir="2700000" algn="tl">
                    <a:srgbClr val="000000">
                      <a:alpha val="43137"/>
                    </a:srgbClr>
                  </a:outerShdw>
                </a:effectLst>
              </a:rPr>
              <a:t> per year 	determine most of State’s water supply</a:t>
            </a:r>
            <a:endParaRPr kumimoji="0" lang="en-US" sz="4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447800" y="762000"/>
            <a:ext cx="6324600" cy="914400"/>
          </a:xfrm>
        </p:spPr>
        <p:txBody>
          <a:bodyPr/>
          <a:lstStyle/>
          <a:p>
            <a:pPr eaLnBrk="1" hangingPunct="1">
              <a:defRPr/>
            </a:pPr>
            <a:r>
              <a:rPr lang="en-US" sz="8000" b="1" dirty="0" smtClean="0">
                <a:solidFill>
                  <a:srgbClr val="4E27BB"/>
                </a:solidFill>
                <a:latin typeface="Lucida Sans" pitchFamily="34" charset="0"/>
                <a:cs typeface="Lucida Sans" pitchFamily="34" charset="0"/>
              </a:rPr>
              <a:t>Water Year</a:t>
            </a:r>
          </a:p>
        </p:txBody>
      </p:sp>
      <p:sp>
        <p:nvSpPr>
          <p:cNvPr id="345091" name="Text Box 3"/>
          <p:cNvSpPr txBox="1">
            <a:spLocks noChangeArrowheads="1"/>
          </p:cNvSpPr>
          <p:nvPr/>
        </p:nvSpPr>
        <p:spPr bwMode="auto">
          <a:xfrm>
            <a:off x="533400" y="3200400"/>
            <a:ext cx="7924800" cy="1066800"/>
          </a:xfrm>
          <a:prstGeom prst="rect">
            <a:avLst/>
          </a:prstGeom>
          <a:noFill/>
          <a:ln w="9525">
            <a:noFill/>
            <a:miter lim="800000"/>
            <a:headEnd/>
            <a:tailEnd/>
          </a:ln>
          <a:effectLst/>
        </p:spPr>
        <p:txBody>
          <a:bodyPr>
            <a:spAutoFit/>
          </a:bodyPr>
          <a:lstStyle/>
          <a:p>
            <a:pPr algn="ctr">
              <a:defRPr/>
            </a:pPr>
            <a:endParaRPr lang="en-US">
              <a:solidFill>
                <a:srgbClr val="FF9900"/>
              </a:solidFill>
              <a:effectLst>
                <a:outerShdw blurRad="38100" dist="38100" dir="2700000" algn="tl">
                  <a:srgbClr val="000000"/>
                </a:outerShdw>
              </a:effectLst>
            </a:endParaRPr>
          </a:p>
          <a:p>
            <a:pPr algn="ctr">
              <a:defRPr/>
            </a:pPr>
            <a:endParaRPr lang="en-US">
              <a:solidFill>
                <a:srgbClr val="FF9900"/>
              </a:solidFill>
              <a:effectLst>
                <a:outerShdw blurRad="38100" dist="38100" dir="2700000" algn="tl">
                  <a:srgbClr val="000000"/>
                </a:outerShdw>
              </a:effectLst>
            </a:endParaRPr>
          </a:p>
        </p:txBody>
      </p:sp>
      <p:sp>
        <p:nvSpPr>
          <p:cNvPr id="5" name="Rectangle 4"/>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elynn\AppData\Local\Microsoft\Windows\Temporary Internet Files\Content.IE5\NZU6C8TD\MM900046572[1].gif"/>
          <p:cNvPicPr>
            <a:picLocks noChangeAspect="1" noChangeArrowheads="1" noCrop="1"/>
          </p:cNvPicPr>
          <p:nvPr/>
        </p:nvPicPr>
        <p:blipFill>
          <a:blip r:embed="rId4"/>
          <a:srcRect/>
          <a:stretch>
            <a:fillRect/>
          </a:stretch>
        </p:blipFill>
        <p:spPr bwMode="auto">
          <a:xfrm>
            <a:off x="3581400" y="1371600"/>
            <a:ext cx="2026509" cy="1828800"/>
          </a:xfrm>
          <a:prstGeom prst="rect">
            <a:avLst/>
          </a:prstGeom>
          <a:noFill/>
        </p:spPr>
      </p:pic>
    </p:spTree>
  </p:cSld>
  <p:clrMapOvr>
    <a:masterClrMapping/>
  </p:clrMapOvr>
  <p:transition spd="slow" advClick="0">
    <p:sndAc>
      <p:stSnd>
        <p:snd r:embed="rId3"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447800" y="762000"/>
            <a:ext cx="6324600" cy="914400"/>
          </a:xfrm>
        </p:spPr>
        <p:txBody>
          <a:bodyPr/>
          <a:lstStyle/>
          <a:p>
            <a:pPr eaLnBrk="1" hangingPunct="1">
              <a:defRPr/>
            </a:pPr>
            <a:r>
              <a:rPr lang="en-US" sz="8000" b="1" dirty="0" smtClean="0">
                <a:solidFill>
                  <a:srgbClr val="4E27BB"/>
                </a:solidFill>
                <a:latin typeface="Lucida Sans" pitchFamily="34" charset="0"/>
                <a:cs typeface="Lucida Sans" pitchFamily="34" charset="0"/>
              </a:rPr>
              <a:t>Water Year</a:t>
            </a:r>
          </a:p>
        </p:txBody>
      </p:sp>
      <p:sp>
        <p:nvSpPr>
          <p:cNvPr id="345091" name="Text Box 3"/>
          <p:cNvSpPr txBox="1">
            <a:spLocks noChangeArrowheads="1"/>
          </p:cNvSpPr>
          <p:nvPr/>
        </p:nvSpPr>
        <p:spPr bwMode="auto">
          <a:xfrm>
            <a:off x="533400" y="3200400"/>
            <a:ext cx="7924800" cy="1066800"/>
          </a:xfrm>
          <a:prstGeom prst="rect">
            <a:avLst/>
          </a:prstGeom>
          <a:noFill/>
          <a:ln w="9525">
            <a:noFill/>
            <a:miter lim="800000"/>
            <a:headEnd/>
            <a:tailEnd/>
          </a:ln>
          <a:effectLst/>
        </p:spPr>
        <p:txBody>
          <a:bodyPr>
            <a:spAutoFit/>
          </a:bodyPr>
          <a:lstStyle/>
          <a:p>
            <a:pPr algn="ctr">
              <a:defRPr/>
            </a:pPr>
            <a:endParaRPr lang="en-US">
              <a:solidFill>
                <a:srgbClr val="FF9900"/>
              </a:solidFill>
              <a:effectLst>
                <a:outerShdw blurRad="38100" dist="38100" dir="2700000" algn="tl">
                  <a:srgbClr val="000000"/>
                </a:outerShdw>
              </a:effectLst>
            </a:endParaRPr>
          </a:p>
          <a:p>
            <a:pPr algn="ctr">
              <a:defRPr/>
            </a:pPr>
            <a:endParaRPr lang="en-US">
              <a:solidFill>
                <a:srgbClr val="FF9900"/>
              </a:solidFill>
              <a:effectLst>
                <a:outerShdw blurRad="38100" dist="38100" dir="2700000" algn="tl">
                  <a:srgbClr val="000000"/>
                </a:outerShdw>
              </a:effectLst>
            </a:endParaRPr>
          </a:p>
        </p:txBody>
      </p:sp>
      <p:sp>
        <p:nvSpPr>
          <p:cNvPr id="5" name="Rectangle 4"/>
          <p:cNvSpPr/>
          <p:nvPr/>
        </p:nvSpPr>
        <p:spPr>
          <a:xfrm>
            <a:off x="0" y="5257801"/>
            <a:ext cx="9144000" cy="16001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9010" y="3429000"/>
            <a:ext cx="8151590" cy="2677656"/>
          </a:xfrm>
          <a:prstGeom prst="rect">
            <a:avLst/>
          </a:prstGeom>
          <a:noFill/>
        </p:spPr>
        <p:txBody>
          <a:bodyPr wrap="none">
            <a:spAutoFit/>
          </a:bodyPr>
          <a:lstStyle/>
          <a:p>
            <a:pPr algn="ctr">
              <a:defRPr/>
            </a:pPr>
            <a:r>
              <a:rPr lang="en-US" sz="4000" b="1" dirty="0" smtClean="0">
                <a:effectLst>
                  <a:outerShdw blurRad="38100" dist="38100" dir="2700000" algn="tl">
                    <a:srgbClr val="000000">
                      <a:alpha val="43137"/>
                    </a:srgbClr>
                  </a:outerShdw>
                </a:effectLst>
              </a:rPr>
              <a:t>Hydrologic </a:t>
            </a:r>
            <a:r>
              <a:rPr lang="en-US" sz="4000" b="1" dirty="0">
                <a:effectLst>
                  <a:outerShdw blurRad="38100" dist="38100" dir="2700000" algn="tl">
                    <a:srgbClr val="000000">
                      <a:alpha val="43137"/>
                    </a:srgbClr>
                  </a:outerShdw>
                </a:effectLst>
              </a:rPr>
              <a:t>Water Year</a:t>
            </a:r>
          </a:p>
          <a:p>
            <a:pPr algn="ctr">
              <a:defRPr/>
            </a:pPr>
            <a:r>
              <a:rPr lang="en-US" sz="4000" b="1" dirty="0">
                <a:effectLst>
                  <a:outerShdw blurRad="38100" dist="38100" dir="2700000" algn="tl">
                    <a:srgbClr val="000000">
                      <a:alpha val="43137"/>
                    </a:srgbClr>
                  </a:outerShdw>
                </a:effectLst>
                <a:latin typeface="+mn-lt"/>
              </a:rPr>
              <a:t>California</a:t>
            </a:r>
            <a:r>
              <a:rPr lang="en-US" sz="4000" b="1" dirty="0" smtClean="0">
                <a:effectLst>
                  <a:outerShdw blurRad="38100" dist="38100" dir="2700000" algn="tl">
                    <a:srgbClr val="000000">
                      <a:alpha val="43137"/>
                    </a:srgbClr>
                  </a:outerShdw>
                </a:effectLst>
                <a:latin typeface="+mn-lt"/>
              </a:rPr>
              <a:t>:</a:t>
            </a:r>
          </a:p>
          <a:p>
            <a:pPr algn="ctr">
              <a:defRPr/>
            </a:pPr>
            <a:endParaRPr lang="en-US" sz="4000" b="1" dirty="0">
              <a:effectLst>
                <a:outerShdw blurRad="38100" dist="38100" dir="2700000" algn="tl">
                  <a:srgbClr val="000000">
                    <a:alpha val="43137"/>
                  </a:srgbClr>
                </a:outerShdw>
              </a:effectLst>
              <a:latin typeface="+mn-lt"/>
            </a:endParaRPr>
          </a:p>
          <a:p>
            <a:pPr algn="ctr">
              <a:defRPr/>
            </a:pPr>
            <a:r>
              <a:rPr lang="en-US" sz="4800" b="1" dirty="0">
                <a:solidFill>
                  <a:srgbClr val="B9F9ED"/>
                </a:solidFill>
                <a:effectLst>
                  <a:outerShdw blurRad="38100" dist="38100" dir="2700000" algn="tl">
                    <a:srgbClr val="000000">
                      <a:alpha val="43137"/>
                    </a:srgbClr>
                  </a:outerShdw>
                </a:effectLst>
                <a:latin typeface="Showcard Gothic" pitchFamily="82" charset="0"/>
              </a:rPr>
              <a:t>October 1 – September 30</a:t>
            </a:r>
          </a:p>
        </p:txBody>
      </p:sp>
      <p:pic>
        <p:nvPicPr>
          <p:cNvPr id="8" name="Picture 2" descr="C:\Users\elynn\AppData\Local\Microsoft\Windows\Temporary Internet Files\Content.IE5\NZU6C8TD\MM900046572[1].gif"/>
          <p:cNvPicPr>
            <a:picLocks noChangeAspect="1" noChangeArrowheads="1" noCrop="1"/>
          </p:cNvPicPr>
          <p:nvPr/>
        </p:nvPicPr>
        <p:blipFill>
          <a:blip r:embed="rId3"/>
          <a:srcRect/>
          <a:stretch>
            <a:fillRect/>
          </a:stretch>
        </p:blipFill>
        <p:spPr bwMode="auto">
          <a:xfrm>
            <a:off x="3581400" y="1371600"/>
            <a:ext cx="2026509" cy="18288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1200" fill="hold"/>
                                        <p:tgtEl>
                                          <p:spTgt spid="6"/>
                                        </p:tgtEl>
                                        <p:attrNameLst>
                                          <p:attrName>ppt_x</p:attrName>
                                        </p:attrNameLst>
                                      </p:cBhvr>
                                      <p:tavLst>
                                        <p:tav tm="0">
                                          <p:val>
                                            <p:strVal val="#ppt_x"/>
                                          </p:val>
                                        </p:tav>
                                        <p:tav tm="100000">
                                          <p:val>
                                            <p:strVal val="#ppt_x"/>
                                          </p:val>
                                        </p:tav>
                                      </p:tavLst>
                                    </p:anim>
                                    <p:anim calcmode="lin" valueType="num">
                                      <p:cBhvr>
                                        <p:cTn id="9" dur="1200" fill="hold"/>
                                        <p:tgtEl>
                                          <p:spTgt spid="6"/>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426" name="Rectangle 2"/>
          <p:cNvSpPr>
            <a:spLocks noGrp="1" noChangeArrowheads="1"/>
          </p:cNvSpPr>
          <p:nvPr>
            <p:ph type="title"/>
          </p:nvPr>
        </p:nvSpPr>
        <p:spPr>
          <a:xfrm>
            <a:off x="1524000" y="609600"/>
            <a:ext cx="6324600" cy="914400"/>
          </a:xfrm>
        </p:spPr>
        <p:txBody>
          <a:bodyPr/>
          <a:lstStyle/>
          <a:p>
            <a:pPr eaLnBrk="1" hangingPunct="1">
              <a:defRPr/>
            </a:pPr>
            <a:r>
              <a:rPr lang="en-US" sz="6600" b="1" u="sng" dirty="0" smtClean="0">
                <a:solidFill>
                  <a:schemeClr val="bg1"/>
                </a:solidFill>
                <a:latin typeface="Lucida Sans" pitchFamily="34" charset="0"/>
                <a:cs typeface="Lucida Sans" pitchFamily="34" charset="0"/>
              </a:rPr>
              <a:t>Precipitation</a:t>
            </a:r>
            <a:r>
              <a:rPr lang="en-US" sz="6600" b="1" dirty="0" smtClean="0">
                <a:solidFill>
                  <a:schemeClr val="bg1"/>
                </a:solidFill>
                <a:latin typeface="Lucida Sans" pitchFamily="34" charset="0"/>
                <a:cs typeface="Lucida Sans" pitchFamily="34" charset="0"/>
              </a:rPr>
              <a:t> </a:t>
            </a:r>
          </a:p>
        </p:txBody>
      </p:sp>
      <p:sp>
        <p:nvSpPr>
          <p:cNvPr id="359427" name="Text Box 3"/>
          <p:cNvSpPr txBox="1">
            <a:spLocks noChangeArrowheads="1"/>
          </p:cNvSpPr>
          <p:nvPr/>
        </p:nvSpPr>
        <p:spPr bwMode="auto">
          <a:xfrm>
            <a:off x="533400" y="3200400"/>
            <a:ext cx="7924800" cy="1066800"/>
          </a:xfrm>
          <a:prstGeom prst="rect">
            <a:avLst/>
          </a:prstGeom>
          <a:noFill/>
          <a:ln w="9525">
            <a:noFill/>
            <a:miter lim="800000"/>
            <a:headEnd/>
            <a:tailEnd/>
          </a:ln>
          <a:effectLst/>
        </p:spPr>
        <p:txBody>
          <a:bodyPr>
            <a:spAutoFit/>
          </a:bodyPr>
          <a:lstStyle/>
          <a:p>
            <a:pPr algn="ctr">
              <a:defRPr/>
            </a:pPr>
            <a:endParaRPr lang="en-US">
              <a:solidFill>
                <a:srgbClr val="FF9900"/>
              </a:solidFill>
              <a:effectLst>
                <a:outerShdw blurRad="38100" dist="38100" dir="2700000" algn="tl">
                  <a:srgbClr val="000000"/>
                </a:outerShdw>
              </a:effectLst>
            </a:endParaRPr>
          </a:p>
          <a:p>
            <a:pPr algn="ctr">
              <a:defRPr/>
            </a:pPr>
            <a:endParaRPr lang="en-US">
              <a:solidFill>
                <a:srgbClr val="FF9900"/>
              </a:solidFill>
              <a:effectLst>
                <a:outerShdw blurRad="38100" dist="38100" dir="2700000" algn="tl">
                  <a:srgbClr val="000000"/>
                </a:outerShdw>
              </a:effectLst>
            </a:endParaRPr>
          </a:p>
        </p:txBody>
      </p:sp>
      <p:pic>
        <p:nvPicPr>
          <p:cNvPr id="8198" name="Picture 6" descr="california"/>
          <p:cNvPicPr>
            <a:picLocks noChangeAspect="1" noChangeArrowheads="1"/>
          </p:cNvPicPr>
          <p:nvPr/>
        </p:nvPicPr>
        <p:blipFill>
          <a:blip r:embed="rId3" cstate="print"/>
          <a:srcRect/>
          <a:stretch>
            <a:fillRect/>
          </a:stretch>
        </p:blipFill>
        <p:spPr bwMode="auto">
          <a:xfrm>
            <a:off x="1143000" y="2743200"/>
            <a:ext cx="2814638" cy="3119438"/>
          </a:xfrm>
          <a:prstGeom prst="rect">
            <a:avLst/>
          </a:prstGeom>
          <a:noFill/>
          <a:ln w="9525">
            <a:noFill/>
            <a:miter lim="800000"/>
            <a:headEnd/>
            <a:tailEnd/>
          </a:ln>
        </p:spPr>
      </p:pic>
      <p:sp>
        <p:nvSpPr>
          <p:cNvPr id="8199" name="AutoShape 9"/>
          <p:cNvSpPr>
            <a:spLocks noChangeArrowheads="1"/>
          </p:cNvSpPr>
          <p:nvPr/>
        </p:nvSpPr>
        <p:spPr bwMode="auto">
          <a:xfrm>
            <a:off x="2209800" y="2971800"/>
            <a:ext cx="976313" cy="485775"/>
          </a:xfrm>
          <a:prstGeom prst="leftArrow">
            <a:avLst>
              <a:gd name="adj1" fmla="val 50000"/>
              <a:gd name="adj2" fmla="val 50245"/>
            </a:avLst>
          </a:prstGeom>
          <a:solidFill>
            <a:srgbClr val="FF0000"/>
          </a:solidFill>
          <a:ln w="9525">
            <a:solidFill>
              <a:schemeClr val="tx1"/>
            </a:solidFill>
            <a:miter lim="800000"/>
            <a:headEnd/>
            <a:tailEnd/>
          </a:ln>
        </p:spPr>
        <p:txBody>
          <a:bodyPr wrap="none" anchor="ctr"/>
          <a:lstStyle/>
          <a:p>
            <a:pPr algn="ctr"/>
            <a:endParaRPr lang="en-US" sz="1800">
              <a:solidFill>
                <a:srgbClr val="FD1E0D"/>
              </a:solidFill>
            </a:endParaRPr>
          </a:p>
        </p:txBody>
      </p:sp>
      <p:sp>
        <p:nvSpPr>
          <p:cNvPr id="8200" name="Oval 10"/>
          <p:cNvSpPr>
            <a:spLocks noChangeArrowheads="1"/>
          </p:cNvSpPr>
          <p:nvPr/>
        </p:nvSpPr>
        <p:spPr bwMode="auto">
          <a:xfrm>
            <a:off x="1828800" y="29718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201" name="Oval 11"/>
          <p:cNvSpPr>
            <a:spLocks noChangeArrowheads="1"/>
          </p:cNvSpPr>
          <p:nvPr/>
        </p:nvSpPr>
        <p:spPr bwMode="auto">
          <a:xfrm>
            <a:off x="1676400" y="29718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202" name="Oval 12"/>
          <p:cNvSpPr>
            <a:spLocks noChangeArrowheads="1"/>
          </p:cNvSpPr>
          <p:nvPr/>
        </p:nvSpPr>
        <p:spPr bwMode="auto">
          <a:xfrm>
            <a:off x="1752600" y="28194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203" name="Oval 13"/>
          <p:cNvSpPr>
            <a:spLocks noChangeArrowheads="1"/>
          </p:cNvSpPr>
          <p:nvPr/>
        </p:nvSpPr>
        <p:spPr bwMode="auto">
          <a:xfrm>
            <a:off x="2133600" y="36576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204" name="Oval 14"/>
          <p:cNvSpPr>
            <a:spLocks noChangeArrowheads="1"/>
          </p:cNvSpPr>
          <p:nvPr/>
        </p:nvSpPr>
        <p:spPr bwMode="auto">
          <a:xfrm>
            <a:off x="2209800" y="38100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205" name="Oval 15"/>
          <p:cNvSpPr>
            <a:spLocks noChangeArrowheads="1"/>
          </p:cNvSpPr>
          <p:nvPr/>
        </p:nvSpPr>
        <p:spPr bwMode="auto">
          <a:xfrm>
            <a:off x="1981200" y="3429000"/>
            <a:ext cx="76200" cy="76200"/>
          </a:xfrm>
          <a:prstGeom prst="ellipse">
            <a:avLst/>
          </a:prstGeom>
          <a:solidFill>
            <a:srgbClr val="993300"/>
          </a:solidFill>
          <a:ln w="9525">
            <a:solidFill>
              <a:schemeClr val="tx1"/>
            </a:solidFill>
            <a:round/>
            <a:headEnd/>
            <a:tailEnd/>
          </a:ln>
        </p:spPr>
        <p:txBody>
          <a:bodyPr wrap="none" anchor="ctr"/>
          <a:lstStyle/>
          <a:p>
            <a:endParaRPr lang="en-US"/>
          </a:p>
        </p:txBody>
      </p:sp>
      <p:sp>
        <p:nvSpPr>
          <p:cNvPr id="8206" name="Oval 16"/>
          <p:cNvSpPr>
            <a:spLocks noChangeArrowheads="1"/>
          </p:cNvSpPr>
          <p:nvPr/>
        </p:nvSpPr>
        <p:spPr bwMode="auto">
          <a:xfrm>
            <a:off x="2133600" y="32766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207" name="Oval 17"/>
          <p:cNvSpPr>
            <a:spLocks noChangeArrowheads="1"/>
          </p:cNvSpPr>
          <p:nvPr/>
        </p:nvSpPr>
        <p:spPr bwMode="auto">
          <a:xfrm>
            <a:off x="2057400" y="31242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59428" name="Text Box 4"/>
          <p:cNvSpPr txBox="1">
            <a:spLocks noChangeArrowheads="1"/>
          </p:cNvSpPr>
          <p:nvPr/>
        </p:nvSpPr>
        <p:spPr bwMode="auto">
          <a:xfrm>
            <a:off x="0" y="871478"/>
            <a:ext cx="9144000" cy="5509200"/>
          </a:xfrm>
          <a:prstGeom prst="rect">
            <a:avLst/>
          </a:prstGeom>
          <a:noFill/>
          <a:ln w="9525">
            <a:noFill/>
            <a:miter lim="800000"/>
            <a:headEnd/>
            <a:tailEnd/>
          </a:ln>
          <a:effectLst/>
        </p:spPr>
        <p:txBody>
          <a:bodyPr wrap="square">
            <a:spAutoFit/>
          </a:bodyPr>
          <a:lstStyle/>
          <a:p>
            <a:pPr algn="ctr">
              <a:buFontTx/>
              <a:buChar char="•"/>
              <a:defRPr/>
            </a:pPr>
            <a:endParaRPr lang="en-US" sz="5000" i="1" dirty="0" smtClean="0">
              <a:solidFill>
                <a:schemeClr val="tx1">
                  <a:lumMod val="95000"/>
                  <a:lumOff val="5000"/>
                </a:schemeClr>
              </a:solidFill>
              <a:effectLst>
                <a:outerShdw blurRad="38100" dist="38100" dir="2700000" algn="tl">
                  <a:srgbClr val="000000"/>
                </a:outerShdw>
              </a:effectLst>
            </a:endParaRPr>
          </a:p>
          <a:p>
            <a:pPr algn="ctr">
              <a:buFontTx/>
              <a:buChar char="•"/>
              <a:defRPr/>
            </a:pPr>
            <a:r>
              <a:rPr lang="en-US" sz="5000" b="1" i="1" dirty="0" smtClean="0">
                <a:solidFill>
                  <a:schemeClr val="bg1"/>
                </a:solidFill>
              </a:rPr>
              <a:t>Northern </a:t>
            </a:r>
            <a:r>
              <a:rPr lang="en-US" sz="5000" b="1" i="1" dirty="0">
                <a:solidFill>
                  <a:schemeClr val="bg1"/>
                </a:solidFill>
              </a:rPr>
              <a:t>Sierra 8 </a:t>
            </a:r>
            <a:r>
              <a:rPr lang="en-US" sz="5000" b="1" i="1" dirty="0" smtClean="0">
                <a:solidFill>
                  <a:schemeClr val="bg1"/>
                </a:solidFill>
              </a:rPr>
              <a:t>Station Index</a:t>
            </a:r>
          </a:p>
          <a:p>
            <a:pPr algn="ctr">
              <a:defRPr/>
            </a:pPr>
            <a:endParaRPr lang="en-US" sz="1000" b="1" i="1" dirty="0" smtClean="0">
              <a:solidFill>
                <a:schemeClr val="tx1">
                  <a:lumMod val="95000"/>
                  <a:lumOff val="5000"/>
                </a:schemeClr>
              </a:solidFill>
              <a:effectLst>
                <a:outerShdw blurRad="38100" dist="38100" dir="2700000" algn="tl">
                  <a:srgbClr val="000000"/>
                </a:outerShdw>
              </a:effectLst>
            </a:endParaRPr>
          </a:p>
          <a:p>
            <a:pPr algn="ctr">
              <a:defRPr/>
            </a:pPr>
            <a:r>
              <a:rPr lang="en-US" sz="5000" b="1" i="1" dirty="0" smtClean="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Mt</a:t>
            </a:r>
            <a:r>
              <a:rPr lang="en-US" sz="2400" b="1" dirty="0">
                <a:solidFill>
                  <a:schemeClr val="bg1"/>
                </a:solidFill>
                <a:effectLst>
                  <a:outerShdw blurRad="38100" dist="38100" dir="2700000" algn="tl">
                    <a:srgbClr val="000000"/>
                  </a:outerShdw>
                </a:effectLst>
              </a:rPr>
              <a:t>. Shasta City</a:t>
            </a: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Shasta </a:t>
            </a:r>
            <a:r>
              <a:rPr lang="en-US" sz="2400" b="1" dirty="0">
                <a:solidFill>
                  <a:schemeClr val="bg1"/>
                </a:solidFill>
                <a:effectLst>
                  <a:outerShdw blurRad="38100" dist="38100" dir="2700000" algn="tl">
                    <a:srgbClr val="000000"/>
                  </a:outerShdw>
                </a:effectLst>
              </a:rPr>
              <a:t>Dam</a:t>
            </a: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Mineral</a:t>
            </a:r>
            <a:endParaRPr lang="en-US" sz="2400" b="1" dirty="0">
              <a:solidFill>
                <a:schemeClr val="bg1"/>
              </a:solidFill>
              <a:effectLst>
                <a:outerShdw blurRad="38100" dist="38100" dir="2700000" algn="tl">
                  <a:srgbClr val="000000"/>
                </a:outerShdw>
              </a:effectLst>
            </a:endParaRP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Brush </a:t>
            </a:r>
            <a:r>
              <a:rPr lang="en-US" sz="2400" b="1" dirty="0">
                <a:solidFill>
                  <a:schemeClr val="bg1"/>
                </a:solidFill>
                <a:effectLst>
                  <a:outerShdw blurRad="38100" dist="38100" dir="2700000" algn="tl">
                    <a:srgbClr val="000000"/>
                  </a:outerShdw>
                </a:effectLst>
              </a:rPr>
              <a:t>Creek</a:t>
            </a: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Quincy</a:t>
            </a:r>
            <a:endParaRPr lang="en-US" sz="2400" b="1" dirty="0">
              <a:solidFill>
                <a:schemeClr val="bg1"/>
              </a:solidFill>
              <a:effectLst>
                <a:outerShdw blurRad="38100" dist="38100" dir="2700000" algn="tl">
                  <a:srgbClr val="000000"/>
                </a:outerShdw>
              </a:effectLst>
            </a:endParaRP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Sierraville</a:t>
            </a:r>
            <a:r>
              <a:rPr lang="en-US" sz="2400" b="1" dirty="0">
                <a:solidFill>
                  <a:schemeClr val="bg1"/>
                </a:solidFill>
                <a:effectLst>
                  <a:outerShdw blurRad="38100" dist="38100" dir="2700000" algn="tl">
                    <a:srgbClr val="000000"/>
                  </a:outerShdw>
                </a:effectLst>
              </a:rPr>
              <a:t>	</a:t>
            </a: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Pacific </a:t>
            </a:r>
            <a:r>
              <a:rPr lang="en-US" sz="2400" b="1" dirty="0">
                <a:solidFill>
                  <a:schemeClr val="bg1"/>
                </a:solidFill>
                <a:effectLst>
                  <a:outerShdw blurRad="38100" dist="38100" dir="2700000" algn="tl">
                    <a:srgbClr val="000000"/>
                  </a:outerShdw>
                </a:effectLst>
              </a:rPr>
              <a:t>House</a:t>
            </a:r>
          </a:p>
          <a:p>
            <a:pPr>
              <a:defRPr/>
            </a:pPr>
            <a:r>
              <a:rPr lang="en-US" sz="2400" b="1" dirty="0">
                <a:solidFill>
                  <a:schemeClr val="bg1"/>
                </a:solidFill>
                <a:effectLst>
                  <a:outerShdw blurRad="38100" dist="38100" dir="2700000" algn="tl">
                    <a:srgbClr val="000000"/>
                  </a:outerShdw>
                </a:effectLst>
              </a:rPr>
              <a:t>					</a:t>
            </a:r>
            <a:r>
              <a:rPr lang="en-US" sz="2400" b="1" dirty="0" smtClean="0">
                <a:solidFill>
                  <a:schemeClr val="bg1"/>
                </a:solidFill>
                <a:effectLst>
                  <a:outerShdw blurRad="38100" dist="38100" dir="2700000" algn="tl">
                    <a:srgbClr val="000000"/>
                  </a:outerShdw>
                </a:effectLst>
              </a:rPr>
              <a:t>						Blue </a:t>
            </a:r>
            <a:r>
              <a:rPr lang="en-US" sz="2400" b="1" dirty="0">
                <a:solidFill>
                  <a:schemeClr val="bg1"/>
                </a:solidFill>
                <a:effectLst>
                  <a:outerShdw blurRad="38100" dist="38100" dir="2700000" algn="tl">
                    <a:srgbClr val="000000"/>
                  </a:outerShdw>
                </a:effectLst>
              </a:rPr>
              <a:t>Canyon</a:t>
            </a:r>
          </a:p>
          <a:p>
            <a:pPr>
              <a:defRPr/>
            </a:pPr>
            <a:endParaRPr lang="en-US" sz="24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6" descr="california"/>
          <p:cNvPicPr>
            <a:picLocks noChangeAspect="1" noChangeArrowheads="1"/>
          </p:cNvPicPr>
          <p:nvPr/>
        </p:nvPicPr>
        <p:blipFill>
          <a:blip r:embed="rId3" cstate="print"/>
          <a:srcRect/>
          <a:stretch>
            <a:fillRect/>
          </a:stretch>
        </p:blipFill>
        <p:spPr bwMode="auto">
          <a:xfrm>
            <a:off x="1143000" y="2819400"/>
            <a:ext cx="2814638" cy="3119438"/>
          </a:xfrm>
          <a:prstGeom prst="rect">
            <a:avLst/>
          </a:prstGeom>
          <a:noFill/>
          <a:ln w="9525">
            <a:noFill/>
            <a:miter lim="800000"/>
            <a:headEnd/>
            <a:tailEnd/>
          </a:ln>
        </p:spPr>
      </p:pic>
      <p:sp>
        <p:nvSpPr>
          <p:cNvPr id="359428" name="Text Box 4"/>
          <p:cNvSpPr txBox="1">
            <a:spLocks noChangeArrowheads="1"/>
          </p:cNvSpPr>
          <p:nvPr/>
        </p:nvSpPr>
        <p:spPr bwMode="auto">
          <a:xfrm>
            <a:off x="76200" y="1249263"/>
            <a:ext cx="9144000" cy="4770537"/>
          </a:xfrm>
          <a:prstGeom prst="rect">
            <a:avLst/>
          </a:prstGeom>
          <a:noFill/>
          <a:ln w="9525">
            <a:noFill/>
            <a:miter lim="800000"/>
            <a:headEnd/>
            <a:tailEnd/>
          </a:ln>
          <a:effectLst/>
        </p:spPr>
        <p:txBody>
          <a:bodyPr wrap="square">
            <a:spAutoFit/>
          </a:bodyPr>
          <a:lstStyle/>
          <a:p>
            <a:pPr algn="ctr">
              <a:buFont typeface="Arial" pitchFamily="34" charset="0"/>
              <a:buChar char="•"/>
              <a:defRPr/>
            </a:pPr>
            <a:r>
              <a:rPr lang="en-US" sz="5000" b="1" i="1" dirty="0" smtClean="0">
                <a:solidFill>
                  <a:schemeClr val="bg1"/>
                </a:solidFill>
              </a:rPr>
              <a:t>San Joaquin 5-Station Index</a:t>
            </a:r>
            <a:r>
              <a:rPr lang="en-US" sz="8000" b="1" i="1" dirty="0" smtClean="0">
                <a:solidFill>
                  <a:srgbClr val="FF9933"/>
                </a:solidFill>
              </a:rPr>
              <a:t>	</a:t>
            </a:r>
          </a:p>
          <a:p>
            <a:pPr>
              <a:defRPr/>
            </a:pPr>
            <a:r>
              <a:rPr lang="en-US" sz="8000" b="1" dirty="0" smtClean="0">
                <a:effectLst>
                  <a:outerShdw blurRad="38100" dist="38100" dir="2700000" algn="tl">
                    <a:srgbClr val="000000"/>
                  </a:outerShdw>
                </a:effectLst>
              </a:rPr>
              <a:t>	   							</a:t>
            </a:r>
            <a:endParaRPr lang="en-US" sz="2400" b="1" dirty="0" smtClean="0">
              <a:solidFill>
                <a:schemeClr val="bg1"/>
              </a:solidFill>
              <a:effectLst>
                <a:outerShdw blurRad="38100" dist="38100" dir="2700000" algn="tl">
                  <a:srgbClr val="000000"/>
                </a:outerShdw>
              </a:effectLst>
            </a:endParaRPr>
          </a:p>
          <a:p>
            <a:pPr>
              <a:defRPr/>
            </a:pPr>
            <a:r>
              <a:rPr lang="en-US" sz="2400" b="1" dirty="0" smtClean="0">
                <a:solidFill>
                  <a:schemeClr val="bg1"/>
                </a:solidFill>
                <a:effectLst>
                  <a:outerShdw blurRad="38100" dist="38100" dir="2700000" algn="tl">
                    <a:srgbClr val="000000"/>
                  </a:outerShdw>
                </a:effectLst>
              </a:rPr>
              <a:t>									          Calaveras Big Trees </a:t>
            </a:r>
          </a:p>
          <a:p>
            <a:pPr>
              <a:defRPr/>
            </a:pPr>
            <a:r>
              <a:rPr lang="en-US" sz="2400" b="1" dirty="0" smtClean="0">
                <a:solidFill>
                  <a:schemeClr val="bg1"/>
                </a:solidFill>
                <a:effectLst>
                  <a:outerShdw blurRad="38100" dist="38100" dir="2700000" algn="tl">
                    <a:srgbClr val="000000"/>
                  </a:outerShdw>
                </a:effectLst>
              </a:rPr>
              <a:t>									          Hetch Hetchy</a:t>
            </a:r>
          </a:p>
          <a:p>
            <a:pPr>
              <a:defRPr/>
            </a:pPr>
            <a:r>
              <a:rPr lang="en-US" sz="2400" b="1" dirty="0" smtClean="0">
                <a:solidFill>
                  <a:schemeClr val="bg1"/>
                </a:solidFill>
                <a:effectLst>
                  <a:outerShdw blurRad="38100" dist="38100" dir="2700000" algn="tl">
                    <a:srgbClr val="000000"/>
                  </a:outerShdw>
                </a:effectLst>
              </a:rPr>
              <a:t>									          Yosemite Headquarters</a:t>
            </a:r>
          </a:p>
          <a:p>
            <a:pPr>
              <a:defRPr/>
            </a:pPr>
            <a:r>
              <a:rPr lang="en-US" sz="2400" b="1" dirty="0" smtClean="0">
                <a:solidFill>
                  <a:schemeClr val="bg1"/>
                </a:solidFill>
                <a:effectLst>
                  <a:outerShdw blurRad="38100" dist="38100" dir="2700000" algn="tl">
                    <a:srgbClr val="000000"/>
                  </a:outerShdw>
                </a:effectLst>
              </a:rPr>
              <a:t>									          North Fork</a:t>
            </a:r>
          </a:p>
          <a:p>
            <a:pPr>
              <a:defRPr/>
            </a:pPr>
            <a:r>
              <a:rPr lang="en-US" sz="2400" b="1" dirty="0" smtClean="0">
                <a:solidFill>
                  <a:schemeClr val="bg1"/>
                </a:solidFill>
                <a:effectLst>
                  <a:outerShdw blurRad="38100" dist="38100" dir="2700000" algn="tl">
                    <a:srgbClr val="000000"/>
                  </a:outerShdw>
                </a:effectLst>
              </a:rPr>
              <a:t>									          Huntington</a:t>
            </a:r>
          </a:p>
          <a:p>
            <a:pPr>
              <a:defRPr/>
            </a:pPr>
            <a:endParaRPr lang="en-US" sz="2400" b="1" dirty="0">
              <a:solidFill>
                <a:srgbClr val="FFFF00"/>
              </a:solidFill>
              <a:effectLst>
                <a:outerShdw blurRad="38100" dist="38100" dir="2700000" algn="tl">
                  <a:srgbClr val="000000"/>
                </a:outerShdw>
              </a:effectLst>
            </a:endParaRPr>
          </a:p>
        </p:txBody>
      </p:sp>
      <p:sp>
        <p:nvSpPr>
          <p:cNvPr id="359426" name="Rectangle 2"/>
          <p:cNvSpPr>
            <a:spLocks noGrp="1" noChangeArrowheads="1"/>
          </p:cNvSpPr>
          <p:nvPr>
            <p:ph type="title"/>
          </p:nvPr>
        </p:nvSpPr>
        <p:spPr>
          <a:xfrm>
            <a:off x="1524000" y="609600"/>
            <a:ext cx="6324600" cy="914400"/>
          </a:xfrm>
        </p:spPr>
        <p:txBody>
          <a:bodyPr/>
          <a:lstStyle/>
          <a:p>
            <a:pPr eaLnBrk="1" hangingPunct="1">
              <a:defRPr/>
            </a:pPr>
            <a:r>
              <a:rPr lang="en-US" sz="6600" b="1" u="sng" dirty="0" smtClean="0">
                <a:solidFill>
                  <a:schemeClr val="bg1"/>
                </a:solidFill>
                <a:latin typeface="Lucida Sans" pitchFamily="34" charset="0"/>
                <a:cs typeface="Lucida Sans" pitchFamily="34" charset="0"/>
              </a:rPr>
              <a:t>Precipitation</a:t>
            </a:r>
            <a:r>
              <a:rPr lang="en-US" sz="6600" b="1" dirty="0" smtClean="0">
                <a:solidFill>
                  <a:schemeClr val="bg1"/>
                </a:solidFill>
                <a:latin typeface="Lucida Sans" pitchFamily="34" charset="0"/>
                <a:cs typeface="Lucida Sans" pitchFamily="34" charset="0"/>
              </a:rPr>
              <a:t> </a:t>
            </a:r>
          </a:p>
        </p:txBody>
      </p:sp>
      <p:sp>
        <p:nvSpPr>
          <p:cNvPr id="359427" name="Text Box 3"/>
          <p:cNvSpPr txBox="1">
            <a:spLocks noChangeArrowheads="1"/>
          </p:cNvSpPr>
          <p:nvPr/>
        </p:nvSpPr>
        <p:spPr bwMode="auto">
          <a:xfrm>
            <a:off x="381000" y="2438400"/>
            <a:ext cx="7924800" cy="1066800"/>
          </a:xfrm>
          <a:prstGeom prst="rect">
            <a:avLst/>
          </a:prstGeom>
          <a:noFill/>
          <a:ln w="9525">
            <a:noFill/>
            <a:miter lim="800000"/>
            <a:headEnd/>
            <a:tailEnd/>
          </a:ln>
          <a:effectLst/>
        </p:spPr>
        <p:txBody>
          <a:bodyPr>
            <a:spAutoFit/>
          </a:bodyPr>
          <a:lstStyle/>
          <a:p>
            <a:pPr algn="ctr">
              <a:defRPr/>
            </a:pPr>
            <a:endParaRPr lang="en-US">
              <a:solidFill>
                <a:srgbClr val="FF9900"/>
              </a:solidFill>
              <a:effectLst>
                <a:outerShdw blurRad="38100" dist="38100" dir="2700000" algn="tl">
                  <a:srgbClr val="000000"/>
                </a:outerShdw>
              </a:effectLst>
            </a:endParaRPr>
          </a:p>
          <a:p>
            <a:pPr algn="ctr">
              <a:defRPr/>
            </a:pPr>
            <a:endParaRPr lang="en-US">
              <a:solidFill>
                <a:srgbClr val="FF9900"/>
              </a:solidFill>
              <a:effectLst>
                <a:outerShdw blurRad="38100" dist="38100" dir="2700000" algn="tl">
                  <a:srgbClr val="000000"/>
                </a:outerShdw>
              </a:effectLst>
            </a:endParaRPr>
          </a:p>
        </p:txBody>
      </p:sp>
      <p:sp>
        <p:nvSpPr>
          <p:cNvPr id="17" name="AutoShape 7"/>
          <p:cNvSpPr>
            <a:spLocks noChangeArrowheads="1"/>
          </p:cNvSpPr>
          <p:nvPr/>
        </p:nvSpPr>
        <p:spPr bwMode="auto">
          <a:xfrm rot="-1917917">
            <a:off x="2667000" y="3670774"/>
            <a:ext cx="1052513" cy="485775"/>
          </a:xfrm>
          <a:prstGeom prst="leftArrow">
            <a:avLst>
              <a:gd name="adj1" fmla="val 50000"/>
              <a:gd name="adj2" fmla="val 54167"/>
            </a:avLst>
          </a:prstGeom>
          <a:solidFill>
            <a:srgbClr val="FF0000"/>
          </a:solidFill>
          <a:ln w="9525">
            <a:solidFill>
              <a:schemeClr val="tx1"/>
            </a:solidFill>
            <a:miter lim="800000"/>
            <a:headEnd/>
            <a:tailEnd/>
          </a:ln>
        </p:spPr>
        <p:txBody>
          <a:bodyPr wrap="none" anchor="ctr"/>
          <a:lstStyle/>
          <a:p>
            <a:pPr algn="ctr"/>
            <a:endParaRPr lang="en-US" sz="1800">
              <a:solidFill>
                <a:srgbClr val="FD1E0D"/>
              </a:solidFill>
            </a:endParaRPr>
          </a:p>
        </p:txBody>
      </p:sp>
      <p:sp>
        <p:nvSpPr>
          <p:cNvPr id="18" name="Oval 15"/>
          <p:cNvSpPr>
            <a:spLocks noChangeArrowheads="1"/>
          </p:cNvSpPr>
          <p:nvPr/>
        </p:nvSpPr>
        <p:spPr bwMode="auto">
          <a:xfrm>
            <a:off x="2590800" y="42672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9" name="Oval 11"/>
          <p:cNvSpPr>
            <a:spLocks noChangeArrowheads="1"/>
          </p:cNvSpPr>
          <p:nvPr/>
        </p:nvSpPr>
        <p:spPr bwMode="auto">
          <a:xfrm>
            <a:off x="2514600" y="43434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0" name="Oval 12"/>
          <p:cNvSpPr>
            <a:spLocks noChangeArrowheads="1"/>
          </p:cNvSpPr>
          <p:nvPr/>
        </p:nvSpPr>
        <p:spPr bwMode="auto">
          <a:xfrm>
            <a:off x="2743200" y="45720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2" name="Oval 11"/>
          <p:cNvSpPr>
            <a:spLocks noChangeArrowheads="1"/>
          </p:cNvSpPr>
          <p:nvPr/>
        </p:nvSpPr>
        <p:spPr bwMode="auto">
          <a:xfrm>
            <a:off x="2667000" y="45720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3" name="Oval 13"/>
          <p:cNvSpPr>
            <a:spLocks noChangeArrowheads="1"/>
          </p:cNvSpPr>
          <p:nvPr/>
        </p:nvSpPr>
        <p:spPr bwMode="auto">
          <a:xfrm>
            <a:off x="2590800" y="4343400"/>
            <a:ext cx="76200" cy="76200"/>
          </a:xfrm>
          <a:prstGeom prst="ellipse">
            <a:avLst/>
          </a:prstGeom>
          <a:solidFill>
            <a:srgbClr val="993300"/>
          </a:solidFill>
          <a:ln w="9525">
            <a:solidFill>
              <a:schemeClr val="tx1"/>
            </a:solidFill>
            <a:round/>
            <a:headEnd/>
            <a:tailEnd/>
          </a:ln>
        </p:spPr>
        <p:txBody>
          <a:bodyPr wrap="none" anchor="ctr"/>
          <a:lstStyle/>
          <a:p>
            <a:endParaRPr lang="en-US"/>
          </a:p>
        </p:txBody>
      </p:sp>
      <p:sp>
        <p:nvSpPr>
          <p:cNvPr id="24" name="Oval 14"/>
          <p:cNvSpPr>
            <a:spLocks noChangeArrowheads="1"/>
          </p:cNvSpPr>
          <p:nvPr/>
        </p:nvSpPr>
        <p:spPr bwMode="auto">
          <a:xfrm>
            <a:off x="2743200" y="4419600"/>
            <a:ext cx="76200" cy="76200"/>
          </a:xfrm>
          <a:prstGeom prst="ellipse">
            <a:avLst/>
          </a:prstGeom>
          <a:solidFill>
            <a:srgbClr val="800000"/>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290" name="Picture 5" descr="USGS CA Precipitation with Rivers and Relief"/>
          <p:cNvPicPr>
            <a:picLocks noChangeAspect="1" noChangeArrowheads="1"/>
          </p:cNvPicPr>
          <p:nvPr/>
        </p:nvPicPr>
        <p:blipFill>
          <a:blip r:embed="rId2"/>
          <a:stretch>
            <a:fillRect/>
          </a:stretch>
        </p:blipFill>
        <p:spPr bwMode="auto">
          <a:xfrm>
            <a:off x="1143000" y="224670"/>
            <a:ext cx="6697003" cy="6328530"/>
          </a:xfrm>
          <a:prstGeom prst="rect">
            <a:avLst/>
          </a:prstGeom>
          <a:noFill/>
          <a:ln w="9525">
            <a:noFill/>
            <a:miter lim="800000"/>
            <a:headEnd/>
            <a:tailEnd/>
          </a:ln>
        </p:spPr>
      </p:pic>
      <p:sp>
        <p:nvSpPr>
          <p:cNvPr id="4" name="TextBox 3"/>
          <p:cNvSpPr txBox="1"/>
          <p:nvPr/>
        </p:nvSpPr>
        <p:spPr>
          <a:xfrm>
            <a:off x="1143000" y="4419600"/>
            <a:ext cx="2895600" cy="1323439"/>
          </a:xfrm>
          <a:prstGeom prst="rect">
            <a:avLst/>
          </a:prstGeom>
          <a:noFill/>
        </p:spPr>
        <p:txBody>
          <a:bodyPr wrap="square" rtlCol="0">
            <a:spAutoFit/>
          </a:bodyPr>
          <a:lstStyle/>
          <a:p>
            <a:r>
              <a:rPr lang="en-US" sz="2000" dirty="0" smtClean="0"/>
              <a:t>PRISM (Parameter-elevation Regressions on Independent Slopes Model)</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0" y="0"/>
            <a:ext cx="9144000" cy="6857999"/>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4" name="Rectangle 2" descr="Sand"/>
          <p:cNvSpPr>
            <a:spLocks noChangeArrowheads="1"/>
          </p:cNvSpPr>
          <p:nvPr/>
        </p:nvSpPr>
        <p:spPr bwMode="auto">
          <a:xfrm>
            <a:off x="1447800" y="2390775"/>
            <a:ext cx="6267450" cy="276225"/>
          </a:xfrm>
          <a:prstGeom prst="rect">
            <a:avLst/>
          </a:prstGeom>
          <a:blipFill dpi="0" rotWithShape="1">
            <a:blip r:embed="rId2" cstate="print"/>
            <a:srcRect/>
            <a:tile tx="0" ty="0" sx="100000" sy="100000" flip="none" algn="tl"/>
          </a:blipFill>
          <a:ln w="9525">
            <a:noFill/>
            <a:miter lim="800000"/>
            <a:headEnd/>
            <a:tailEnd/>
          </a:ln>
        </p:spPr>
        <p:txBody>
          <a:bodyPr wrap="none" anchor="ctr"/>
          <a:lstStyle/>
          <a:p>
            <a:endParaRPr lang="en-US"/>
          </a:p>
        </p:txBody>
      </p:sp>
      <p:grpSp>
        <p:nvGrpSpPr>
          <p:cNvPr id="2" name="Group 3"/>
          <p:cNvGrpSpPr>
            <a:grpSpLocks/>
          </p:cNvGrpSpPr>
          <p:nvPr/>
        </p:nvGrpSpPr>
        <p:grpSpPr bwMode="auto">
          <a:xfrm>
            <a:off x="2286000" y="333375"/>
            <a:ext cx="914400" cy="2065338"/>
            <a:chOff x="1440" y="396"/>
            <a:chExt cx="576" cy="1301"/>
          </a:xfrm>
        </p:grpSpPr>
        <p:sp>
          <p:nvSpPr>
            <p:cNvPr id="13384" name="Line 4"/>
            <p:cNvSpPr>
              <a:spLocks noChangeShapeType="1"/>
            </p:cNvSpPr>
            <p:nvPr/>
          </p:nvSpPr>
          <p:spPr bwMode="auto">
            <a:xfrm>
              <a:off x="2016" y="396"/>
              <a:ext cx="0" cy="1296"/>
            </a:xfrm>
            <a:prstGeom prst="line">
              <a:avLst/>
            </a:prstGeom>
            <a:noFill/>
            <a:ln w="57150">
              <a:solidFill>
                <a:srgbClr val="FFFF00"/>
              </a:solidFill>
              <a:round/>
              <a:headEnd/>
              <a:tailEnd type="triangle" w="med" len="med"/>
            </a:ln>
          </p:spPr>
          <p:txBody>
            <a:bodyPr/>
            <a:lstStyle/>
            <a:p>
              <a:endParaRPr lang="en-US"/>
            </a:p>
          </p:txBody>
        </p:sp>
        <p:sp>
          <p:nvSpPr>
            <p:cNvPr id="13385" name="Line 5"/>
            <p:cNvSpPr>
              <a:spLocks noChangeShapeType="1"/>
            </p:cNvSpPr>
            <p:nvPr/>
          </p:nvSpPr>
          <p:spPr bwMode="auto">
            <a:xfrm>
              <a:off x="1728" y="401"/>
              <a:ext cx="0" cy="1296"/>
            </a:xfrm>
            <a:prstGeom prst="line">
              <a:avLst/>
            </a:prstGeom>
            <a:noFill/>
            <a:ln w="57150">
              <a:solidFill>
                <a:srgbClr val="FFFF00"/>
              </a:solidFill>
              <a:round/>
              <a:headEnd/>
              <a:tailEnd type="triangle" w="med" len="med"/>
            </a:ln>
          </p:spPr>
          <p:txBody>
            <a:bodyPr/>
            <a:lstStyle/>
            <a:p>
              <a:endParaRPr lang="en-US"/>
            </a:p>
          </p:txBody>
        </p:sp>
        <p:sp>
          <p:nvSpPr>
            <p:cNvPr id="13386" name="Line 6"/>
            <p:cNvSpPr>
              <a:spLocks noChangeShapeType="1"/>
            </p:cNvSpPr>
            <p:nvPr/>
          </p:nvSpPr>
          <p:spPr bwMode="auto">
            <a:xfrm>
              <a:off x="1440" y="401"/>
              <a:ext cx="0" cy="1296"/>
            </a:xfrm>
            <a:prstGeom prst="line">
              <a:avLst/>
            </a:prstGeom>
            <a:noFill/>
            <a:ln w="57150">
              <a:solidFill>
                <a:srgbClr val="FFFF00"/>
              </a:solidFill>
              <a:round/>
              <a:headEnd/>
              <a:tailEnd type="triangle" w="med" len="med"/>
            </a:ln>
          </p:spPr>
          <p:txBody>
            <a:bodyPr/>
            <a:lstStyle/>
            <a:p>
              <a:endParaRPr lang="en-US"/>
            </a:p>
          </p:txBody>
        </p:sp>
      </p:grpSp>
      <p:sp>
        <p:nvSpPr>
          <p:cNvPr id="13316" name="Line 7"/>
          <p:cNvSpPr>
            <a:spLocks noChangeShapeType="1"/>
          </p:cNvSpPr>
          <p:nvPr/>
        </p:nvSpPr>
        <p:spPr bwMode="auto">
          <a:xfrm rot="-2920401">
            <a:off x="6104732" y="-188119"/>
            <a:ext cx="1588" cy="3095625"/>
          </a:xfrm>
          <a:prstGeom prst="line">
            <a:avLst/>
          </a:prstGeom>
          <a:noFill/>
          <a:ln w="57150">
            <a:solidFill>
              <a:srgbClr val="FFFF00"/>
            </a:solidFill>
            <a:round/>
            <a:headEnd/>
            <a:tailEnd type="triangle" w="med" len="med"/>
          </a:ln>
        </p:spPr>
        <p:txBody>
          <a:bodyPr/>
          <a:lstStyle/>
          <a:p>
            <a:endParaRPr lang="en-US"/>
          </a:p>
        </p:txBody>
      </p:sp>
      <p:sp>
        <p:nvSpPr>
          <p:cNvPr id="13317" name="Line 8"/>
          <p:cNvSpPr>
            <a:spLocks noChangeShapeType="1"/>
          </p:cNvSpPr>
          <p:nvPr/>
        </p:nvSpPr>
        <p:spPr bwMode="auto">
          <a:xfrm rot="18679599" flipV="1">
            <a:off x="5603082" y="256381"/>
            <a:ext cx="4762" cy="2555875"/>
          </a:xfrm>
          <a:prstGeom prst="line">
            <a:avLst/>
          </a:prstGeom>
          <a:noFill/>
          <a:ln w="57150">
            <a:solidFill>
              <a:srgbClr val="FFFF00"/>
            </a:solidFill>
            <a:round/>
            <a:headEnd type="triangle" w="med" len="med"/>
            <a:tailEnd/>
          </a:ln>
        </p:spPr>
        <p:txBody>
          <a:bodyPr/>
          <a:lstStyle/>
          <a:p>
            <a:endParaRPr lang="en-US"/>
          </a:p>
        </p:txBody>
      </p:sp>
      <p:sp>
        <p:nvSpPr>
          <p:cNvPr id="13318" name="Line 9"/>
          <p:cNvSpPr>
            <a:spLocks noChangeShapeType="1"/>
          </p:cNvSpPr>
          <p:nvPr/>
        </p:nvSpPr>
        <p:spPr bwMode="auto">
          <a:xfrm rot="-2920401">
            <a:off x="5119688" y="682625"/>
            <a:ext cx="0" cy="2057400"/>
          </a:xfrm>
          <a:prstGeom prst="line">
            <a:avLst/>
          </a:prstGeom>
          <a:noFill/>
          <a:ln w="57150">
            <a:solidFill>
              <a:srgbClr val="FFFF00"/>
            </a:solidFill>
            <a:round/>
            <a:headEnd/>
            <a:tailEnd type="triangle" w="med" len="med"/>
          </a:ln>
        </p:spPr>
        <p:txBody>
          <a:bodyPr/>
          <a:lstStyle/>
          <a:p>
            <a:endParaRPr lang="en-US"/>
          </a:p>
        </p:txBody>
      </p:sp>
      <p:sp>
        <p:nvSpPr>
          <p:cNvPr id="13319" name="Rectangle 10"/>
          <p:cNvSpPr>
            <a:spLocks noChangeArrowheads="1"/>
          </p:cNvSpPr>
          <p:nvPr/>
        </p:nvSpPr>
        <p:spPr bwMode="auto">
          <a:xfrm>
            <a:off x="2286000" y="2398713"/>
            <a:ext cx="895350" cy="115887"/>
          </a:xfrm>
          <a:prstGeom prst="rect">
            <a:avLst/>
          </a:prstGeom>
          <a:solidFill>
            <a:srgbClr val="FF0000"/>
          </a:solidFill>
          <a:ln w="9525">
            <a:noFill/>
            <a:miter lim="800000"/>
            <a:headEnd/>
            <a:tailEnd/>
          </a:ln>
        </p:spPr>
        <p:txBody>
          <a:bodyPr wrap="none" anchor="ctr"/>
          <a:lstStyle/>
          <a:p>
            <a:endParaRPr lang="en-US"/>
          </a:p>
        </p:txBody>
      </p:sp>
      <p:sp>
        <p:nvSpPr>
          <p:cNvPr id="13320" name="Rectangle 11"/>
          <p:cNvSpPr>
            <a:spLocks noChangeArrowheads="1"/>
          </p:cNvSpPr>
          <p:nvPr/>
        </p:nvSpPr>
        <p:spPr bwMode="auto">
          <a:xfrm>
            <a:off x="5867400" y="2398713"/>
            <a:ext cx="1390650" cy="115887"/>
          </a:xfrm>
          <a:prstGeom prst="rect">
            <a:avLst/>
          </a:prstGeom>
          <a:solidFill>
            <a:srgbClr val="00FF00"/>
          </a:solidFill>
          <a:ln w="9525">
            <a:noFill/>
            <a:miter lim="800000"/>
            <a:headEnd/>
            <a:tailEnd/>
          </a:ln>
        </p:spPr>
        <p:txBody>
          <a:bodyPr wrap="none" anchor="ctr"/>
          <a:lstStyle/>
          <a:p>
            <a:endParaRPr lang="en-US"/>
          </a:p>
        </p:txBody>
      </p:sp>
      <p:grpSp>
        <p:nvGrpSpPr>
          <p:cNvPr id="3" name="Group 12"/>
          <p:cNvGrpSpPr>
            <a:grpSpLocks/>
          </p:cNvGrpSpPr>
          <p:nvPr/>
        </p:nvGrpSpPr>
        <p:grpSpPr bwMode="auto">
          <a:xfrm>
            <a:off x="404813" y="3409950"/>
            <a:ext cx="2617787" cy="2533650"/>
            <a:chOff x="772" y="2154"/>
            <a:chExt cx="1649" cy="1596"/>
          </a:xfrm>
        </p:grpSpPr>
        <p:sp>
          <p:nvSpPr>
            <p:cNvPr id="13364" name="Line 13"/>
            <p:cNvSpPr>
              <a:spLocks noChangeShapeType="1"/>
            </p:cNvSpPr>
            <p:nvPr/>
          </p:nvSpPr>
          <p:spPr bwMode="auto">
            <a:xfrm>
              <a:off x="1338" y="2154"/>
              <a:ext cx="588" cy="1596"/>
            </a:xfrm>
            <a:prstGeom prst="line">
              <a:avLst/>
            </a:prstGeom>
            <a:noFill/>
            <a:ln w="57150">
              <a:solidFill>
                <a:srgbClr val="000000"/>
              </a:solidFill>
              <a:round/>
              <a:headEnd/>
              <a:tailEnd/>
            </a:ln>
          </p:spPr>
          <p:txBody>
            <a:bodyPr/>
            <a:lstStyle/>
            <a:p>
              <a:endParaRPr lang="en-US"/>
            </a:p>
          </p:txBody>
        </p:sp>
        <p:grpSp>
          <p:nvGrpSpPr>
            <p:cNvPr id="4" name="Group 14"/>
            <p:cNvGrpSpPr>
              <a:grpSpLocks/>
            </p:cNvGrpSpPr>
            <p:nvPr/>
          </p:nvGrpSpPr>
          <p:grpSpPr bwMode="auto">
            <a:xfrm>
              <a:off x="772" y="2199"/>
              <a:ext cx="1649" cy="1550"/>
              <a:chOff x="772" y="2199"/>
              <a:chExt cx="1649" cy="1550"/>
            </a:xfrm>
          </p:grpSpPr>
          <p:sp>
            <p:nvSpPr>
              <p:cNvPr id="13366" name="AutoShape 15"/>
              <p:cNvSpPr>
                <a:spLocks noChangeAspect="1" noChangeArrowheads="1" noTextEdit="1"/>
              </p:cNvSpPr>
              <p:nvPr/>
            </p:nvSpPr>
            <p:spPr bwMode="auto">
              <a:xfrm rot="-460846">
                <a:off x="772" y="2199"/>
                <a:ext cx="1649" cy="1550"/>
              </a:xfrm>
              <a:prstGeom prst="rect">
                <a:avLst/>
              </a:prstGeom>
              <a:noFill/>
              <a:ln w="9525">
                <a:noFill/>
                <a:miter lim="800000"/>
                <a:headEnd/>
                <a:tailEnd/>
              </a:ln>
            </p:spPr>
            <p:txBody>
              <a:bodyPr/>
              <a:lstStyle/>
              <a:p>
                <a:endParaRPr lang="en-US"/>
              </a:p>
            </p:txBody>
          </p:sp>
          <p:sp>
            <p:nvSpPr>
              <p:cNvPr id="13367" name="Freeform 16"/>
              <p:cNvSpPr>
                <a:spLocks/>
              </p:cNvSpPr>
              <p:nvPr/>
            </p:nvSpPr>
            <p:spPr bwMode="auto">
              <a:xfrm rot="-460846">
                <a:off x="863" y="2278"/>
                <a:ext cx="1437" cy="1369"/>
              </a:xfrm>
              <a:custGeom>
                <a:avLst/>
                <a:gdLst>
                  <a:gd name="T0" fmla="*/ 8 w 14578"/>
                  <a:gd name="T1" fmla="*/ 13 h 13873"/>
                  <a:gd name="T2" fmla="*/ 9 w 14578"/>
                  <a:gd name="T3" fmla="*/ 13 h 13873"/>
                  <a:gd name="T4" fmla="*/ 10 w 14578"/>
                  <a:gd name="T5" fmla="*/ 13 h 13873"/>
                  <a:gd name="T6" fmla="*/ 11 w 14578"/>
                  <a:gd name="T7" fmla="*/ 12 h 13873"/>
                  <a:gd name="T8" fmla="*/ 12 w 14578"/>
                  <a:gd name="T9" fmla="*/ 11 h 13873"/>
                  <a:gd name="T10" fmla="*/ 13 w 14578"/>
                  <a:gd name="T11" fmla="*/ 10 h 13873"/>
                  <a:gd name="T12" fmla="*/ 14 w 14578"/>
                  <a:gd name="T13" fmla="*/ 9 h 13873"/>
                  <a:gd name="T14" fmla="*/ 14 w 14578"/>
                  <a:gd name="T15" fmla="*/ 7 h 13873"/>
                  <a:gd name="T16" fmla="*/ 14 w 14578"/>
                  <a:gd name="T17" fmla="*/ 6 h 13873"/>
                  <a:gd name="T18" fmla="*/ 14 w 14578"/>
                  <a:gd name="T19" fmla="*/ 5 h 13873"/>
                  <a:gd name="T20" fmla="*/ 13 w 14578"/>
                  <a:gd name="T21" fmla="*/ 3 h 13873"/>
                  <a:gd name="T22" fmla="*/ 12 w 14578"/>
                  <a:gd name="T23" fmla="*/ 2 h 13873"/>
                  <a:gd name="T24" fmla="*/ 11 w 14578"/>
                  <a:gd name="T25" fmla="*/ 1 h 13873"/>
                  <a:gd name="T26" fmla="*/ 10 w 14578"/>
                  <a:gd name="T27" fmla="*/ 1 h 13873"/>
                  <a:gd name="T28" fmla="*/ 9 w 14578"/>
                  <a:gd name="T29" fmla="*/ 0 h 13873"/>
                  <a:gd name="T30" fmla="*/ 8 w 14578"/>
                  <a:gd name="T31" fmla="*/ 0 h 13873"/>
                  <a:gd name="T32" fmla="*/ 6 w 14578"/>
                  <a:gd name="T33" fmla="*/ 0 h 13873"/>
                  <a:gd name="T34" fmla="*/ 5 w 14578"/>
                  <a:gd name="T35" fmla="*/ 0 h 13873"/>
                  <a:gd name="T36" fmla="*/ 4 w 14578"/>
                  <a:gd name="T37" fmla="*/ 1 h 13873"/>
                  <a:gd name="T38" fmla="*/ 3 w 14578"/>
                  <a:gd name="T39" fmla="*/ 1 h 13873"/>
                  <a:gd name="T40" fmla="*/ 2 w 14578"/>
                  <a:gd name="T41" fmla="*/ 2 h 13873"/>
                  <a:gd name="T42" fmla="*/ 1 w 14578"/>
                  <a:gd name="T43" fmla="*/ 3 h 13873"/>
                  <a:gd name="T44" fmla="*/ 0 w 14578"/>
                  <a:gd name="T45" fmla="*/ 5 h 13873"/>
                  <a:gd name="T46" fmla="*/ 0 w 14578"/>
                  <a:gd name="T47" fmla="*/ 6 h 13873"/>
                  <a:gd name="T48" fmla="*/ 0 w 14578"/>
                  <a:gd name="T49" fmla="*/ 7 h 13873"/>
                  <a:gd name="T50" fmla="*/ 0 w 14578"/>
                  <a:gd name="T51" fmla="*/ 9 h 13873"/>
                  <a:gd name="T52" fmla="*/ 1 w 14578"/>
                  <a:gd name="T53" fmla="*/ 10 h 13873"/>
                  <a:gd name="T54" fmla="*/ 2 w 14578"/>
                  <a:gd name="T55" fmla="*/ 11 h 13873"/>
                  <a:gd name="T56" fmla="*/ 3 w 14578"/>
                  <a:gd name="T57" fmla="*/ 12 h 13873"/>
                  <a:gd name="T58" fmla="*/ 4 w 14578"/>
                  <a:gd name="T59" fmla="*/ 13 h 13873"/>
                  <a:gd name="T60" fmla="*/ 5 w 14578"/>
                  <a:gd name="T61" fmla="*/ 13 h 13873"/>
                  <a:gd name="T62" fmla="*/ 6 w 14578"/>
                  <a:gd name="T63" fmla="*/ 13 h 138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78"/>
                  <a:gd name="T97" fmla="*/ 0 h 13873"/>
                  <a:gd name="T98" fmla="*/ 14578 w 14578"/>
                  <a:gd name="T99" fmla="*/ 13873 h 138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78" h="13873">
                    <a:moveTo>
                      <a:pt x="7289" y="13873"/>
                    </a:moveTo>
                    <a:lnTo>
                      <a:pt x="8033" y="13836"/>
                    </a:lnTo>
                    <a:lnTo>
                      <a:pt x="8757" y="13731"/>
                    </a:lnTo>
                    <a:lnTo>
                      <a:pt x="9455" y="13560"/>
                    </a:lnTo>
                    <a:lnTo>
                      <a:pt x="10125" y="13327"/>
                    </a:lnTo>
                    <a:lnTo>
                      <a:pt x="10763" y="13035"/>
                    </a:lnTo>
                    <a:lnTo>
                      <a:pt x="11364" y="12687"/>
                    </a:lnTo>
                    <a:lnTo>
                      <a:pt x="11925" y="12288"/>
                    </a:lnTo>
                    <a:lnTo>
                      <a:pt x="12443" y="11840"/>
                    </a:lnTo>
                    <a:lnTo>
                      <a:pt x="12912" y="11347"/>
                    </a:lnTo>
                    <a:lnTo>
                      <a:pt x="13332" y="10814"/>
                    </a:lnTo>
                    <a:lnTo>
                      <a:pt x="13697" y="10241"/>
                    </a:lnTo>
                    <a:lnTo>
                      <a:pt x="14004" y="9635"/>
                    </a:lnTo>
                    <a:lnTo>
                      <a:pt x="14249" y="8998"/>
                    </a:lnTo>
                    <a:lnTo>
                      <a:pt x="14429" y="8333"/>
                    </a:lnTo>
                    <a:lnTo>
                      <a:pt x="14539" y="7644"/>
                    </a:lnTo>
                    <a:lnTo>
                      <a:pt x="14578" y="6935"/>
                    </a:lnTo>
                    <a:lnTo>
                      <a:pt x="14539" y="6226"/>
                    </a:lnTo>
                    <a:lnTo>
                      <a:pt x="14429" y="5537"/>
                    </a:lnTo>
                    <a:lnTo>
                      <a:pt x="14249" y="4872"/>
                    </a:lnTo>
                    <a:lnTo>
                      <a:pt x="14004" y="4235"/>
                    </a:lnTo>
                    <a:lnTo>
                      <a:pt x="13697" y="3629"/>
                    </a:lnTo>
                    <a:lnTo>
                      <a:pt x="13332" y="3058"/>
                    </a:lnTo>
                    <a:lnTo>
                      <a:pt x="12912" y="2523"/>
                    </a:lnTo>
                    <a:lnTo>
                      <a:pt x="12443" y="2031"/>
                    </a:lnTo>
                    <a:lnTo>
                      <a:pt x="11925" y="1584"/>
                    </a:lnTo>
                    <a:lnTo>
                      <a:pt x="11364" y="1184"/>
                    </a:lnTo>
                    <a:lnTo>
                      <a:pt x="10763" y="836"/>
                    </a:lnTo>
                    <a:lnTo>
                      <a:pt x="10125" y="545"/>
                    </a:lnTo>
                    <a:lnTo>
                      <a:pt x="9455" y="311"/>
                    </a:lnTo>
                    <a:lnTo>
                      <a:pt x="8757" y="140"/>
                    </a:lnTo>
                    <a:lnTo>
                      <a:pt x="8033" y="35"/>
                    </a:lnTo>
                    <a:lnTo>
                      <a:pt x="7289" y="0"/>
                    </a:lnTo>
                    <a:lnTo>
                      <a:pt x="6543" y="35"/>
                    </a:lnTo>
                    <a:lnTo>
                      <a:pt x="5819" y="140"/>
                    </a:lnTo>
                    <a:lnTo>
                      <a:pt x="5121" y="311"/>
                    </a:lnTo>
                    <a:lnTo>
                      <a:pt x="4452" y="545"/>
                    </a:lnTo>
                    <a:lnTo>
                      <a:pt x="3814" y="836"/>
                    </a:lnTo>
                    <a:lnTo>
                      <a:pt x="3213" y="1184"/>
                    </a:lnTo>
                    <a:lnTo>
                      <a:pt x="2652" y="1584"/>
                    </a:lnTo>
                    <a:lnTo>
                      <a:pt x="2135" y="2031"/>
                    </a:lnTo>
                    <a:lnTo>
                      <a:pt x="1665" y="2523"/>
                    </a:lnTo>
                    <a:lnTo>
                      <a:pt x="1245" y="3058"/>
                    </a:lnTo>
                    <a:lnTo>
                      <a:pt x="880" y="3629"/>
                    </a:lnTo>
                    <a:lnTo>
                      <a:pt x="573" y="4235"/>
                    </a:lnTo>
                    <a:lnTo>
                      <a:pt x="328" y="4872"/>
                    </a:lnTo>
                    <a:lnTo>
                      <a:pt x="148" y="5537"/>
                    </a:lnTo>
                    <a:lnTo>
                      <a:pt x="38" y="6226"/>
                    </a:lnTo>
                    <a:lnTo>
                      <a:pt x="0" y="6935"/>
                    </a:lnTo>
                    <a:lnTo>
                      <a:pt x="38" y="7644"/>
                    </a:lnTo>
                    <a:lnTo>
                      <a:pt x="148" y="8333"/>
                    </a:lnTo>
                    <a:lnTo>
                      <a:pt x="328" y="8998"/>
                    </a:lnTo>
                    <a:lnTo>
                      <a:pt x="573" y="9635"/>
                    </a:lnTo>
                    <a:lnTo>
                      <a:pt x="880" y="10241"/>
                    </a:lnTo>
                    <a:lnTo>
                      <a:pt x="1245" y="10814"/>
                    </a:lnTo>
                    <a:lnTo>
                      <a:pt x="1665" y="11347"/>
                    </a:lnTo>
                    <a:lnTo>
                      <a:pt x="2135" y="11840"/>
                    </a:lnTo>
                    <a:lnTo>
                      <a:pt x="2652" y="12288"/>
                    </a:lnTo>
                    <a:lnTo>
                      <a:pt x="3213" y="12687"/>
                    </a:lnTo>
                    <a:lnTo>
                      <a:pt x="3814" y="13035"/>
                    </a:lnTo>
                    <a:lnTo>
                      <a:pt x="4452" y="13327"/>
                    </a:lnTo>
                    <a:lnTo>
                      <a:pt x="5121" y="13560"/>
                    </a:lnTo>
                    <a:lnTo>
                      <a:pt x="5819" y="13731"/>
                    </a:lnTo>
                    <a:lnTo>
                      <a:pt x="6543" y="13836"/>
                    </a:lnTo>
                    <a:lnTo>
                      <a:pt x="7289" y="13873"/>
                    </a:lnTo>
                    <a:close/>
                  </a:path>
                </a:pathLst>
              </a:custGeom>
              <a:solidFill>
                <a:srgbClr val="000000"/>
              </a:solidFill>
              <a:ln w="9525">
                <a:noFill/>
                <a:round/>
                <a:headEnd/>
                <a:tailEnd/>
              </a:ln>
            </p:spPr>
            <p:txBody>
              <a:bodyPr/>
              <a:lstStyle/>
              <a:p>
                <a:endParaRPr lang="en-US"/>
              </a:p>
            </p:txBody>
          </p:sp>
          <p:sp>
            <p:nvSpPr>
              <p:cNvPr id="13368" name="Freeform 17"/>
              <p:cNvSpPr>
                <a:spLocks/>
              </p:cNvSpPr>
              <p:nvPr/>
            </p:nvSpPr>
            <p:spPr bwMode="auto">
              <a:xfrm rot="-460846">
                <a:off x="935" y="2344"/>
                <a:ext cx="1294" cy="1232"/>
              </a:xfrm>
              <a:custGeom>
                <a:avLst/>
                <a:gdLst>
                  <a:gd name="T0" fmla="*/ 7 w 13120"/>
                  <a:gd name="T1" fmla="*/ 12 h 12485"/>
                  <a:gd name="T2" fmla="*/ 8 w 13120"/>
                  <a:gd name="T3" fmla="*/ 12 h 12485"/>
                  <a:gd name="T4" fmla="*/ 9 w 13120"/>
                  <a:gd name="T5" fmla="*/ 11 h 12485"/>
                  <a:gd name="T6" fmla="*/ 10 w 13120"/>
                  <a:gd name="T7" fmla="*/ 11 h 12485"/>
                  <a:gd name="T8" fmla="*/ 11 w 13120"/>
                  <a:gd name="T9" fmla="*/ 10 h 12485"/>
                  <a:gd name="T10" fmla="*/ 12 w 13120"/>
                  <a:gd name="T11" fmla="*/ 9 h 12485"/>
                  <a:gd name="T12" fmla="*/ 12 w 13120"/>
                  <a:gd name="T13" fmla="*/ 8 h 12485"/>
                  <a:gd name="T14" fmla="*/ 13 w 13120"/>
                  <a:gd name="T15" fmla="*/ 7 h 12485"/>
                  <a:gd name="T16" fmla="*/ 13 w 13120"/>
                  <a:gd name="T17" fmla="*/ 5 h 12485"/>
                  <a:gd name="T18" fmla="*/ 12 w 13120"/>
                  <a:gd name="T19" fmla="*/ 4 h 12485"/>
                  <a:gd name="T20" fmla="*/ 12 w 13120"/>
                  <a:gd name="T21" fmla="*/ 3 h 12485"/>
                  <a:gd name="T22" fmla="*/ 11 w 13120"/>
                  <a:gd name="T23" fmla="*/ 2 h 12485"/>
                  <a:gd name="T24" fmla="*/ 10 w 13120"/>
                  <a:gd name="T25" fmla="*/ 1 h 12485"/>
                  <a:gd name="T26" fmla="*/ 9 w 13120"/>
                  <a:gd name="T27" fmla="*/ 1 h 12485"/>
                  <a:gd name="T28" fmla="*/ 8 w 13120"/>
                  <a:gd name="T29" fmla="*/ 0 h 12485"/>
                  <a:gd name="T30" fmla="*/ 7 w 13120"/>
                  <a:gd name="T31" fmla="*/ 0 h 12485"/>
                  <a:gd name="T32" fmla="*/ 6 w 13120"/>
                  <a:gd name="T33" fmla="*/ 0 h 12485"/>
                  <a:gd name="T34" fmla="*/ 4 w 13120"/>
                  <a:gd name="T35" fmla="*/ 0 h 12485"/>
                  <a:gd name="T36" fmla="*/ 3 w 13120"/>
                  <a:gd name="T37" fmla="*/ 1 h 12485"/>
                  <a:gd name="T38" fmla="*/ 2 w 13120"/>
                  <a:gd name="T39" fmla="*/ 1 h 12485"/>
                  <a:gd name="T40" fmla="*/ 1 w 13120"/>
                  <a:gd name="T41" fmla="*/ 2 h 12485"/>
                  <a:gd name="T42" fmla="*/ 1 w 13120"/>
                  <a:gd name="T43" fmla="*/ 3 h 12485"/>
                  <a:gd name="T44" fmla="*/ 0 w 13120"/>
                  <a:gd name="T45" fmla="*/ 4 h 12485"/>
                  <a:gd name="T46" fmla="*/ 0 w 13120"/>
                  <a:gd name="T47" fmla="*/ 5 h 12485"/>
                  <a:gd name="T48" fmla="*/ 0 w 13120"/>
                  <a:gd name="T49" fmla="*/ 7 h 12485"/>
                  <a:gd name="T50" fmla="*/ 0 w 13120"/>
                  <a:gd name="T51" fmla="*/ 8 h 12485"/>
                  <a:gd name="T52" fmla="*/ 1 w 13120"/>
                  <a:gd name="T53" fmla="*/ 9 h 12485"/>
                  <a:gd name="T54" fmla="*/ 1 w 13120"/>
                  <a:gd name="T55" fmla="*/ 10 h 12485"/>
                  <a:gd name="T56" fmla="*/ 2 w 13120"/>
                  <a:gd name="T57" fmla="*/ 11 h 12485"/>
                  <a:gd name="T58" fmla="*/ 3 w 13120"/>
                  <a:gd name="T59" fmla="*/ 11 h 12485"/>
                  <a:gd name="T60" fmla="*/ 4 w 13120"/>
                  <a:gd name="T61" fmla="*/ 12 h 12485"/>
                  <a:gd name="T62" fmla="*/ 6 w 13120"/>
                  <a:gd name="T63" fmla="*/ 12 h 124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20"/>
                  <a:gd name="T97" fmla="*/ 0 h 12485"/>
                  <a:gd name="T98" fmla="*/ 13120 w 13120"/>
                  <a:gd name="T99" fmla="*/ 12485 h 124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20" h="12485">
                    <a:moveTo>
                      <a:pt x="6560" y="12485"/>
                    </a:moveTo>
                    <a:lnTo>
                      <a:pt x="7230" y="12453"/>
                    </a:lnTo>
                    <a:lnTo>
                      <a:pt x="7882" y="12358"/>
                    </a:lnTo>
                    <a:lnTo>
                      <a:pt x="8510" y="12205"/>
                    </a:lnTo>
                    <a:lnTo>
                      <a:pt x="9113" y="11994"/>
                    </a:lnTo>
                    <a:lnTo>
                      <a:pt x="9686" y="11732"/>
                    </a:lnTo>
                    <a:lnTo>
                      <a:pt x="10227" y="11419"/>
                    </a:lnTo>
                    <a:lnTo>
                      <a:pt x="10732" y="11060"/>
                    </a:lnTo>
                    <a:lnTo>
                      <a:pt x="11198" y="10657"/>
                    </a:lnTo>
                    <a:lnTo>
                      <a:pt x="11621" y="10214"/>
                    </a:lnTo>
                    <a:lnTo>
                      <a:pt x="12000" y="9733"/>
                    </a:lnTo>
                    <a:lnTo>
                      <a:pt x="12328" y="9219"/>
                    </a:lnTo>
                    <a:lnTo>
                      <a:pt x="12604" y="8673"/>
                    </a:lnTo>
                    <a:lnTo>
                      <a:pt x="12824" y="8099"/>
                    </a:lnTo>
                    <a:lnTo>
                      <a:pt x="12986" y="7501"/>
                    </a:lnTo>
                    <a:lnTo>
                      <a:pt x="13086" y="6880"/>
                    </a:lnTo>
                    <a:lnTo>
                      <a:pt x="13120" y="6243"/>
                    </a:lnTo>
                    <a:lnTo>
                      <a:pt x="13086" y="5605"/>
                    </a:lnTo>
                    <a:lnTo>
                      <a:pt x="12986" y="4984"/>
                    </a:lnTo>
                    <a:lnTo>
                      <a:pt x="12824" y="4387"/>
                    </a:lnTo>
                    <a:lnTo>
                      <a:pt x="12604" y="3812"/>
                    </a:lnTo>
                    <a:lnTo>
                      <a:pt x="12328" y="3267"/>
                    </a:lnTo>
                    <a:lnTo>
                      <a:pt x="12000" y="2752"/>
                    </a:lnTo>
                    <a:lnTo>
                      <a:pt x="11621" y="2271"/>
                    </a:lnTo>
                    <a:lnTo>
                      <a:pt x="11198" y="1828"/>
                    </a:lnTo>
                    <a:lnTo>
                      <a:pt x="10732" y="1425"/>
                    </a:lnTo>
                    <a:lnTo>
                      <a:pt x="10227" y="1065"/>
                    </a:lnTo>
                    <a:lnTo>
                      <a:pt x="9686" y="753"/>
                    </a:lnTo>
                    <a:lnTo>
                      <a:pt x="9113" y="490"/>
                    </a:lnTo>
                    <a:lnTo>
                      <a:pt x="8510" y="281"/>
                    </a:lnTo>
                    <a:lnTo>
                      <a:pt x="7882" y="126"/>
                    </a:lnTo>
                    <a:lnTo>
                      <a:pt x="7230" y="31"/>
                    </a:lnTo>
                    <a:lnTo>
                      <a:pt x="6560" y="0"/>
                    </a:lnTo>
                    <a:lnTo>
                      <a:pt x="5889" y="31"/>
                    </a:lnTo>
                    <a:lnTo>
                      <a:pt x="5237" y="126"/>
                    </a:lnTo>
                    <a:lnTo>
                      <a:pt x="4609" y="281"/>
                    </a:lnTo>
                    <a:lnTo>
                      <a:pt x="4006" y="490"/>
                    </a:lnTo>
                    <a:lnTo>
                      <a:pt x="3432" y="753"/>
                    </a:lnTo>
                    <a:lnTo>
                      <a:pt x="2891" y="1065"/>
                    </a:lnTo>
                    <a:lnTo>
                      <a:pt x="2386" y="1425"/>
                    </a:lnTo>
                    <a:lnTo>
                      <a:pt x="1920" y="1828"/>
                    </a:lnTo>
                    <a:lnTo>
                      <a:pt x="1497" y="2271"/>
                    </a:lnTo>
                    <a:lnTo>
                      <a:pt x="1119" y="2752"/>
                    </a:lnTo>
                    <a:lnTo>
                      <a:pt x="791" y="3267"/>
                    </a:lnTo>
                    <a:lnTo>
                      <a:pt x="514" y="3812"/>
                    </a:lnTo>
                    <a:lnTo>
                      <a:pt x="294" y="4387"/>
                    </a:lnTo>
                    <a:lnTo>
                      <a:pt x="133" y="4984"/>
                    </a:lnTo>
                    <a:lnTo>
                      <a:pt x="33" y="5605"/>
                    </a:lnTo>
                    <a:lnTo>
                      <a:pt x="0" y="6243"/>
                    </a:lnTo>
                    <a:lnTo>
                      <a:pt x="33" y="6880"/>
                    </a:lnTo>
                    <a:lnTo>
                      <a:pt x="133" y="7501"/>
                    </a:lnTo>
                    <a:lnTo>
                      <a:pt x="294" y="8099"/>
                    </a:lnTo>
                    <a:lnTo>
                      <a:pt x="514" y="8673"/>
                    </a:lnTo>
                    <a:lnTo>
                      <a:pt x="791" y="9219"/>
                    </a:lnTo>
                    <a:lnTo>
                      <a:pt x="1119" y="9733"/>
                    </a:lnTo>
                    <a:lnTo>
                      <a:pt x="1497" y="10214"/>
                    </a:lnTo>
                    <a:lnTo>
                      <a:pt x="1920" y="10657"/>
                    </a:lnTo>
                    <a:lnTo>
                      <a:pt x="2386" y="11060"/>
                    </a:lnTo>
                    <a:lnTo>
                      <a:pt x="2891" y="11419"/>
                    </a:lnTo>
                    <a:lnTo>
                      <a:pt x="3432" y="11732"/>
                    </a:lnTo>
                    <a:lnTo>
                      <a:pt x="4006" y="11994"/>
                    </a:lnTo>
                    <a:lnTo>
                      <a:pt x="4609" y="12205"/>
                    </a:lnTo>
                    <a:lnTo>
                      <a:pt x="5237" y="12358"/>
                    </a:lnTo>
                    <a:lnTo>
                      <a:pt x="5889" y="12453"/>
                    </a:lnTo>
                    <a:lnTo>
                      <a:pt x="6560" y="12485"/>
                    </a:lnTo>
                    <a:close/>
                  </a:path>
                </a:pathLst>
              </a:custGeom>
              <a:solidFill>
                <a:srgbClr val="246DA1"/>
              </a:solidFill>
              <a:ln w="9525">
                <a:noFill/>
                <a:round/>
                <a:headEnd/>
                <a:tailEnd/>
              </a:ln>
            </p:spPr>
            <p:txBody>
              <a:bodyPr/>
              <a:lstStyle/>
              <a:p>
                <a:endParaRPr lang="en-US"/>
              </a:p>
            </p:txBody>
          </p:sp>
          <p:sp>
            <p:nvSpPr>
              <p:cNvPr id="13369" name="Freeform 18"/>
              <p:cNvSpPr>
                <a:spLocks/>
              </p:cNvSpPr>
              <p:nvPr/>
            </p:nvSpPr>
            <p:spPr bwMode="auto">
              <a:xfrm rot="-460846">
                <a:off x="1679" y="2832"/>
                <a:ext cx="560" cy="646"/>
              </a:xfrm>
              <a:custGeom>
                <a:avLst/>
                <a:gdLst>
                  <a:gd name="T0" fmla="*/ 1 w 5679"/>
                  <a:gd name="T1" fmla="*/ 2 h 6557"/>
                  <a:gd name="T2" fmla="*/ 1 w 5679"/>
                  <a:gd name="T3" fmla="*/ 2 h 6557"/>
                  <a:gd name="T4" fmla="*/ 0 w 5679"/>
                  <a:gd name="T5" fmla="*/ 3 h 6557"/>
                  <a:gd name="T6" fmla="*/ 0 w 5679"/>
                  <a:gd name="T7" fmla="*/ 4 h 6557"/>
                  <a:gd name="T8" fmla="*/ 0 w 5679"/>
                  <a:gd name="T9" fmla="*/ 4 h 6557"/>
                  <a:gd name="T10" fmla="*/ 0 w 5679"/>
                  <a:gd name="T11" fmla="*/ 5 h 6557"/>
                  <a:gd name="T12" fmla="*/ 0 w 5679"/>
                  <a:gd name="T13" fmla="*/ 6 h 6557"/>
                  <a:gd name="T14" fmla="*/ 0 w 5679"/>
                  <a:gd name="T15" fmla="*/ 6 h 6557"/>
                  <a:gd name="T16" fmla="*/ 0 w 5679"/>
                  <a:gd name="T17" fmla="*/ 6 h 6557"/>
                  <a:gd name="T18" fmla="*/ 1 w 5679"/>
                  <a:gd name="T19" fmla="*/ 6 h 6557"/>
                  <a:gd name="T20" fmla="*/ 1 w 5679"/>
                  <a:gd name="T21" fmla="*/ 6 h 6557"/>
                  <a:gd name="T22" fmla="*/ 2 w 5679"/>
                  <a:gd name="T23" fmla="*/ 6 h 6557"/>
                  <a:gd name="T24" fmla="*/ 2 w 5679"/>
                  <a:gd name="T25" fmla="*/ 6 h 6557"/>
                  <a:gd name="T26" fmla="*/ 3 w 5679"/>
                  <a:gd name="T27" fmla="*/ 6 h 6557"/>
                  <a:gd name="T28" fmla="*/ 3 w 5679"/>
                  <a:gd name="T29" fmla="*/ 5 h 6557"/>
                  <a:gd name="T30" fmla="*/ 4 w 5679"/>
                  <a:gd name="T31" fmla="*/ 5 h 6557"/>
                  <a:gd name="T32" fmla="*/ 4 w 5679"/>
                  <a:gd name="T33" fmla="*/ 4 h 6557"/>
                  <a:gd name="T34" fmla="*/ 5 w 5679"/>
                  <a:gd name="T35" fmla="*/ 4 h 6557"/>
                  <a:gd name="T36" fmla="*/ 5 w 5679"/>
                  <a:gd name="T37" fmla="*/ 3 h 6557"/>
                  <a:gd name="T38" fmla="*/ 5 w 5679"/>
                  <a:gd name="T39" fmla="*/ 2 h 6557"/>
                  <a:gd name="T40" fmla="*/ 5 w 5679"/>
                  <a:gd name="T41" fmla="*/ 2 h 6557"/>
                  <a:gd name="T42" fmla="*/ 5 w 5679"/>
                  <a:gd name="T43" fmla="*/ 1 h 6557"/>
                  <a:gd name="T44" fmla="*/ 5 w 5679"/>
                  <a:gd name="T45" fmla="*/ 1 h 6557"/>
                  <a:gd name="T46" fmla="*/ 5 w 5679"/>
                  <a:gd name="T47" fmla="*/ 0 h 6557"/>
                  <a:gd name="T48" fmla="*/ 4 w 5679"/>
                  <a:gd name="T49" fmla="*/ 0 h 6557"/>
                  <a:gd name="T50" fmla="*/ 4 w 5679"/>
                  <a:gd name="T51" fmla="*/ 0 h 6557"/>
                  <a:gd name="T52" fmla="*/ 4 w 5679"/>
                  <a:gd name="T53" fmla="*/ 0 h 6557"/>
                  <a:gd name="T54" fmla="*/ 4 w 5679"/>
                  <a:gd name="T55" fmla="*/ 0 h 6557"/>
                  <a:gd name="T56" fmla="*/ 3 w 5679"/>
                  <a:gd name="T57" fmla="*/ 0 h 6557"/>
                  <a:gd name="T58" fmla="*/ 3 w 5679"/>
                  <a:gd name="T59" fmla="*/ 1 h 6557"/>
                  <a:gd name="T60" fmla="*/ 3 w 5679"/>
                  <a:gd name="T61" fmla="*/ 1 h 6557"/>
                  <a:gd name="T62" fmla="*/ 2 w 5679"/>
                  <a:gd name="T63" fmla="*/ 1 h 65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79"/>
                  <a:gd name="T97" fmla="*/ 0 h 6557"/>
                  <a:gd name="T98" fmla="*/ 5679 w 5679"/>
                  <a:gd name="T99" fmla="*/ 6557 h 65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79" h="6557">
                    <a:moveTo>
                      <a:pt x="1854" y="1760"/>
                    </a:moveTo>
                    <a:lnTo>
                      <a:pt x="1511" y="1972"/>
                    </a:lnTo>
                    <a:lnTo>
                      <a:pt x="1206" y="2228"/>
                    </a:lnTo>
                    <a:lnTo>
                      <a:pt x="938" y="2520"/>
                    </a:lnTo>
                    <a:lnTo>
                      <a:pt x="706" y="2841"/>
                    </a:lnTo>
                    <a:lnTo>
                      <a:pt x="509" y="3185"/>
                    </a:lnTo>
                    <a:lnTo>
                      <a:pt x="345" y="3543"/>
                    </a:lnTo>
                    <a:lnTo>
                      <a:pt x="214" y="3909"/>
                    </a:lnTo>
                    <a:lnTo>
                      <a:pt x="115" y="4275"/>
                    </a:lnTo>
                    <a:lnTo>
                      <a:pt x="47" y="4636"/>
                    </a:lnTo>
                    <a:lnTo>
                      <a:pt x="9" y="4982"/>
                    </a:lnTo>
                    <a:lnTo>
                      <a:pt x="0" y="5310"/>
                    </a:lnTo>
                    <a:lnTo>
                      <a:pt x="20" y="5609"/>
                    </a:lnTo>
                    <a:lnTo>
                      <a:pt x="66" y="5875"/>
                    </a:lnTo>
                    <a:lnTo>
                      <a:pt x="139" y="6099"/>
                    </a:lnTo>
                    <a:lnTo>
                      <a:pt x="236" y="6275"/>
                    </a:lnTo>
                    <a:lnTo>
                      <a:pt x="358" y="6396"/>
                    </a:lnTo>
                    <a:lnTo>
                      <a:pt x="507" y="6474"/>
                    </a:lnTo>
                    <a:lnTo>
                      <a:pt x="687" y="6526"/>
                    </a:lnTo>
                    <a:lnTo>
                      <a:pt x="892" y="6554"/>
                    </a:lnTo>
                    <a:lnTo>
                      <a:pt x="1121" y="6557"/>
                    </a:lnTo>
                    <a:lnTo>
                      <a:pt x="1369" y="6535"/>
                    </a:lnTo>
                    <a:lnTo>
                      <a:pt x="1633" y="6488"/>
                    </a:lnTo>
                    <a:lnTo>
                      <a:pt x="1911" y="6417"/>
                    </a:lnTo>
                    <a:lnTo>
                      <a:pt x="2198" y="6322"/>
                    </a:lnTo>
                    <a:lnTo>
                      <a:pt x="2490" y="6203"/>
                    </a:lnTo>
                    <a:lnTo>
                      <a:pt x="2785" y="6060"/>
                    </a:lnTo>
                    <a:lnTo>
                      <a:pt x="3080" y="5893"/>
                    </a:lnTo>
                    <a:lnTo>
                      <a:pt x="3371" y="5704"/>
                    </a:lnTo>
                    <a:lnTo>
                      <a:pt x="3654" y="5491"/>
                    </a:lnTo>
                    <a:lnTo>
                      <a:pt x="3925" y="5255"/>
                    </a:lnTo>
                    <a:lnTo>
                      <a:pt x="4182" y="4996"/>
                    </a:lnTo>
                    <a:lnTo>
                      <a:pt x="4422" y="4716"/>
                    </a:lnTo>
                    <a:lnTo>
                      <a:pt x="4663" y="4397"/>
                    </a:lnTo>
                    <a:lnTo>
                      <a:pt x="4883" y="4081"/>
                    </a:lnTo>
                    <a:lnTo>
                      <a:pt x="5080" y="3771"/>
                    </a:lnTo>
                    <a:lnTo>
                      <a:pt x="5252" y="3465"/>
                    </a:lnTo>
                    <a:lnTo>
                      <a:pt x="5397" y="3163"/>
                    </a:lnTo>
                    <a:lnTo>
                      <a:pt x="5514" y="2867"/>
                    </a:lnTo>
                    <a:lnTo>
                      <a:pt x="5601" y="2575"/>
                    </a:lnTo>
                    <a:lnTo>
                      <a:pt x="5657" y="2286"/>
                    </a:lnTo>
                    <a:lnTo>
                      <a:pt x="5679" y="2004"/>
                    </a:lnTo>
                    <a:lnTo>
                      <a:pt x="5667" y="1725"/>
                    </a:lnTo>
                    <a:lnTo>
                      <a:pt x="5618" y="1450"/>
                    </a:lnTo>
                    <a:lnTo>
                      <a:pt x="5531" y="1181"/>
                    </a:lnTo>
                    <a:lnTo>
                      <a:pt x="5403" y="916"/>
                    </a:lnTo>
                    <a:lnTo>
                      <a:pt x="5236" y="655"/>
                    </a:lnTo>
                    <a:lnTo>
                      <a:pt x="5024" y="400"/>
                    </a:lnTo>
                    <a:lnTo>
                      <a:pt x="4769" y="150"/>
                    </a:lnTo>
                    <a:lnTo>
                      <a:pt x="4651" y="63"/>
                    </a:lnTo>
                    <a:lnTo>
                      <a:pt x="4538" y="13"/>
                    </a:lnTo>
                    <a:lnTo>
                      <a:pt x="4426" y="0"/>
                    </a:lnTo>
                    <a:lnTo>
                      <a:pt x="4313" y="18"/>
                    </a:lnTo>
                    <a:lnTo>
                      <a:pt x="4197" y="67"/>
                    </a:lnTo>
                    <a:lnTo>
                      <a:pt x="4073" y="142"/>
                    </a:lnTo>
                    <a:lnTo>
                      <a:pt x="3939" y="241"/>
                    </a:lnTo>
                    <a:lnTo>
                      <a:pt x="3794" y="362"/>
                    </a:lnTo>
                    <a:lnTo>
                      <a:pt x="3633" y="501"/>
                    </a:lnTo>
                    <a:lnTo>
                      <a:pt x="3454" y="655"/>
                    </a:lnTo>
                    <a:lnTo>
                      <a:pt x="3255" y="823"/>
                    </a:lnTo>
                    <a:lnTo>
                      <a:pt x="3032" y="1001"/>
                    </a:lnTo>
                    <a:lnTo>
                      <a:pt x="2784" y="1187"/>
                    </a:lnTo>
                    <a:lnTo>
                      <a:pt x="2507" y="1376"/>
                    </a:lnTo>
                    <a:lnTo>
                      <a:pt x="2198" y="1568"/>
                    </a:lnTo>
                    <a:lnTo>
                      <a:pt x="1854" y="1760"/>
                    </a:lnTo>
                    <a:close/>
                  </a:path>
                </a:pathLst>
              </a:custGeom>
              <a:solidFill>
                <a:srgbClr val="245687"/>
              </a:solidFill>
              <a:ln w="9525">
                <a:noFill/>
                <a:round/>
                <a:headEnd/>
                <a:tailEnd/>
              </a:ln>
            </p:spPr>
            <p:txBody>
              <a:bodyPr/>
              <a:lstStyle/>
              <a:p>
                <a:endParaRPr lang="en-US"/>
              </a:p>
            </p:txBody>
          </p:sp>
          <p:sp>
            <p:nvSpPr>
              <p:cNvPr id="13370" name="Freeform 19"/>
              <p:cNvSpPr>
                <a:spLocks/>
              </p:cNvSpPr>
              <p:nvPr/>
            </p:nvSpPr>
            <p:spPr bwMode="auto">
              <a:xfrm rot="-460846">
                <a:off x="921" y="2368"/>
                <a:ext cx="787" cy="604"/>
              </a:xfrm>
              <a:custGeom>
                <a:avLst/>
                <a:gdLst>
                  <a:gd name="T0" fmla="*/ 5 w 7989"/>
                  <a:gd name="T1" fmla="*/ 5 h 6119"/>
                  <a:gd name="T2" fmla="*/ 6 w 7989"/>
                  <a:gd name="T3" fmla="*/ 5 h 6119"/>
                  <a:gd name="T4" fmla="*/ 7 w 7989"/>
                  <a:gd name="T5" fmla="*/ 4 h 6119"/>
                  <a:gd name="T6" fmla="*/ 7 w 7989"/>
                  <a:gd name="T7" fmla="*/ 4 h 6119"/>
                  <a:gd name="T8" fmla="*/ 7 w 7989"/>
                  <a:gd name="T9" fmla="*/ 3 h 6119"/>
                  <a:gd name="T10" fmla="*/ 8 w 7989"/>
                  <a:gd name="T11" fmla="*/ 2 h 6119"/>
                  <a:gd name="T12" fmla="*/ 8 w 7989"/>
                  <a:gd name="T13" fmla="*/ 1 h 6119"/>
                  <a:gd name="T14" fmla="*/ 8 w 7989"/>
                  <a:gd name="T15" fmla="*/ 1 h 6119"/>
                  <a:gd name="T16" fmla="*/ 7 w 7989"/>
                  <a:gd name="T17" fmla="*/ 0 h 6119"/>
                  <a:gd name="T18" fmla="*/ 7 w 7989"/>
                  <a:gd name="T19" fmla="*/ 0 h 6119"/>
                  <a:gd name="T20" fmla="*/ 7 w 7989"/>
                  <a:gd name="T21" fmla="*/ 0 h 6119"/>
                  <a:gd name="T22" fmla="*/ 6 w 7989"/>
                  <a:gd name="T23" fmla="*/ 0 h 6119"/>
                  <a:gd name="T24" fmla="*/ 5 w 7989"/>
                  <a:gd name="T25" fmla="*/ 0 h 6119"/>
                  <a:gd name="T26" fmla="*/ 4 w 7989"/>
                  <a:gd name="T27" fmla="*/ 0 h 6119"/>
                  <a:gd name="T28" fmla="*/ 4 w 7989"/>
                  <a:gd name="T29" fmla="*/ 0 h 6119"/>
                  <a:gd name="T30" fmla="*/ 3 w 7989"/>
                  <a:gd name="T31" fmla="*/ 1 h 6119"/>
                  <a:gd name="T32" fmla="*/ 2 w 7989"/>
                  <a:gd name="T33" fmla="*/ 1 h 6119"/>
                  <a:gd name="T34" fmla="*/ 2 w 7989"/>
                  <a:gd name="T35" fmla="*/ 2 h 6119"/>
                  <a:gd name="T36" fmla="*/ 1 w 7989"/>
                  <a:gd name="T37" fmla="*/ 2 h 6119"/>
                  <a:gd name="T38" fmla="*/ 0 w 7989"/>
                  <a:gd name="T39" fmla="*/ 3 h 6119"/>
                  <a:gd name="T40" fmla="*/ 0 w 7989"/>
                  <a:gd name="T41" fmla="*/ 4 h 6119"/>
                  <a:gd name="T42" fmla="*/ 0 w 7989"/>
                  <a:gd name="T43" fmla="*/ 4 h 6119"/>
                  <a:gd name="T44" fmla="*/ 0 w 7989"/>
                  <a:gd name="T45" fmla="*/ 5 h 6119"/>
                  <a:gd name="T46" fmla="*/ 0 w 7989"/>
                  <a:gd name="T47" fmla="*/ 6 h 6119"/>
                  <a:gd name="T48" fmla="*/ 1 w 7989"/>
                  <a:gd name="T49" fmla="*/ 6 h 6119"/>
                  <a:gd name="T50" fmla="*/ 1 w 7989"/>
                  <a:gd name="T51" fmla="*/ 6 h 6119"/>
                  <a:gd name="T52" fmla="*/ 1 w 7989"/>
                  <a:gd name="T53" fmla="*/ 6 h 6119"/>
                  <a:gd name="T54" fmla="*/ 2 w 7989"/>
                  <a:gd name="T55" fmla="*/ 6 h 6119"/>
                  <a:gd name="T56" fmla="*/ 2 w 7989"/>
                  <a:gd name="T57" fmla="*/ 5 h 6119"/>
                  <a:gd name="T58" fmla="*/ 3 w 7989"/>
                  <a:gd name="T59" fmla="*/ 5 h 6119"/>
                  <a:gd name="T60" fmla="*/ 3 w 7989"/>
                  <a:gd name="T61" fmla="*/ 5 h 6119"/>
                  <a:gd name="T62" fmla="*/ 4 w 7989"/>
                  <a:gd name="T63" fmla="*/ 5 h 6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89"/>
                  <a:gd name="T97" fmla="*/ 0 h 6119"/>
                  <a:gd name="T98" fmla="*/ 7989 w 7989"/>
                  <a:gd name="T99" fmla="*/ 6119 h 6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89" h="6119">
                    <a:moveTo>
                      <a:pt x="4440" y="5159"/>
                    </a:moveTo>
                    <a:lnTo>
                      <a:pt x="5045" y="5239"/>
                    </a:lnTo>
                    <a:lnTo>
                      <a:pt x="5584" y="5207"/>
                    </a:lnTo>
                    <a:lnTo>
                      <a:pt x="6061" y="5074"/>
                    </a:lnTo>
                    <a:lnTo>
                      <a:pt x="6479" y="4858"/>
                    </a:lnTo>
                    <a:lnTo>
                      <a:pt x="6840" y="4568"/>
                    </a:lnTo>
                    <a:lnTo>
                      <a:pt x="7147" y="4219"/>
                    </a:lnTo>
                    <a:lnTo>
                      <a:pt x="7401" y="3826"/>
                    </a:lnTo>
                    <a:lnTo>
                      <a:pt x="7607" y="3400"/>
                    </a:lnTo>
                    <a:lnTo>
                      <a:pt x="7765" y="2957"/>
                    </a:lnTo>
                    <a:lnTo>
                      <a:pt x="7880" y="2507"/>
                    </a:lnTo>
                    <a:lnTo>
                      <a:pt x="7955" y="2068"/>
                    </a:lnTo>
                    <a:lnTo>
                      <a:pt x="7989" y="1650"/>
                    </a:lnTo>
                    <a:lnTo>
                      <a:pt x="7988" y="1268"/>
                    </a:lnTo>
                    <a:lnTo>
                      <a:pt x="7955" y="935"/>
                    </a:lnTo>
                    <a:lnTo>
                      <a:pt x="7889" y="664"/>
                    </a:lnTo>
                    <a:lnTo>
                      <a:pt x="7797" y="470"/>
                    </a:lnTo>
                    <a:lnTo>
                      <a:pt x="7669" y="333"/>
                    </a:lnTo>
                    <a:lnTo>
                      <a:pt x="7497" y="220"/>
                    </a:lnTo>
                    <a:lnTo>
                      <a:pt x="7286" y="131"/>
                    </a:lnTo>
                    <a:lnTo>
                      <a:pt x="7037" y="64"/>
                    </a:lnTo>
                    <a:lnTo>
                      <a:pt x="6758" y="22"/>
                    </a:lnTo>
                    <a:lnTo>
                      <a:pt x="6452" y="0"/>
                    </a:lnTo>
                    <a:lnTo>
                      <a:pt x="6122" y="2"/>
                    </a:lnTo>
                    <a:lnTo>
                      <a:pt x="5775" y="27"/>
                    </a:lnTo>
                    <a:lnTo>
                      <a:pt x="5413" y="74"/>
                    </a:lnTo>
                    <a:lnTo>
                      <a:pt x="5041" y="142"/>
                    </a:lnTo>
                    <a:lnTo>
                      <a:pt x="4665" y="231"/>
                    </a:lnTo>
                    <a:lnTo>
                      <a:pt x="4288" y="343"/>
                    </a:lnTo>
                    <a:lnTo>
                      <a:pt x="3914" y="475"/>
                    </a:lnTo>
                    <a:lnTo>
                      <a:pt x="3548" y="629"/>
                    </a:lnTo>
                    <a:lnTo>
                      <a:pt x="3194" y="802"/>
                    </a:lnTo>
                    <a:lnTo>
                      <a:pt x="2857" y="997"/>
                    </a:lnTo>
                    <a:lnTo>
                      <a:pt x="2436" y="1275"/>
                    </a:lnTo>
                    <a:lnTo>
                      <a:pt x="2042" y="1570"/>
                    </a:lnTo>
                    <a:lnTo>
                      <a:pt x="1675" y="1877"/>
                    </a:lnTo>
                    <a:lnTo>
                      <a:pt x="1338" y="2196"/>
                    </a:lnTo>
                    <a:lnTo>
                      <a:pt x="1035" y="2523"/>
                    </a:lnTo>
                    <a:lnTo>
                      <a:pt x="766" y="2855"/>
                    </a:lnTo>
                    <a:lnTo>
                      <a:pt x="533" y="3192"/>
                    </a:lnTo>
                    <a:lnTo>
                      <a:pt x="340" y="3528"/>
                    </a:lnTo>
                    <a:lnTo>
                      <a:pt x="187" y="3864"/>
                    </a:lnTo>
                    <a:lnTo>
                      <a:pt x="79" y="4195"/>
                    </a:lnTo>
                    <a:lnTo>
                      <a:pt x="16" y="4519"/>
                    </a:lnTo>
                    <a:lnTo>
                      <a:pt x="0" y="4835"/>
                    </a:lnTo>
                    <a:lnTo>
                      <a:pt x="34" y="5139"/>
                    </a:lnTo>
                    <a:lnTo>
                      <a:pt x="120" y="5430"/>
                    </a:lnTo>
                    <a:lnTo>
                      <a:pt x="262" y="5704"/>
                    </a:lnTo>
                    <a:lnTo>
                      <a:pt x="459" y="5960"/>
                    </a:lnTo>
                    <a:lnTo>
                      <a:pt x="593" y="6066"/>
                    </a:lnTo>
                    <a:lnTo>
                      <a:pt x="745" y="6116"/>
                    </a:lnTo>
                    <a:lnTo>
                      <a:pt x="913" y="6119"/>
                    </a:lnTo>
                    <a:lnTo>
                      <a:pt x="1098" y="6082"/>
                    </a:lnTo>
                    <a:lnTo>
                      <a:pt x="1300" y="6012"/>
                    </a:lnTo>
                    <a:lnTo>
                      <a:pt x="1516" y="5915"/>
                    </a:lnTo>
                    <a:lnTo>
                      <a:pt x="1747" y="5800"/>
                    </a:lnTo>
                    <a:lnTo>
                      <a:pt x="1994" y="5675"/>
                    </a:lnTo>
                    <a:lnTo>
                      <a:pt x="2254" y="5545"/>
                    </a:lnTo>
                    <a:lnTo>
                      <a:pt x="2528" y="5420"/>
                    </a:lnTo>
                    <a:lnTo>
                      <a:pt x="2816" y="5305"/>
                    </a:lnTo>
                    <a:lnTo>
                      <a:pt x="3117" y="5210"/>
                    </a:lnTo>
                    <a:lnTo>
                      <a:pt x="3430" y="5139"/>
                    </a:lnTo>
                    <a:lnTo>
                      <a:pt x="3754" y="5103"/>
                    </a:lnTo>
                    <a:lnTo>
                      <a:pt x="4091" y="5106"/>
                    </a:lnTo>
                    <a:lnTo>
                      <a:pt x="4440" y="5159"/>
                    </a:lnTo>
                    <a:close/>
                  </a:path>
                </a:pathLst>
              </a:custGeom>
              <a:solidFill>
                <a:srgbClr val="689FCA"/>
              </a:solidFill>
              <a:ln w="9525">
                <a:noFill/>
                <a:round/>
                <a:headEnd/>
                <a:tailEnd/>
              </a:ln>
            </p:spPr>
            <p:txBody>
              <a:bodyPr/>
              <a:lstStyle/>
              <a:p>
                <a:endParaRPr lang="en-US"/>
              </a:p>
            </p:txBody>
          </p:sp>
          <p:sp>
            <p:nvSpPr>
              <p:cNvPr id="13371" name="Freeform 20"/>
              <p:cNvSpPr>
                <a:spLocks/>
              </p:cNvSpPr>
              <p:nvPr/>
            </p:nvSpPr>
            <p:spPr bwMode="auto">
              <a:xfrm rot="-460846">
                <a:off x="1607" y="2922"/>
                <a:ext cx="366" cy="574"/>
              </a:xfrm>
              <a:custGeom>
                <a:avLst/>
                <a:gdLst>
                  <a:gd name="T0" fmla="*/ 1 w 3705"/>
                  <a:gd name="T1" fmla="*/ 0 h 5811"/>
                  <a:gd name="T2" fmla="*/ 2 w 3705"/>
                  <a:gd name="T3" fmla="*/ 0 h 5811"/>
                  <a:gd name="T4" fmla="*/ 2 w 3705"/>
                  <a:gd name="T5" fmla="*/ 0 h 5811"/>
                  <a:gd name="T6" fmla="*/ 2 w 3705"/>
                  <a:gd name="T7" fmla="*/ 0 h 5811"/>
                  <a:gd name="T8" fmla="*/ 2 w 3705"/>
                  <a:gd name="T9" fmla="*/ 0 h 5811"/>
                  <a:gd name="T10" fmla="*/ 2 w 3705"/>
                  <a:gd name="T11" fmla="*/ 0 h 5811"/>
                  <a:gd name="T12" fmla="*/ 2 w 3705"/>
                  <a:gd name="T13" fmla="*/ 1 h 5811"/>
                  <a:gd name="T14" fmla="*/ 3 w 3705"/>
                  <a:gd name="T15" fmla="*/ 1 h 5811"/>
                  <a:gd name="T16" fmla="*/ 3 w 3705"/>
                  <a:gd name="T17" fmla="*/ 1 h 5811"/>
                  <a:gd name="T18" fmla="*/ 3 w 3705"/>
                  <a:gd name="T19" fmla="*/ 1 h 5811"/>
                  <a:gd name="T20" fmla="*/ 3 w 3705"/>
                  <a:gd name="T21" fmla="*/ 1 h 5811"/>
                  <a:gd name="T22" fmla="*/ 3 w 3705"/>
                  <a:gd name="T23" fmla="*/ 1 h 5811"/>
                  <a:gd name="T24" fmla="*/ 3 w 3705"/>
                  <a:gd name="T25" fmla="*/ 1 h 5811"/>
                  <a:gd name="T26" fmla="*/ 4 w 3705"/>
                  <a:gd name="T27" fmla="*/ 2 h 5811"/>
                  <a:gd name="T28" fmla="*/ 4 w 3705"/>
                  <a:gd name="T29" fmla="*/ 2 h 5811"/>
                  <a:gd name="T30" fmla="*/ 3 w 3705"/>
                  <a:gd name="T31" fmla="*/ 2 h 5811"/>
                  <a:gd name="T32" fmla="*/ 3 w 3705"/>
                  <a:gd name="T33" fmla="*/ 2 h 5811"/>
                  <a:gd name="T34" fmla="*/ 3 w 3705"/>
                  <a:gd name="T35" fmla="*/ 2 h 5811"/>
                  <a:gd name="T36" fmla="*/ 3 w 3705"/>
                  <a:gd name="T37" fmla="*/ 2 h 5811"/>
                  <a:gd name="T38" fmla="*/ 3 w 3705"/>
                  <a:gd name="T39" fmla="*/ 2 h 5811"/>
                  <a:gd name="T40" fmla="*/ 3 w 3705"/>
                  <a:gd name="T41" fmla="*/ 2 h 5811"/>
                  <a:gd name="T42" fmla="*/ 3 w 3705"/>
                  <a:gd name="T43" fmla="*/ 3 h 5811"/>
                  <a:gd name="T44" fmla="*/ 3 w 3705"/>
                  <a:gd name="T45" fmla="*/ 4 h 5811"/>
                  <a:gd name="T46" fmla="*/ 3 w 3705"/>
                  <a:gd name="T47" fmla="*/ 5 h 5811"/>
                  <a:gd name="T48" fmla="*/ 3 w 3705"/>
                  <a:gd name="T49" fmla="*/ 5 h 5811"/>
                  <a:gd name="T50" fmla="*/ 3 w 3705"/>
                  <a:gd name="T51" fmla="*/ 5 h 5811"/>
                  <a:gd name="T52" fmla="*/ 4 w 3705"/>
                  <a:gd name="T53" fmla="*/ 5 h 5811"/>
                  <a:gd name="T54" fmla="*/ 3 w 3705"/>
                  <a:gd name="T55" fmla="*/ 6 h 5811"/>
                  <a:gd name="T56" fmla="*/ 3 w 3705"/>
                  <a:gd name="T57" fmla="*/ 6 h 5811"/>
                  <a:gd name="T58" fmla="*/ 3 w 3705"/>
                  <a:gd name="T59" fmla="*/ 6 h 5811"/>
                  <a:gd name="T60" fmla="*/ 3 w 3705"/>
                  <a:gd name="T61" fmla="*/ 6 h 5811"/>
                  <a:gd name="T62" fmla="*/ 3 w 3705"/>
                  <a:gd name="T63" fmla="*/ 5 h 5811"/>
                  <a:gd name="T64" fmla="*/ 3 w 3705"/>
                  <a:gd name="T65" fmla="*/ 5 h 5811"/>
                  <a:gd name="T66" fmla="*/ 3 w 3705"/>
                  <a:gd name="T67" fmla="*/ 5 h 5811"/>
                  <a:gd name="T68" fmla="*/ 3 w 3705"/>
                  <a:gd name="T69" fmla="*/ 5 h 5811"/>
                  <a:gd name="T70" fmla="*/ 2 w 3705"/>
                  <a:gd name="T71" fmla="*/ 5 h 5811"/>
                  <a:gd name="T72" fmla="*/ 2 w 3705"/>
                  <a:gd name="T73" fmla="*/ 4 h 5811"/>
                  <a:gd name="T74" fmla="*/ 2 w 3705"/>
                  <a:gd name="T75" fmla="*/ 4 h 5811"/>
                  <a:gd name="T76" fmla="*/ 2 w 3705"/>
                  <a:gd name="T77" fmla="*/ 4 h 5811"/>
                  <a:gd name="T78" fmla="*/ 1 w 3705"/>
                  <a:gd name="T79" fmla="*/ 3 h 5811"/>
                  <a:gd name="T80" fmla="*/ 1 w 3705"/>
                  <a:gd name="T81" fmla="*/ 3 h 5811"/>
                  <a:gd name="T82" fmla="*/ 1 w 3705"/>
                  <a:gd name="T83" fmla="*/ 3 h 5811"/>
                  <a:gd name="T84" fmla="*/ 1 w 3705"/>
                  <a:gd name="T85" fmla="*/ 3 h 5811"/>
                  <a:gd name="T86" fmla="*/ 0 w 3705"/>
                  <a:gd name="T87" fmla="*/ 2 h 5811"/>
                  <a:gd name="T88" fmla="*/ 0 w 3705"/>
                  <a:gd name="T89" fmla="*/ 2 h 5811"/>
                  <a:gd name="T90" fmla="*/ 0 w 3705"/>
                  <a:gd name="T91" fmla="*/ 1 h 5811"/>
                  <a:gd name="T92" fmla="*/ 0 w 3705"/>
                  <a:gd name="T93" fmla="*/ 1 h 5811"/>
                  <a:gd name="T94" fmla="*/ 0 w 3705"/>
                  <a:gd name="T95" fmla="*/ 1 h 5811"/>
                  <a:gd name="T96" fmla="*/ 0 w 3705"/>
                  <a:gd name="T97" fmla="*/ 1 h 5811"/>
                  <a:gd name="T98" fmla="*/ 0 w 3705"/>
                  <a:gd name="T99" fmla="*/ 0 h 5811"/>
                  <a:gd name="T100" fmla="*/ 0 w 3705"/>
                  <a:gd name="T101" fmla="*/ 0 h 5811"/>
                  <a:gd name="T102" fmla="*/ 1 w 3705"/>
                  <a:gd name="T103" fmla="*/ 0 h 5811"/>
                  <a:gd name="T104" fmla="*/ 1 w 3705"/>
                  <a:gd name="T105" fmla="*/ 0 h 5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05"/>
                  <a:gd name="T160" fmla="*/ 0 h 5811"/>
                  <a:gd name="T161" fmla="*/ 3705 w 3705"/>
                  <a:gd name="T162" fmla="*/ 5811 h 58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05" h="5811">
                    <a:moveTo>
                      <a:pt x="1211" y="3"/>
                    </a:moveTo>
                    <a:lnTo>
                      <a:pt x="1248" y="0"/>
                    </a:lnTo>
                    <a:lnTo>
                      <a:pt x="1285" y="2"/>
                    </a:lnTo>
                    <a:lnTo>
                      <a:pt x="1323" y="8"/>
                    </a:lnTo>
                    <a:lnTo>
                      <a:pt x="1361" y="17"/>
                    </a:lnTo>
                    <a:lnTo>
                      <a:pt x="1399" y="29"/>
                    </a:lnTo>
                    <a:lnTo>
                      <a:pt x="1437" y="45"/>
                    </a:lnTo>
                    <a:lnTo>
                      <a:pt x="1475" y="62"/>
                    </a:lnTo>
                    <a:lnTo>
                      <a:pt x="1513" y="81"/>
                    </a:lnTo>
                    <a:lnTo>
                      <a:pt x="1550" y="103"/>
                    </a:lnTo>
                    <a:lnTo>
                      <a:pt x="1587" y="126"/>
                    </a:lnTo>
                    <a:lnTo>
                      <a:pt x="1623" y="150"/>
                    </a:lnTo>
                    <a:lnTo>
                      <a:pt x="1659" y="175"/>
                    </a:lnTo>
                    <a:lnTo>
                      <a:pt x="1693" y="200"/>
                    </a:lnTo>
                    <a:lnTo>
                      <a:pt x="1728" y="226"/>
                    </a:lnTo>
                    <a:lnTo>
                      <a:pt x="1760" y="251"/>
                    </a:lnTo>
                    <a:lnTo>
                      <a:pt x="1792" y="276"/>
                    </a:lnTo>
                    <a:lnTo>
                      <a:pt x="1804" y="288"/>
                    </a:lnTo>
                    <a:lnTo>
                      <a:pt x="1817" y="299"/>
                    </a:lnTo>
                    <a:lnTo>
                      <a:pt x="1831" y="310"/>
                    </a:lnTo>
                    <a:lnTo>
                      <a:pt x="1846" y="320"/>
                    </a:lnTo>
                    <a:lnTo>
                      <a:pt x="1860" y="329"/>
                    </a:lnTo>
                    <a:lnTo>
                      <a:pt x="1875" y="337"/>
                    </a:lnTo>
                    <a:lnTo>
                      <a:pt x="1890" y="347"/>
                    </a:lnTo>
                    <a:lnTo>
                      <a:pt x="1906" y="355"/>
                    </a:lnTo>
                    <a:lnTo>
                      <a:pt x="1921" y="362"/>
                    </a:lnTo>
                    <a:lnTo>
                      <a:pt x="1936" y="369"/>
                    </a:lnTo>
                    <a:lnTo>
                      <a:pt x="1951" y="376"/>
                    </a:lnTo>
                    <a:lnTo>
                      <a:pt x="1967" y="382"/>
                    </a:lnTo>
                    <a:lnTo>
                      <a:pt x="1981" y="389"/>
                    </a:lnTo>
                    <a:lnTo>
                      <a:pt x="1995" y="395"/>
                    </a:lnTo>
                    <a:lnTo>
                      <a:pt x="2008" y="402"/>
                    </a:lnTo>
                    <a:lnTo>
                      <a:pt x="2022" y="409"/>
                    </a:lnTo>
                    <a:lnTo>
                      <a:pt x="2060" y="422"/>
                    </a:lnTo>
                    <a:lnTo>
                      <a:pt x="2103" y="438"/>
                    </a:lnTo>
                    <a:lnTo>
                      <a:pt x="2149" y="457"/>
                    </a:lnTo>
                    <a:lnTo>
                      <a:pt x="2198" y="479"/>
                    </a:lnTo>
                    <a:lnTo>
                      <a:pt x="2247" y="503"/>
                    </a:lnTo>
                    <a:lnTo>
                      <a:pt x="2299" y="528"/>
                    </a:lnTo>
                    <a:lnTo>
                      <a:pt x="2353" y="554"/>
                    </a:lnTo>
                    <a:lnTo>
                      <a:pt x="2407" y="582"/>
                    </a:lnTo>
                    <a:lnTo>
                      <a:pt x="2460" y="611"/>
                    </a:lnTo>
                    <a:lnTo>
                      <a:pt x="2514" y="639"/>
                    </a:lnTo>
                    <a:lnTo>
                      <a:pt x="2566" y="669"/>
                    </a:lnTo>
                    <a:lnTo>
                      <a:pt x="2616" y="697"/>
                    </a:lnTo>
                    <a:lnTo>
                      <a:pt x="2664" y="726"/>
                    </a:lnTo>
                    <a:lnTo>
                      <a:pt x="2710" y="753"/>
                    </a:lnTo>
                    <a:lnTo>
                      <a:pt x="2753" y="781"/>
                    </a:lnTo>
                    <a:lnTo>
                      <a:pt x="2792" y="806"/>
                    </a:lnTo>
                    <a:lnTo>
                      <a:pt x="2833" y="822"/>
                    </a:lnTo>
                    <a:lnTo>
                      <a:pt x="2869" y="838"/>
                    </a:lnTo>
                    <a:lnTo>
                      <a:pt x="2902" y="850"/>
                    </a:lnTo>
                    <a:lnTo>
                      <a:pt x="2932" y="860"/>
                    </a:lnTo>
                    <a:lnTo>
                      <a:pt x="2958" y="869"/>
                    </a:lnTo>
                    <a:lnTo>
                      <a:pt x="2983" y="877"/>
                    </a:lnTo>
                    <a:lnTo>
                      <a:pt x="3008" y="884"/>
                    </a:lnTo>
                    <a:lnTo>
                      <a:pt x="3031" y="891"/>
                    </a:lnTo>
                    <a:lnTo>
                      <a:pt x="3055" y="896"/>
                    </a:lnTo>
                    <a:lnTo>
                      <a:pt x="3079" y="902"/>
                    </a:lnTo>
                    <a:lnTo>
                      <a:pt x="3104" y="907"/>
                    </a:lnTo>
                    <a:lnTo>
                      <a:pt x="3132" y="914"/>
                    </a:lnTo>
                    <a:lnTo>
                      <a:pt x="3161" y="921"/>
                    </a:lnTo>
                    <a:lnTo>
                      <a:pt x="3194" y="929"/>
                    </a:lnTo>
                    <a:lnTo>
                      <a:pt x="3231" y="938"/>
                    </a:lnTo>
                    <a:lnTo>
                      <a:pt x="3272" y="950"/>
                    </a:lnTo>
                    <a:lnTo>
                      <a:pt x="3307" y="966"/>
                    </a:lnTo>
                    <a:lnTo>
                      <a:pt x="3339" y="988"/>
                    </a:lnTo>
                    <a:lnTo>
                      <a:pt x="3370" y="1016"/>
                    </a:lnTo>
                    <a:lnTo>
                      <a:pt x="3397" y="1049"/>
                    </a:lnTo>
                    <a:lnTo>
                      <a:pt x="3423" y="1086"/>
                    </a:lnTo>
                    <a:lnTo>
                      <a:pt x="3446" y="1126"/>
                    </a:lnTo>
                    <a:lnTo>
                      <a:pt x="3467" y="1169"/>
                    </a:lnTo>
                    <a:lnTo>
                      <a:pt x="3488" y="1213"/>
                    </a:lnTo>
                    <a:lnTo>
                      <a:pt x="3507" y="1258"/>
                    </a:lnTo>
                    <a:lnTo>
                      <a:pt x="3526" y="1303"/>
                    </a:lnTo>
                    <a:lnTo>
                      <a:pt x="3544" y="1347"/>
                    </a:lnTo>
                    <a:lnTo>
                      <a:pt x="3561" y="1390"/>
                    </a:lnTo>
                    <a:lnTo>
                      <a:pt x="3578" y="1429"/>
                    </a:lnTo>
                    <a:lnTo>
                      <a:pt x="3596" y="1466"/>
                    </a:lnTo>
                    <a:lnTo>
                      <a:pt x="3613" y="1498"/>
                    </a:lnTo>
                    <a:lnTo>
                      <a:pt x="3631" y="1526"/>
                    </a:lnTo>
                    <a:lnTo>
                      <a:pt x="3641" y="1546"/>
                    </a:lnTo>
                    <a:lnTo>
                      <a:pt x="3651" y="1572"/>
                    </a:lnTo>
                    <a:lnTo>
                      <a:pt x="3657" y="1602"/>
                    </a:lnTo>
                    <a:lnTo>
                      <a:pt x="3661" y="1635"/>
                    </a:lnTo>
                    <a:lnTo>
                      <a:pt x="3663" y="1671"/>
                    </a:lnTo>
                    <a:lnTo>
                      <a:pt x="3663" y="1709"/>
                    </a:lnTo>
                    <a:lnTo>
                      <a:pt x="3661" y="1749"/>
                    </a:lnTo>
                    <a:lnTo>
                      <a:pt x="3657" y="1789"/>
                    </a:lnTo>
                    <a:lnTo>
                      <a:pt x="3651" y="1829"/>
                    </a:lnTo>
                    <a:lnTo>
                      <a:pt x="3642" y="1869"/>
                    </a:lnTo>
                    <a:lnTo>
                      <a:pt x="3632" y="1906"/>
                    </a:lnTo>
                    <a:lnTo>
                      <a:pt x="3621" y="1943"/>
                    </a:lnTo>
                    <a:lnTo>
                      <a:pt x="3608" y="1976"/>
                    </a:lnTo>
                    <a:lnTo>
                      <a:pt x="3593" y="2006"/>
                    </a:lnTo>
                    <a:lnTo>
                      <a:pt x="3576" y="2032"/>
                    </a:lnTo>
                    <a:lnTo>
                      <a:pt x="3559" y="2054"/>
                    </a:lnTo>
                    <a:lnTo>
                      <a:pt x="3552" y="2061"/>
                    </a:lnTo>
                    <a:lnTo>
                      <a:pt x="3544" y="2069"/>
                    </a:lnTo>
                    <a:lnTo>
                      <a:pt x="3535" y="2080"/>
                    </a:lnTo>
                    <a:lnTo>
                      <a:pt x="3524" y="2092"/>
                    </a:lnTo>
                    <a:lnTo>
                      <a:pt x="3513" y="2105"/>
                    </a:lnTo>
                    <a:lnTo>
                      <a:pt x="3501" y="2120"/>
                    </a:lnTo>
                    <a:lnTo>
                      <a:pt x="3489" y="2134"/>
                    </a:lnTo>
                    <a:lnTo>
                      <a:pt x="3476" y="2149"/>
                    </a:lnTo>
                    <a:lnTo>
                      <a:pt x="3462" y="2163"/>
                    </a:lnTo>
                    <a:lnTo>
                      <a:pt x="3448" y="2178"/>
                    </a:lnTo>
                    <a:lnTo>
                      <a:pt x="3434" y="2192"/>
                    </a:lnTo>
                    <a:lnTo>
                      <a:pt x="3421" y="2205"/>
                    </a:lnTo>
                    <a:lnTo>
                      <a:pt x="3406" y="2217"/>
                    </a:lnTo>
                    <a:lnTo>
                      <a:pt x="3393" y="2228"/>
                    </a:lnTo>
                    <a:lnTo>
                      <a:pt x="3380" y="2237"/>
                    </a:lnTo>
                    <a:lnTo>
                      <a:pt x="3368" y="2245"/>
                    </a:lnTo>
                    <a:lnTo>
                      <a:pt x="3334" y="2267"/>
                    </a:lnTo>
                    <a:lnTo>
                      <a:pt x="3308" y="2285"/>
                    </a:lnTo>
                    <a:lnTo>
                      <a:pt x="3289" y="2301"/>
                    </a:lnTo>
                    <a:lnTo>
                      <a:pt x="3274" y="2314"/>
                    </a:lnTo>
                    <a:lnTo>
                      <a:pt x="3265" y="2324"/>
                    </a:lnTo>
                    <a:lnTo>
                      <a:pt x="3259" y="2334"/>
                    </a:lnTo>
                    <a:lnTo>
                      <a:pt x="3256" y="2343"/>
                    </a:lnTo>
                    <a:lnTo>
                      <a:pt x="3255" y="2352"/>
                    </a:lnTo>
                    <a:lnTo>
                      <a:pt x="3255" y="2363"/>
                    </a:lnTo>
                    <a:lnTo>
                      <a:pt x="3256" y="2374"/>
                    </a:lnTo>
                    <a:lnTo>
                      <a:pt x="3255" y="2388"/>
                    </a:lnTo>
                    <a:lnTo>
                      <a:pt x="3254" y="2404"/>
                    </a:lnTo>
                    <a:lnTo>
                      <a:pt x="3250" y="2424"/>
                    </a:lnTo>
                    <a:lnTo>
                      <a:pt x="3243" y="2448"/>
                    </a:lnTo>
                    <a:lnTo>
                      <a:pt x="3232" y="2476"/>
                    </a:lnTo>
                    <a:lnTo>
                      <a:pt x="3216" y="2511"/>
                    </a:lnTo>
                    <a:lnTo>
                      <a:pt x="3168" y="2633"/>
                    </a:lnTo>
                    <a:lnTo>
                      <a:pt x="3133" y="2766"/>
                    </a:lnTo>
                    <a:lnTo>
                      <a:pt x="3112" y="2908"/>
                    </a:lnTo>
                    <a:lnTo>
                      <a:pt x="3100" y="3057"/>
                    </a:lnTo>
                    <a:lnTo>
                      <a:pt x="3099" y="3212"/>
                    </a:lnTo>
                    <a:lnTo>
                      <a:pt x="3107" y="3373"/>
                    </a:lnTo>
                    <a:lnTo>
                      <a:pt x="3122" y="3537"/>
                    </a:lnTo>
                    <a:lnTo>
                      <a:pt x="3142" y="3704"/>
                    </a:lnTo>
                    <a:lnTo>
                      <a:pt x="3168" y="3870"/>
                    </a:lnTo>
                    <a:lnTo>
                      <a:pt x="3196" y="4036"/>
                    </a:lnTo>
                    <a:lnTo>
                      <a:pt x="3227" y="4201"/>
                    </a:lnTo>
                    <a:lnTo>
                      <a:pt x="3258" y="4361"/>
                    </a:lnTo>
                    <a:lnTo>
                      <a:pt x="3289" y="4518"/>
                    </a:lnTo>
                    <a:lnTo>
                      <a:pt x="3317" y="4668"/>
                    </a:lnTo>
                    <a:lnTo>
                      <a:pt x="3343" y="4811"/>
                    </a:lnTo>
                    <a:lnTo>
                      <a:pt x="3365" y="4946"/>
                    </a:lnTo>
                    <a:lnTo>
                      <a:pt x="3373" y="5014"/>
                    </a:lnTo>
                    <a:lnTo>
                      <a:pt x="3385" y="5073"/>
                    </a:lnTo>
                    <a:lnTo>
                      <a:pt x="3402" y="5123"/>
                    </a:lnTo>
                    <a:lnTo>
                      <a:pt x="3422" y="5165"/>
                    </a:lnTo>
                    <a:lnTo>
                      <a:pt x="3444" y="5203"/>
                    </a:lnTo>
                    <a:lnTo>
                      <a:pt x="3469" y="5237"/>
                    </a:lnTo>
                    <a:lnTo>
                      <a:pt x="3495" y="5267"/>
                    </a:lnTo>
                    <a:lnTo>
                      <a:pt x="3522" y="5297"/>
                    </a:lnTo>
                    <a:lnTo>
                      <a:pt x="3550" y="5325"/>
                    </a:lnTo>
                    <a:lnTo>
                      <a:pt x="3576" y="5356"/>
                    </a:lnTo>
                    <a:lnTo>
                      <a:pt x="3603" y="5389"/>
                    </a:lnTo>
                    <a:lnTo>
                      <a:pt x="3628" y="5427"/>
                    </a:lnTo>
                    <a:lnTo>
                      <a:pt x="3652" y="5469"/>
                    </a:lnTo>
                    <a:lnTo>
                      <a:pt x="3673" y="5519"/>
                    </a:lnTo>
                    <a:lnTo>
                      <a:pt x="3690" y="5578"/>
                    </a:lnTo>
                    <a:lnTo>
                      <a:pt x="3705" y="5647"/>
                    </a:lnTo>
                    <a:lnTo>
                      <a:pt x="3701" y="5648"/>
                    </a:lnTo>
                    <a:lnTo>
                      <a:pt x="3691" y="5653"/>
                    </a:lnTo>
                    <a:lnTo>
                      <a:pt x="3675" y="5662"/>
                    </a:lnTo>
                    <a:lnTo>
                      <a:pt x="3655" y="5673"/>
                    </a:lnTo>
                    <a:lnTo>
                      <a:pt x="3629" y="5685"/>
                    </a:lnTo>
                    <a:lnTo>
                      <a:pt x="3602" y="5698"/>
                    </a:lnTo>
                    <a:lnTo>
                      <a:pt x="3572" y="5713"/>
                    </a:lnTo>
                    <a:lnTo>
                      <a:pt x="3541" y="5729"/>
                    </a:lnTo>
                    <a:lnTo>
                      <a:pt x="3509" y="5744"/>
                    </a:lnTo>
                    <a:lnTo>
                      <a:pt x="3478" y="5759"/>
                    </a:lnTo>
                    <a:lnTo>
                      <a:pt x="3448" y="5772"/>
                    </a:lnTo>
                    <a:lnTo>
                      <a:pt x="3421" y="5785"/>
                    </a:lnTo>
                    <a:lnTo>
                      <a:pt x="3396" y="5796"/>
                    </a:lnTo>
                    <a:lnTo>
                      <a:pt x="3377" y="5804"/>
                    </a:lnTo>
                    <a:lnTo>
                      <a:pt x="3362" y="5809"/>
                    </a:lnTo>
                    <a:lnTo>
                      <a:pt x="3353" y="5811"/>
                    </a:lnTo>
                    <a:lnTo>
                      <a:pt x="3352" y="5809"/>
                    </a:lnTo>
                    <a:lnTo>
                      <a:pt x="3349" y="5804"/>
                    </a:lnTo>
                    <a:lnTo>
                      <a:pt x="3345" y="5797"/>
                    </a:lnTo>
                    <a:lnTo>
                      <a:pt x="3339" y="5788"/>
                    </a:lnTo>
                    <a:lnTo>
                      <a:pt x="3332" y="5776"/>
                    </a:lnTo>
                    <a:lnTo>
                      <a:pt x="3324" y="5764"/>
                    </a:lnTo>
                    <a:lnTo>
                      <a:pt x="3314" y="5750"/>
                    </a:lnTo>
                    <a:lnTo>
                      <a:pt x="3303" y="5736"/>
                    </a:lnTo>
                    <a:lnTo>
                      <a:pt x="3290" y="5721"/>
                    </a:lnTo>
                    <a:lnTo>
                      <a:pt x="3274" y="5705"/>
                    </a:lnTo>
                    <a:lnTo>
                      <a:pt x="3258" y="5691"/>
                    </a:lnTo>
                    <a:lnTo>
                      <a:pt x="3241" y="5677"/>
                    </a:lnTo>
                    <a:lnTo>
                      <a:pt x="3221" y="5665"/>
                    </a:lnTo>
                    <a:lnTo>
                      <a:pt x="3200" y="5652"/>
                    </a:lnTo>
                    <a:lnTo>
                      <a:pt x="3178" y="5643"/>
                    </a:lnTo>
                    <a:lnTo>
                      <a:pt x="3154" y="5636"/>
                    </a:lnTo>
                    <a:lnTo>
                      <a:pt x="3113" y="5624"/>
                    </a:lnTo>
                    <a:lnTo>
                      <a:pt x="3076" y="5612"/>
                    </a:lnTo>
                    <a:lnTo>
                      <a:pt x="3043" y="5597"/>
                    </a:lnTo>
                    <a:lnTo>
                      <a:pt x="3013" y="5583"/>
                    </a:lnTo>
                    <a:lnTo>
                      <a:pt x="2987" y="5566"/>
                    </a:lnTo>
                    <a:lnTo>
                      <a:pt x="2961" y="5548"/>
                    </a:lnTo>
                    <a:lnTo>
                      <a:pt x="2938" y="5528"/>
                    </a:lnTo>
                    <a:lnTo>
                      <a:pt x="2916" y="5507"/>
                    </a:lnTo>
                    <a:lnTo>
                      <a:pt x="2895" y="5485"/>
                    </a:lnTo>
                    <a:lnTo>
                      <a:pt x="2874" y="5460"/>
                    </a:lnTo>
                    <a:lnTo>
                      <a:pt x="2853" y="5434"/>
                    </a:lnTo>
                    <a:lnTo>
                      <a:pt x="2831" y="5405"/>
                    </a:lnTo>
                    <a:lnTo>
                      <a:pt x="2809" y="5376"/>
                    </a:lnTo>
                    <a:lnTo>
                      <a:pt x="2783" y="5343"/>
                    </a:lnTo>
                    <a:lnTo>
                      <a:pt x="2757" y="5310"/>
                    </a:lnTo>
                    <a:lnTo>
                      <a:pt x="2728" y="5274"/>
                    </a:lnTo>
                    <a:lnTo>
                      <a:pt x="2704" y="5239"/>
                    </a:lnTo>
                    <a:lnTo>
                      <a:pt x="2671" y="5197"/>
                    </a:lnTo>
                    <a:lnTo>
                      <a:pt x="2632" y="5147"/>
                    </a:lnTo>
                    <a:lnTo>
                      <a:pt x="2585" y="5093"/>
                    </a:lnTo>
                    <a:lnTo>
                      <a:pt x="2534" y="5033"/>
                    </a:lnTo>
                    <a:lnTo>
                      <a:pt x="2479" y="4970"/>
                    </a:lnTo>
                    <a:lnTo>
                      <a:pt x="2422" y="4905"/>
                    </a:lnTo>
                    <a:lnTo>
                      <a:pt x="2365" y="4837"/>
                    </a:lnTo>
                    <a:lnTo>
                      <a:pt x="2309" y="4769"/>
                    </a:lnTo>
                    <a:lnTo>
                      <a:pt x="2255" y="4701"/>
                    </a:lnTo>
                    <a:lnTo>
                      <a:pt x="2205" y="4634"/>
                    </a:lnTo>
                    <a:lnTo>
                      <a:pt x="2159" y="4570"/>
                    </a:lnTo>
                    <a:lnTo>
                      <a:pt x="2119" y="4508"/>
                    </a:lnTo>
                    <a:lnTo>
                      <a:pt x="2088" y="4450"/>
                    </a:lnTo>
                    <a:lnTo>
                      <a:pt x="2065" y="4397"/>
                    </a:lnTo>
                    <a:lnTo>
                      <a:pt x="2054" y="4351"/>
                    </a:lnTo>
                    <a:lnTo>
                      <a:pt x="2032" y="4256"/>
                    </a:lnTo>
                    <a:lnTo>
                      <a:pt x="2002" y="4168"/>
                    </a:lnTo>
                    <a:lnTo>
                      <a:pt x="1968" y="4086"/>
                    </a:lnTo>
                    <a:lnTo>
                      <a:pt x="1929" y="4009"/>
                    </a:lnTo>
                    <a:lnTo>
                      <a:pt x="1886" y="3933"/>
                    </a:lnTo>
                    <a:lnTo>
                      <a:pt x="1843" y="3861"/>
                    </a:lnTo>
                    <a:lnTo>
                      <a:pt x="1798" y="3790"/>
                    </a:lnTo>
                    <a:lnTo>
                      <a:pt x="1754" y="3719"/>
                    </a:lnTo>
                    <a:lnTo>
                      <a:pt x="1712" y="3646"/>
                    </a:lnTo>
                    <a:lnTo>
                      <a:pt x="1671" y="3569"/>
                    </a:lnTo>
                    <a:lnTo>
                      <a:pt x="1635" y="3490"/>
                    </a:lnTo>
                    <a:lnTo>
                      <a:pt x="1606" y="3406"/>
                    </a:lnTo>
                    <a:lnTo>
                      <a:pt x="1581" y="3315"/>
                    </a:lnTo>
                    <a:lnTo>
                      <a:pt x="1565" y="3218"/>
                    </a:lnTo>
                    <a:lnTo>
                      <a:pt x="1558" y="3112"/>
                    </a:lnTo>
                    <a:lnTo>
                      <a:pt x="1561" y="2996"/>
                    </a:lnTo>
                    <a:lnTo>
                      <a:pt x="1500" y="2977"/>
                    </a:lnTo>
                    <a:lnTo>
                      <a:pt x="1441" y="2957"/>
                    </a:lnTo>
                    <a:lnTo>
                      <a:pt x="1382" y="2938"/>
                    </a:lnTo>
                    <a:lnTo>
                      <a:pt x="1325" y="2919"/>
                    </a:lnTo>
                    <a:lnTo>
                      <a:pt x="1269" y="2898"/>
                    </a:lnTo>
                    <a:lnTo>
                      <a:pt x="1213" y="2879"/>
                    </a:lnTo>
                    <a:lnTo>
                      <a:pt x="1158" y="2860"/>
                    </a:lnTo>
                    <a:lnTo>
                      <a:pt x="1102" y="2840"/>
                    </a:lnTo>
                    <a:lnTo>
                      <a:pt x="1048" y="2822"/>
                    </a:lnTo>
                    <a:lnTo>
                      <a:pt x="993" y="2804"/>
                    </a:lnTo>
                    <a:lnTo>
                      <a:pt x="937" y="2787"/>
                    </a:lnTo>
                    <a:lnTo>
                      <a:pt x="880" y="2769"/>
                    </a:lnTo>
                    <a:lnTo>
                      <a:pt x="823" y="2753"/>
                    </a:lnTo>
                    <a:lnTo>
                      <a:pt x="765" y="2738"/>
                    </a:lnTo>
                    <a:lnTo>
                      <a:pt x="705" y="2723"/>
                    </a:lnTo>
                    <a:lnTo>
                      <a:pt x="645" y="2711"/>
                    </a:lnTo>
                    <a:lnTo>
                      <a:pt x="569" y="2693"/>
                    </a:lnTo>
                    <a:lnTo>
                      <a:pt x="501" y="2665"/>
                    </a:lnTo>
                    <a:lnTo>
                      <a:pt x="440" y="2627"/>
                    </a:lnTo>
                    <a:lnTo>
                      <a:pt x="386" y="2580"/>
                    </a:lnTo>
                    <a:lnTo>
                      <a:pt x="337" y="2526"/>
                    </a:lnTo>
                    <a:lnTo>
                      <a:pt x="294" y="2465"/>
                    </a:lnTo>
                    <a:lnTo>
                      <a:pt x="255" y="2399"/>
                    </a:lnTo>
                    <a:lnTo>
                      <a:pt x="222" y="2329"/>
                    </a:lnTo>
                    <a:lnTo>
                      <a:pt x="191" y="2255"/>
                    </a:lnTo>
                    <a:lnTo>
                      <a:pt x="163" y="2179"/>
                    </a:lnTo>
                    <a:lnTo>
                      <a:pt x="138" y="2101"/>
                    </a:lnTo>
                    <a:lnTo>
                      <a:pt x="113" y="2023"/>
                    </a:lnTo>
                    <a:lnTo>
                      <a:pt x="90" y="1945"/>
                    </a:lnTo>
                    <a:lnTo>
                      <a:pt x="67" y="1869"/>
                    </a:lnTo>
                    <a:lnTo>
                      <a:pt x="44" y="1795"/>
                    </a:lnTo>
                    <a:lnTo>
                      <a:pt x="21" y="1726"/>
                    </a:lnTo>
                    <a:lnTo>
                      <a:pt x="6" y="1675"/>
                    </a:lnTo>
                    <a:lnTo>
                      <a:pt x="0" y="1625"/>
                    </a:lnTo>
                    <a:lnTo>
                      <a:pt x="1" y="1572"/>
                    </a:lnTo>
                    <a:lnTo>
                      <a:pt x="9" y="1518"/>
                    </a:lnTo>
                    <a:lnTo>
                      <a:pt x="24" y="1463"/>
                    </a:lnTo>
                    <a:lnTo>
                      <a:pt x="41" y="1408"/>
                    </a:lnTo>
                    <a:lnTo>
                      <a:pt x="63" y="1352"/>
                    </a:lnTo>
                    <a:lnTo>
                      <a:pt x="88" y="1297"/>
                    </a:lnTo>
                    <a:lnTo>
                      <a:pt x="114" y="1241"/>
                    </a:lnTo>
                    <a:lnTo>
                      <a:pt x="143" y="1185"/>
                    </a:lnTo>
                    <a:lnTo>
                      <a:pt x="170" y="1130"/>
                    </a:lnTo>
                    <a:lnTo>
                      <a:pt x="198" y="1076"/>
                    </a:lnTo>
                    <a:lnTo>
                      <a:pt x="223" y="1022"/>
                    </a:lnTo>
                    <a:lnTo>
                      <a:pt x="245" y="969"/>
                    </a:lnTo>
                    <a:lnTo>
                      <a:pt x="265" y="918"/>
                    </a:lnTo>
                    <a:lnTo>
                      <a:pt x="280" y="868"/>
                    </a:lnTo>
                    <a:lnTo>
                      <a:pt x="292" y="837"/>
                    </a:lnTo>
                    <a:lnTo>
                      <a:pt x="304" y="805"/>
                    </a:lnTo>
                    <a:lnTo>
                      <a:pt x="316" y="773"/>
                    </a:lnTo>
                    <a:lnTo>
                      <a:pt x="329" y="740"/>
                    </a:lnTo>
                    <a:lnTo>
                      <a:pt x="342" y="708"/>
                    </a:lnTo>
                    <a:lnTo>
                      <a:pt x="355" y="676"/>
                    </a:lnTo>
                    <a:lnTo>
                      <a:pt x="368" y="643"/>
                    </a:lnTo>
                    <a:lnTo>
                      <a:pt x="382" y="613"/>
                    </a:lnTo>
                    <a:lnTo>
                      <a:pt x="396" y="582"/>
                    </a:lnTo>
                    <a:lnTo>
                      <a:pt x="410" y="553"/>
                    </a:lnTo>
                    <a:lnTo>
                      <a:pt x="425" y="525"/>
                    </a:lnTo>
                    <a:lnTo>
                      <a:pt x="442" y="498"/>
                    </a:lnTo>
                    <a:lnTo>
                      <a:pt x="458" y="473"/>
                    </a:lnTo>
                    <a:lnTo>
                      <a:pt x="474" y="449"/>
                    </a:lnTo>
                    <a:lnTo>
                      <a:pt x="492" y="428"/>
                    </a:lnTo>
                    <a:lnTo>
                      <a:pt x="511" y="409"/>
                    </a:lnTo>
                    <a:lnTo>
                      <a:pt x="547" y="361"/>
                    </a:lnTo>
                    <a:lnTo>
                      <a:pt x="585" y="316"/>
                    </a:lnTo>
                    <a:lnTo>
                      <a:pt x="623" y="275"/>
                    </a:lnTo>
                    <a:lnTo>
                      <a:pt x="661" y="238"/>
                    </a:lnTo>
                    <a:lnTo>
                      <a:pt x="700" y="204"/>
                    </a:lnTo>
                    <a:lnTo>
                      <a:pt x="740" y="173"/>
                    </a:lnTo>
                    <a:lnTo>
                      <a:pt x="781" y="144"/>
                    </a:lnTo>
                    <a:lnTo>
                      <a:pt x="823" y="119"/>
                    </a:lnTo>
                    <a:lnTo>
                      <a:pt x="867" y="96"/>
                    </a:lnTo>
                    <a:lnTo>
                      <a:pt x="911" y="76"/>
                    </a:lnTo>
                    <a:lnTo>
                      <a:pt x="957" y="58"/>
                    </a:lnTo>
                    <a:lnTo>
                      <a:pt x="1004" y="43"/>
                    </a:lnTo>
                    <a:lnTo>
                      <a:pt x="1053" y="29"/>
                    </a:lnTo>
                    <a:lnTo>
                      <a:pt x="1103" y="18"/>
                    </a:lnTo>
                    <a:lnTo>
                      <a:pt x="1156" y="9"/>
                    </a:lnTo>
                    <a:lnTo>
                      <a:pt x="1211" y="3"/>
                    </a:lnTo>
                    <a:close/>
                  </a:path>
                </a:pathLst>
              </a:custGeom>
              <a:solidFill>
                <a:srgbClr val="000000"/>
              </a:solidFill>
              <a:ln w="9525">
                <a:noFill/>
                <a:round/>
                <a:headEnd/>
                <a:tailEnd/>
              </a:ln>
            </p:spPr>
            <p:txBody>
              <a:bodyPr/>
              <a:lstStyle/>
              <a:p>
                <a:endParaRPr lang="en-US"/>
              </a:p>
            </p:txBody>
          </p:sp>
          <p:sp>
            <p:nvSpPr>
              <p:cNvPr id="13372" name="Freeform 21"/>
              <p:cNvSpPr>
                <a:spLocks/>
              </p:cNvSpPr>
              <p:nvPr/>
            </p:nvSpPr>
            <p:spPr bwMode="auto">
              <a:xfrm rot="-460846">
                <a:off x="1646" y="2961"/>
                <a:ext cx="272" cy="476"/>
              </a:xfrm>
              <a:custGeom>
                <a:avLst/>
                <a:gdLst>
                  <a:gd name="T0" fmla="*/ 1 w 2753"/>
                  <a:gd name="T1" fmla="*/ 0 h 4820"/>
                  <a:gd name="T2" fmla="*/ 1 w 2753"/>
                  <a:gd name="T3" fmla="*/ 0 h 4820"/>
                  <a:gd name="T4" fmla="*/ 1 w 2753"/>
                  <a:gd name="T5" fmla="*/ 0 h 4820"/>
                  <a:gd name="T6" fmla="*/ 1 w 2753"/>
                  <a:gd name="T7" fmla="*/ 0 h 4820"/>
                  <a:gd name="T8" fmla="*/ 1 w 2753"/>
                  <a:gd name="T9" fmla="*/ 0 h 4820"/>
                  <a:gd name="T10" fmla="*/ 1 w 2753"/>
                  <a:gd name="T11" fmla="*/ 0 h 4820"/>
                  <a:gd name="T12" fmla="*/ 1 w 2753"/>
                  <a:gd name="T13" fmla="*/ 0 h 4820"/>
                  <a:gd name="T14" fmla="*/ 2 w 2753"/>
                  <a:gd name="T15" fmla="*/ 0 h 4820"/>
                  <a:gd name="T16" fmla="*/ 2 w 2753"/>
                  <a:gd name="T17" fmla="*/ 1 h 4820"/>
                  <a:gd name="T18" fmla="*/ 2 w 2753"/>
                  <a:gd name="T19" fmla="*/ 1 h 4820"/>
                  <a:gd name="T20" fmla="*/ 2 w 2753"/>
                  <a:gd name="T21" fmla="*/ 1 h 4820"/>
                  <a:gd name="T22" fmla="*/ 2 w 2753"/>
                  <a:gd name="T23" fmla="*/ 1 h 4820"/>
                  <a:gd name="T24" fmla="*/ 3 w 2753"/>
                  <a:gd name="T25" fmla="*/ 1 h 4820"/>
                  <a:gd name="T26" fmla="*/ 3 w 2753"/>
                  <a:gd name="T27" fmla="*/ 1 h 4820"/>
                  <a:gd name="T28" fmla="*/ 3 w 2753"/>
                  <a:gd name="T29" fmla="*/ 1 h 4820"/>
                  <a:gd name="T30" fmla="*/ 3 w 2753"/>
                  <a:gd name="T31" fmla="*/ 1 h 4820"/>
                  <a:gd name="T32" fmla="*/ 3 w 2753"/>
                  <a:gd name="T33" fmla="*/ 1 h 4820"/>
                  <a:gd name="T34" fmla="*/ 3 w 2753"/>
                  <a:gd name="T35" fmla="*/ 1 h 4820"/>
                  <a:gd name="T36" fmla="*/ 2 w 2753"/>
                  <a:gd name="T37" fmla="*/ 1 h 4820"/>
                  <a:gd name="T38" fmla="*/ 2 w 2753"/>
                  <a:gd name="T39" fmla="*/ 1 h 4820"/>
                  <a:gd name="T40" fmla="*/ 2 w 2753"/>
                  <a:gd name="T41" fmla="*/ 2 h 4820"/>
                  <a:gd name="T42" fmla="*/ 2 w 2753"/>
                  <a:gd name="T43" fmla="*/ 2 h 4820"/>
                  <a:gd name="T44" fmla="*/ 2 w 2753"/>
                  <a:gd name="T45" fmla="*/ 2 h 4820"/>
                  <a:gd name="T46" fmla="*/ 2 w 2753"/>
                  <a:gd name="T47" fmla="*/ 3 h 4820"/>
                  <a:gd name="T48" fmla="*/ 2 w 2753"/>
                  <a:gd name="T49" fmla="*/ 4 h 4820"/>
                  <a:gd name="T50" fmla="*/ 2 w 2753"/>
                  <a:gd name="T51" fmla="*/ 4 h 4820"/>
                  <a:gd name="T52" fmla="*/ 3 w 2753"/>
                  <a:gd name="T53" fmla="*/ 5 h 4820"/>
                  <a:gd name="T54" fmla="*/ 2 w 2753"/>
                  <a:gd name="T55" fmla="*/ 5 h 4820"/>
                  <a:gd name="T56" fmla="*/ 2 w 2753"/>
                  <a:gd name="T57" fmla="*/ 5 h 4820"/>
                  <a:gd name="T58" fmla="*/ 2 w 2753"/>
                  <a:gd name="T59" fmla="*/ 4 h 4820"/>
                  <a:gd name="T60" fmla="*/ 2 w 2753"/>
                  <a:gd name="T61" fmla="*/ 4 h 4820"/>
                  <a:gd name="T62" fmla="*/ 2 w 2753"/>
                  <a:gd name="T63" fmla="*/ 4 h 4820"/>
                  <a:gd name="T64" fmla="*/ 2 w 2753"/>
                  <a:gd name="T65" fmla="*/ 4 h 4820"/>
                  <a:gd name="T66" fmla="*/ 2 w 2753"/>
                  <a:gd name="T67" fmla="*/ 4 h 4820"/>
                  <a:gd name="T68" fmla="*/ 2 w 2753"/>
                  <a:gd name="T69" fmla="*/ 3 h 4820"/>
                  <a:gd name="T70" fmla="*/ 2 w 2753"/>
                  <a:gd name="T71" fmla="*/ 3 h 4820"/>
                  <a:gd name="T72" fmla="*/ 2 w 2753"/>
                  <a:gd name="T73" fmla="*/ 3 h 4820"/>
                  <a:gd name="T74" fmla="*/ 2 w 2753"/>
                  <a:gd name="T75" fmla="*/ 3 h 4820"/>
                  <a:gd name="T76" fmla="*/ 2 w 2753"/>
                  <a:gd name="T77" fmla="*/ 2 h 4820"/>
                  <a:gd name="T78" fmla="*/ 1 w 2753"/>
                  <a:gd name="T79" fmla="*/ 2 h 4820"/>
                  <a:gd name="T80" fmla="*/ 1 w 2753"/>
                  <a:gd name="T81" fmla="*/ 2 h 4820"/>
                  <a:gd name="T82" fmla="*/ 1 w 2753"/>
                  <a:gd name="T83" fmla="*/ 2 h 4820"/>
                  <a:gd name="T84" fmla="*/ 0 w 2753"/>
                  <a:gd name="T85" fmla="*/ 2 h 4820"/>
                  <a:gd name="T86" fmla="*/ 0 w 2753"/>
                  <a:gd name="T87" fmla="*/ 2 h 4820"/>
                  <a:gd name="T88" fmla="*/ 0 w 2753"/>
                  <a:gd name="T89" fmla="*/ 1 h 4820"/>
                  <a:gd name="T90" fmla="*/ 0 w 2753"/>
                  <a:gd name="T91" fmla="*/ 1 h 4820"/>
                  <a:gd name="T92" fmla="*/ 0 w 2753"/>
                  <a:gd name="T93" fmla="*/ 1 h 4820"/>
                  <a:gd name="T94" fmla="*/ 0 w 2753"/>
                  <a:gd name="T95" fmla="*/ 1 h 4820"/>
                  <a:gd name="T96" fmla="*/ 0 w 2753"/>
                  <a:gd name="T97" fmla="*/ 0 h 4820"/>
                  <a:gd name="T98" fmla="*/ 0 w 2753"/>
                  <a:gd name="T99" fmla="*/ 0 h 4820"/>
                  <a:gd name="T100" fmla="*/ 0 w 2753"/>
                  <a:gd name="T101" fmla="*/ 0 h 4820"/>
                  <a:gd name="T102" fmla="*/ 1 w 2753"/>
                  <a:gd name="T103" fmla="*/ 0 h 4820"/>
                  <a:gd name="T104" fmla="*/ 1 w 2753"/>
                  <a:gd name="T105" fmla="*/ 0 h 48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3"/>
                  <a:gd name="T160" fmla="*/ 0 h 4820"/>
                  <a:gd name="T161" fmla="*/ 2753 w 2753"/>
                  <a:gd name="T162" fmla="*/ 4820 h 48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3" h="4820">
                    <a:moveTo>
                      <a:pt x="937" y="1"/>
                    </a:moveTo>
                    <a:lnTo>
                      <a:pt x="958" y="0"/>
                    </a:lnTo>
                    <a:lnTo>
                      <a:pt x="978" y="3"/>
                    </a:lnTo>
                    <a:lnTo>
                      <a:pt x="997" y="9"/>
                    </a:lnTo>
                    <a:lnTo>
                      <a:pt x="1016" y="17"/>
                    </a:lnTo>
                    <a:lnTo>
                      <a:pt x="1033" y="30"/>
                    </a:lnTo>
                    <a:lnTo>
                      <a:pt x="1049" y="43"/>
                    </a:lnTo>
                    <a:lnTo>
                      <a:pt x="1066" y="58"/>
                    </a:lnTo>
                    <a:lnTo>
                      <a:pt x="1082" y="74"/>
                    </a:lnTo>
                    <a:lnTo>
                      <a:pt x="1097" y="93"/>
                    </a:lnTo>
                    <a:lnTo>
                      <a:pt x="1113" y="111"/>
                    </a:lnTo>
                    <a:lnTo>
                      <a:pt x="1129" y="129"/>
                    </a:lnTo>
                    <a:lnTo>
                      <a:pt x="1145" y="149"/>
                    </a:lnTo>
                    <a:lnTo>
                      <a:pt x="1161" y="167"/>
                    </a:lnTo>
                    <a:lnTo>
                      <a:pt x="1177" y="185"/>
                    </a:lnTo>
                    <a:lnTo>
                      <a:pt x="1196" y="201"/>
                    </a:lnTo>
                    <a:lnTo>
                      <a:pt x="1214" y="218"/>
                    </a:lnTo>
                    <a:lnTo>
                      <a:pt x="1221" y="225"/>
                    </a:lnTo>
                    <a:lnTo>
                      <a:pt x="1229" y="231"/>
                    </a:lnTo>
                    <a:lnTo>
                      <a:pt x="1237" y="237"/>
                    </a:lnTo>
                    <a:lnTo>
                      <a:pt x="1246" y="243"/>
                    </a:lnTo>
                    <a:lnTo>
                      <a:pt x="1255" y="249"/>
                    </a:lnTo>
                    <a:lnTo>
                      <a:pt x="1264" y="254"/>
                    </a:lnTo>
                    <a:lnTo>
                      <a:pt x="1273" y="259"/>
                    </a:lnTo>
                    <a:lnTo>
                      <a:pt x="1282" y="264"/>
                    </a:lnTo>
                    <a:lnTo>
                      <a:pt x="1291" y="269"/>
                    </a:lnTo>
                    <a:lnTo>
                      <a:pt x="1300" y="273"/>
                    </a:lnTo>
                    <a:lnTo>
                      <a:pt x="1310" y="277"/>
                    </a:lnTo>
                    <a:lnTo>
                      <a:pt x="1318" y="281"/>
                    </a:lnTo>
                    <a:lnTo>
                      <a:pt x="1327" y="285"/>
                    </a:lnTo>
                    <a:lnTo>
                      <a:pt x="1335" y="289"/>
                    </a:lnTo>
                    <a:lnTo>
                      <a:pt x="1343" y="293"/>
                    </a:lnTo>
                    <a:lnTo>
                      <a:pt x="1351" y="297"/>
                    </a:lnTo>
                    <a:lnTo>
                      <a:pt x="1373" y="305"/>
                    </a:lnTo>
                    <a:lnTo>
                      <a:pt x="1393" y="316"/>
                    </a:lnTo>
                    <a:lnTo>
                      <a:pt x="1413" y="330"/>
                    </a:lnTo>
                    <a:lnTo>
                      <a:pt x="1434" y="345"/>
                    </a:lnTo>
                    <a:lnTo>
                      <a:pt x="1452" y="362"/>
                    </a:lnTo>
                    <a:lnTo>
                      <a:pt x="1471" y="380"/>
                    </a:lnTo>
                    <a:lnTo>
                      <a:pt x="1490" y="400"/>
                    </a:lnTo>
                    <a:lnTo>
                      <a:pt x="1509" y="420"/>
                    </a:lnTo>
                    <a:lnTo>
                      <a:pt x="1527" y="440"/>
                    </a:lnTo>
                    <a:lnTo>
                      <a:pt x="1545" y="461"/>
                    </a:lnTo>
                    <a:lnTo>
                      <a:pt x="1565" y="482"/>
                    </a:lnTo>
                    <a:lnTo>
                      <a:pt x="1583" y="501"/>
                    </a:lnTo>
                    <a:lnTo>
                      <a:pt x="1603" y="522"/>
                    </a:lnTo>
                    <a:lnTo>
                      <a:pt x="1624" y="540"/>
                    </a:lnTo>
                    <a:lnTo>
                      <a:pt x="1644" y="557"/>
                    </a:lnTo>
                    <a:lnTo>
                      <a:pt x="1666" y="574"/>
                    </a:lnTo>
                    <a:lnTo>
                      <a:pt x="1696" y="587"/>
                    </a:lnTo>
                    <a:lnTo>
                      <a:pt x="1735" y="604"/>
                    </a:lnTo>
                    <a:lnTo>
                      <a:pt x="1779" y="625"/>
                    </a:lnTo>
                    <a:lnTo>
                      <a:pt x="1830" y="650"/>
                    </a:lnTo>
                    <a:lnTo>
                      <a:pt x="1885" y="676"/>
                    </a:lnTo>
                    <a:lnTo>
                      <a:pt x="1944" y="705"/>
                    </a:lnTo>
                    <a:lnTo>
                      <a:pt x="2005" y="734"/>
                    </a:lnTo>
                    <a:lnTo>
                      <a:pt x="2067" y="765"/>
                    </a:lnTo>
                    <a:lnTo>
                      <a:pt x="2129" y="794"/>
                    </a:lnTo>
                    <a:lnTo>
                      <a:pt x="2190" y="823"/>
                    </a:lnTo>
                    <a:lnTo>
                      <a:pt x="2248" y="850"/>
                    </a:lnTo>
                    <a:lnTo>
                      <a:pt x="2304" y="875"/>
                    </a:lnTo>
                    <a:lnTo>
                      <a:pt x="2354" y="898"/>
                    </a:lnTo>
                    <a:lnTo>
                      <a:pt x="2399" y="916"/>
                    </a:lnTo>
                    <a:lnTo>
                      <a:pt x="2437" y="931"/>
                    </a:lnTo>
                    <a:lnTo>
                      <a:pt x="2468" y="942"/>
                    </a:lnTo>
                    <a:lnTo>
                      <a:pt x="2489" y="950"/>
                    </a:lnTo>
                    <a:lnTo>
                      <a:pt x="2509" y="960"/>
                    </a:lnTo>
                    <a:lnTo>
                      <a:pt x="2528" y="971"/>
                    </a:lnTo>
                    <a:lnTo>
                      <a:pt x="2546" y="983"/>
                    </a:lnTo>
                    <a:lnTo>
                      <a:pt x="2563" y="997"/>
                    </a:lnTo>
                    <a:lnTo>
                      <a:pt x="2579" y="1013"/>
                    </a:lnTo>
                    <a:lnTo>
                      <a:pt x="2594" y="1028"/>
                    </a:lnTo>
                    <a:lnTo>
                      <a:pt x="2608" y="1044"/>
                    </a:lnTo>
                    <a:lnTo>
                      <a:pt x="2621" y="1062"/>
                    </a:lnTo>
                    <a:lnTo>
                      <a:pt x="2634" y="1079"/>
                    </a:lnTo>
                    <a:lnTo>
                      <a:pt x="2647" y="1096"/>
                    </a:lnTo>
                    <a:lnTo>
                      <a:pt x="2659" y="1113"/>
                    </a:lnTo>
                    <a:lnTo>
                      <a:pt x="2670" y="1130"/>
                    </a:lnTo>
                    <a:lnTo>
                      <a:pt x="2682" y="1147"/>
                    </a:lnTo>
                    <a:lnTo>
                      <a:pt x="2693" y="1162"/>
                    </a:lnTo>
                    <a:lnTo>
                      <a:pt x="2705" y="1178"/>
                    </a:lnTo>
                    <a:lnTo>
                      <a:pt x="2712" y="1190"/>
                    </a:lnTo>
                    <a:lnTo>
                      <a:pt x="2719" y="1202"/>
                    </a:lnTo>
                    <a:lnTo>
                      <a:pt x="2725" y="1215"/>
                    </a:lnTo>
                    <a:lnTo>
                      <a:pt x="2732" y="1228"/>
                    </a:lnTo>
                    <a:lnTo>
                      <a:pt x="2737" y="1242"/>
                    </a:lnTo>
                    <a:lnTo>
                      <a:pt x="2743" y="1257"/>
                    </a:lnTo>
                    <a:lnTo>
                      <a:pt x="2747" y="1271"/>
                    </a:lnTo>
                    <a:lnTo>
                      <a:pt x="2750" y="1286"/>
                    </a:lnTo>
                    <a:lnTo>
                      <a:pt x="2752" y="1301"/>
                    </a:lnTo>
                    <a:lnTo>
                      <a:pt x="2753" y="1316"/>
                    </a:lnTo>
                    <a:lnTo>
                      <a:pt x="2752" y="1330"/>
                    </a:lnTo>
                    <a:lnTo>
                      <a:pt x="2750" y="1344"/>
                    </a:lnTo>
                    <a:lnTo>
                      <a:pt x="2747" y="1357"/>
                    </a:lnTo>
                    <a:lnTo>
                      <a:pt x="2741" y="1371"/>
                    </a:lnTo>
                    <a:lnTo>
                      <a:pt x="2733" y="1383"/>
                    </a:lnTo>
                    <a:lnTo>
                      <a:pt x="2724" y="1395"/>
                    </a:lnTo>
                    <a:lnTo>
                      <a:pt x="2719" y="1398"/>
                    </a:lnTo>
                    <a:lnTo>
                      <a:pt x="2715" y="1401"/>
                    </a:lnTo>
                    <a:lnTo>
                      <a:pt x="2709" y="1403"/>
                    </a:lnTo>
                    <a:lnTo>
                      <a:pt x="2703" y="1406"/>
                    </a:lnTo>
                    <a:lnTo>
                      <a:pt x="2695" y="1408"/>
                    </a:lnTo>
                    <a:lnTo>
                      <a:pt x="2688" y="1410"/>
                    </a:lnTo>
                    <a:lnTo>
                      <a:pt x="2680" y="1412"/>
                    </a:lnTo>
                    <a:lnTo>
                      <a:pt x="2672" y="1414"/>
                    </a:lnTo>
                    <a:lnTo>
                      <a:pt x="2664" y="1415"/>
                    </a:lnTo>
                    <a:lnTo>
                      <a:pt x="2655" y="1417"/>
                    </a:lnTo>
                    <a:lnTo>
                      <a:pt x="2647" y="1419"/>
                    </a:lnTo>
                    <a:lnTo>
                      <a:pt x="2638" y="1422"/>
                    </a:lnTo>
                    <a:lnTo>
                      <a:pt x="2629" y="1424"/>
                    </a:lnTo>
                    <a:lnTo>
                      <a:pt x="2621" y="1428"/>
                    </a:lnTo>
                    <a:lnTo>
                      <a:pt x="2613" y="1431"/>
                    </a:lnTo>
                    <a:lnTo>
                      <a:pt x="2606" y="1435"/>
                    </a:lnTo>
                    <a:lnTo>
                      <a:pt x="2584" y="1450"/>
                    </a:lnTo>
                    <a:lnTo>
                      <a:pt x="2564" y="1466"/>
                    </a:lnTo>
                    <a:lnTo>
                      <a:pt x="2545" y="1484"/>
                    </a:lnTo>
                    <a:lnTo>
                      <a:pt x="2527" y="1504"/>
                    </a:lnTo>
                    <a:lnTo>
                      <a:pt x="2510" y="1523"/>
                    </a:lnTo>
                    <a:lnTo>
                      <a:pt x="2494" y="1543"/>
                    </a:lnTo>
                    <a:lnTo>
                      <a:pt x="2480" y="1565"/>
                    </a:lnTo>
                    <a:lnTo>
                      <a:pt x="2466" y="1587"/>
                    </a:lnTo>
                    <a:lnTo>
                      <a:pt x="2451" y="1609"/>
                    </a:lnTo>
                    <a:lnTo>
                      <a:pt x="2439" y="1632"/>
                    </a:lnTo>
                    <a:lnTo>
                      <a:pt x="2427" y="1655"/>
                    </a:lnTo>
                    <a:lnTo>
                      <a:pt x="2415" y="1679"/>
                    </a:lnTo>
                    <a:lnTo>
                      <a:pt x="2404" y="1701"/>
                    </a:lnTo>
                    <a:lnTo>
                      <a:pt x="2391" y="1724"/>
                    </a:lnTo>
                    <a:lnTo>
                      <a:pt x="2380" y="1747"/>
                    </a:lnTo>
                    <a:lnTo>
                      <a:pt x="2370" y="1770"/>
                    </a:lnTo>
                    <a:lnTo>
                      <a:pt x="2338" y="1843"/>
                    </a:lnTo>
                    <a:lnTo>
                      <a:pt x="2309" y="1923"/>
                    </a:lnTo>
                    <a:lnTo>
                      <a:pt x="2283" y="2008"/>
                    </a:lnTo>
                    <a:lnTo>
                      <a:pt x="2260" y="2098"/>
                    </a:lnTo>
                    <a:lnTo>
                      <a:pt x="2240" y="2192"/>
                    </a:lnTo>
                    <a:lnTo>
                      <a:pt x="2223" y="2289"/>
                    </a:lnTo>
                    <a:lnTo>
                      <a:pt x="2208" y="2387"/>
                    </a:lnTo>
                    <a:lnTo>
                      <a:pt x="2197" y="2487"/>
                    </a:lnTo>
                    <a:lnTo>
                      <a:pt x="2189" y="2587"/>
                    </a:lnTo>
                    <a:lnTo>
                      <a:pt x="2183" y="2688"/>
                    </a:lnTo>
                    <a:lnTo>
                      <a:pt x="2180" y="2787"/>
                    </a:lnTo>
                    <a:lnTo>
                      <a:pt x="2180" y="2883"/>
                    </a:lnTo>
                    <a:lnTo>
                      <a:pt x="2182" y="2978"/>
                    </a:lnTo>
                    <a:lnTo>
                      <a:pt x="2187" y="3068"/>
                    </a:lnTo>
                    <a:lnTo>
                      <a:pt x="2194" y="3154"/>
                    </a:lnTo>
                    <a:lnTo>
                      <a:pt x="2204" y="3235"/>
                    </a:lnTo>
                    <a:lnTo>
                      <a:pt x="2211" y="3289"/>
                    </a:lnTo>
                    <a:lnTo>
                      <a:pt x="2227" y="3361"/>
                    </a:lnTo>
                    <a:lnTo>
                      <a:pt x="2248" y="3449"/>
                    </a:lnTo>
                    <a:lnTo>
                      <a:pt x="2275" y="3549"/>
                    </a:lnTo>
                    <a:lnTo>
                      <a:pt x="2306" y="3659"/>
                    </a:lnTo>
                    <a:lnTo>
                      <a:pt x="2340" y="3778"/>
                    </a:lnTo>
                    <a:lnTo>
                      <a:pt x="2376" y="3901"/>
                    </a:lnTo>
                    <a:lnTo>
                      <a:pt x="2414" y="4027"/>
                    </a:lnTo>
                    <a:lnTo>
                      <a:pt x="2451" y="4153"/>
                    </a:lnTo>
                    <a:lnTo>
                      <a:pt x="2489" y="4276"/>
                    </a:lnTo>
                    <a:lnTo>
                      <a:pt x="2524" y="4395"/>
                    </a:lnTo>
                    <a:lnTo>
                      <a:pt x="2556" y="4505"/>
                    </a:lnTo>
                    <a:lnTo>
                      <a:pt x="2585" y="4605"/>
                    </a:lnTo>
                    <a:lnTo>
                      <a:pt x="2609" y="4693"/>
                    </a:lnTo>
                    <a:lnTo>
                      <a:pt x="2626" y="4765"/>
                    </a:lnTo>
                    <a:lnTo>
                      <a:pt x="2639" y="4820"/>
                    </a:lnTo>
                    <a:lnTo>
                      <a:pt x="2637" y="4818"/>
                    </a:lnTo>
                    <a:lnTo>
                      <a:pt x="2633" y="4814"/>
                    </a:lnTo>
                    <a:lnTo>
                      <a:pt x="2627" y="4808"/>
                    </a:lnTo>
                    <a:lnTo>
                      <a:pt x="2620" y="4799"/>
                    </a:lnTo>
                    <a:lnTo>
                      <a:pt x="2611" y="4789"/>
                    </a:lnTo>
                    <a:lnTo>
                      <a:pt x="2602" y="4778"/>
                    </a:lnTo>
                    <a:lnTo>
                      <a:pt x="2591" y="4766"/>
                    </a:lnTo>
                    <a:lnTo>
                      <a:pt x="2580" y="4754"/>
                    </a:lnTo>
                    <a:lnTo>
                      <a:pt x="2568" y="4742"/>
                    </a:lnTo>
                    <a:lnTo>
                      <a:pt x="2557" y="4730"/>
                    </a:lnTo>
                    <a:lnTo>
                      <a:pt x="2546" y="4718"/>
                    </a:lnTo>
                    <a:lnTo>
                      <a:pt x="2536" y="4709"/>
                    </a:lnTo>
                    <a:lnTo>
                      <a:pt x="2526" y="4700"/>
                    </a:lnTo>
                    <a:lnTo>
                      <a:pt x="2518" y="4694"/>
                    </a:lnTo>
                    <a:lnTo>
                      <a:pt x="2511" y="4690"/>
                    </a:lnTo>
                    <a:lnTo>
                      <a:pt x="2507" y="4689"/>
                    </a:lnTo>
                    <a:lnTo>
                      <a:pt x="2494" y="4671"/>
                    </a:lnTo>
                    <a:lnTo>
                      <a:pt x="2479" y="4648"/>
                    </a:lnTo>
                    <a:lnTo>
                      <a:pt x="2462" y="4622"/>
                    </a:lnTo>
                    <a:lnTo>
                      <a:pt x="2441" y="4591"/>
                    </a:lnTo>
                    <a:lnTo>
                      <a:pt x="2421" y="4558"/>
                    </a:lnTo>
                    <a:lnTo>
                      <a:pt x="2399" y="4522"/>
                    </a:lnTo>
                    <a:lnTo>
                      <a:pt x="2375" y="4486"/>
                    </a:lnTo>
                    <a:lnTo>
                      <a:pt x="2352" y="4448"/>
                    </a:lnTo>
                    <a:lnTo>
                      <a:pt x="2328" y="4410"/>
                    </a:lnTo>
                    <a:lnTo>
                      <a:pt x="2306" y="4374"/>
                    </a:lnTo>
                    <a:lnTo>
                      <a:pt x="2284" y="4338"/>
                    </a:lnTo>
                    <a:lnTo>
                      <a:pt x="2262" y="4305"/>
                    </a:lnTo>
                    <a:lnTo>
                      <a:pt x="2243" y="4274"/>
                    </a:lnTo>
                    <a:lnTo>
                      <a:pt x="2226" y="4248"/>
                    </a:lnTo>
                    <a:lnTo>
                      <a:pt x="2210" y="4225"/>
                    </a:lnTo>
                    <a:lnTo>
                      <a:pt x="2198" y="4208"/>
                    </a:lnTo>
                    <a:lnTo>
                      <a:pt x="2176" y="4188"/>
                    </a:lnTo>
                    <a:lnTo>
                      <a:pt x="2156" y="4156"/>
                    </a:lnTo>
                    <a:lnTo>
                      <a:pt x="2136" y="4116"/>
                    </a:lnTo>
                    <a:lnTo>
                      <a:pt x="2117" y="4070"/>
                    </a:lnTo>
                    <a:lnTo>
                      <a:pt x="2099" y="4017"/>
                    </a:lnTo>
                    <a:lnTo>
                      <a:pt x="2080" y="3959"/>
                    </a:lnTo>
                    <a:lnTo>
                      <a:pt x="2063" y="3898"/>
                    </a:lnTo>
                    <a:lnTo>
                      <a:pt x="2046" y="3835"/>
                    </a:lnTo>
                    <a:lnTo>
                      <a:pt x="2029" y="3771"/>
                    </a:lnTo>
                    <a:lnTo>
                      <a:pt x="2012" y="3709"/>
                    </a:lnTo>
                    <a:lnTo>
                      <a:pt x="1996" y="3648"/>
                    </a:lnTo>
                    <a:lnTo>
                      <a:pt x="1979" y="3592"/>
                    </a:lnTo>
                    <a:lnTo>
                      <a:pt x="1962" y="3540"/>
                    </a:lnTo>
                    <a:lnTo>
                      <a:pt x="1945" y="3495"/>
                    </a:lnTo>
                    <a:lnTo>
                      <a:pt x="1927" y="3459"/>
                    </a:lnTo>
                    <a:lnTo>
                      <a:pt x="1910" y="3432"/>
                    </a:lnTo>
                    <a:lnTo>
                      <a:pt x="1896" y="3413"/>
                    </a:lnTo>
                    <a:lnTo>
                      <a:pt x="1880" y="3395"/>
                    </a:lnTo>
                    <a:lnTo>
                      <a:pt x="1862" y="3376"/>
                    </a:lnTo>
                    <a:lnTo>
                      <a:pt x="1841" y="3357"/>
                    </a:lnTo>
                    <a:lnTo>
                      <a:pt x="1820" y="3339"/>
                    </a:lnTo>
                    <a:lnTo>
                      <a:pt x="1797" y="3319"/>
                    </a:lnTo>
                    <a:lnTo>
                      <a:pt x="1773" y="3300"/>
                    </a:lnTo>
                    <a:lnTo>
                      <a:pt x="1750" y="3280"/>
                    </a:lnTo>
                    <a:lnTo>
                      <a:pt x="1728" y="3259"/>
                    </a:lnTo>
                    <a:lnTo>
                      <a:pt x="1706" y="3238"/>
                    </a:lnTo>
                    <a:lnTo>
                      <a:pt x="1687" y="3217"/>
                    </a:lnTo>
                    <a:lnTo>
                      <a:pt x="1670" y="3194"/>
                    </a:lnTo>
                    <a:lnTo>
                      <a:pt x="1654" y="3171"/>
                    </a:lnTo>
                    <a:lnTo>
                      <a:pt x="1643" y="3148"/>
                    </a:lnTo>
                    <a:lnTo>
                      <a:pt x="1636" y="3123"/>
                    </a:lnTo>
                    <a:lnTo>
                      <a:pt x="1633" y="3098"/>
                    </a:lnTo>
                    <a:lnTo>
                      <a:pt x="1630" y="2981"/>
                    </a:lnTo>
                    <a:lnTo>
                      <a:pt x="1628" y="2883"/>
                    </a:lnTo>
                    <a:lnTo>
                      <a:pt x="1626" y="2800"/>
                    </a:lnTo>
                    <a:lnTo>
                      <a:pt x="1625" y="2732"/>
                    </a:lnTo>
                    <a:lnTo>
                      <a:pt x="1623" y="2675"/>
                    </a:lnTo>
                    <a:lnTo>
                      <a:pt x="1621" y="2628"/>
                    </a:lnTo>
                    <a:lnTo>
                      <a:pt x="1618" y="2589"/>
                    </a:lnTo>
                    <a:lnTo>
                      <a:pt x="1613" y="2555"/>
                    </a:lnTo>
                    <a:lnTo>
                      <a:pt x="1604" y="2524"/>
                    </a:lnTo>
                    <a:lnTo>
                      <a:pt x="1595" y="2496"/>
                    </a:lnTo>
                    <a:lnTo>
                      <a:pt x="1582" y="2468"/>
                    </a:lnTo>
                    <a:lnTo>
                      <a:pt x="1566" y="2436"/>
                    </a:lnTo>
                    <a:lnTo>
                      <a:pt x="1547" y="2400"/>
                    </a:lnTo>
                    <a:lnTo>
                      <a:pt x="1522" y="2358"/>
                    </a:lnTo>
                    <a:lnTo>
                      <a:pt x="1493" y="2306"/>
                    </a:lnTo>
                    <a:lnTo>
                      <a:pt x="1459" y="2245"/>
                    </a:lnTo>
                    <a:lnTo>
                      <a:pt x="1416" y="2232"/>
                    </a:lnTo>
                    <a:lnTo>
                      <a:pt x="1362" y="2215"/>
                    </a:lnTo>
                    <a:lnTo>
                      <a:pt x="1299" y="2197"/>
                    </a:lnTo>
                    <a:lnTo>
                      <a:pt x="1229" y="2177"/>
                    </a:lnTo>
                    <a:lnTo>
                      <a:pt x="1153" y="2155"/>
                    </a:lnTo>
                    <a:lnTo>
                      <a:pt x="1072" y="2132"/>
                    </a:lnTo>
                    <a:lnTo>
                      <a:pt x="988" y="2108"/>
                    </a:lnTo>
                    <a:lnTo>
                      <a:pt x="903" y="2084"/>
                    </a:lnTo>
                    <a:lnTo>
                      <a:pt x="816" y="2060"/>
                    </a:lnTo>
                    <a:lnTo>
                      <a:pt x="733" y="2036"/>
                    </a:lnTo>
                    <a:lnTo>
                      <a:pt x="652" y="2014"/>
                    </a:lnTo>
                    <a:lnTo>
                      <a:pt x="575" y="1994"/>
                    </a:lnTo>
                    <a:lnTo>
                      <a:pt x="505" y="1975"/>
                    </a:lnTo>
                    <a:lnTo>
                      <a:pt x="442" y="1960"/>
                    </a:lnTo>
                    <a:lnTo>
                      <a:pt x="388" y="1948"/>
                    </a:lnTo>
                    <a:lnTo>
                      <a:pt x="347" y="1939"/>
                    </a:lnTo>
                    <a:lnTo>
                      <a:pt x="301" y="1925"/>
                    </a:lnTo>
                    <a:lnTo>
                      <a:pt x="261" y="1900"/>
                    </a:lnTo>
                    <a:lnTo>
                      <a:pt x="227" y="1865"/>
                    </a:lnTo>
                    <a:lnTo>
                      <a:pt x="196" y="1821"/>
                    </a:lnTo>
                    <a:lnTo>
                      <a:pt x="170" y="1770"/>
                    </a:lnTo>
                    <a:lnTo>
                      <a:pt x="147" y="1713"/>
                    </a:lnTo>
                    <a:lnTo>
                      <a:pt x="128" y="1651"/>
                    </a:lnTo>
                    <a:lnTo>
                      <a:pt x="111" y="1586"/>
                    </a:lnTo>
                    <a:lnTo>
                      <a:pt x="96" y="1519"/>
                    </a:lnTo>
                    <a:lnTo>
                      <a:pt x="81" y="1451"/>
                    </a:lnTo>
                    <a:lnTo>
                      <a:pt x="69" y="1384"/>
                    </a:lnTo>
                    <a:lnTo>
                      <a:pt x="58" y="1318"/>
                    </a:lnTo>
                    <a:lnTo>
                      <a:pt x="46" y="1256"/>
                    </a:lnTo>
                    <a:lnTo>
                      <a:pt x="34" y="1198"/>
                    </a:lnTo>
                    <a:lnTo>
                      <a:pt x="21" y="1146"/>
                    </a:lnTo>
                    <a:lnTo>
                      <a:pt x="7" y="1102"/>
                    </a:lnTo>
                    <a:lnTo>
                      <a:pt x="0" y="1072"/>
                    </a:lnTo>
                    <a:lnTo>
                      <a:pt x="1" y="1040"/>
                    </a:lnTo>
                    <a:lnTo>
                      <a:pt x="9" y="1008"/>
                    </a:lnTo>
                    <a:lnTo>
                      <a:pt x="23" y="974"/>
                    </a:lnTo>
                    <a:lnTo>
                      <a:pt x="42" y="941"/>
                    </a:lnTo>
                    <a:lnTo>
                      <a:pt x="65" y="906"/>
                    </a:lnTo>
                    <a:lnTo>
                      <a:pt x="91" y="871"/>
                    </a:lnTo>
                    <a:lnTo>
                      <a:pt x="120" y="837"/>
                    </a:lnTo>
                    <a:lnTo>
                      <a:pt x="148" y="802"/>
                    </a:lnTo>
                    <a:lnTo>
                      <a:pt x="178" y="768"/>
                    </a:lnTo>
                    <a:lnTo>
                      <a:pt x="207" y="733"/>
                    </a:lnTo>
                    <a:lnTo>
                      <a:pt x="234" y="700"/>
                    </a:lnTo>
                    <a:lnTo>
                      <a:pt x="258" y="666"/>
                    </a:lnTo>
                    <a:lnTo>
                      <a:pt x="280" y="635"/>
                    </a:lnTo>
                    <a:lnTo>
                      <a:pt x="295" y="603"/>
                    </a:lnTo>
                    <a:lnTo>
                      <a:pt x="306" y="574"/>
                    </a:lnTo>
                    <a:lnTo>
                      <a:pt x="313" y="554"/>
                    </a:lnTo>
                    <a:lnTo>
                      <a:pt x="320" y="535"/>
                    </a:lnTo>
                    <a:lnTo>
                      <a:pt x="328" y="516"/>
                    </a:lnTo>
                    <a:lnTo>
                      <a:pt x="336" y="496"/>
                    </a:lnTo>
                    <a:lnTo>
                      <a:pt x="344" y="477"/>
                    </a:lnTo>
                    <a:lnTo>
                      <a:pt x="351" y="458"/>
                    </a:lnTo>
                    <a:lnTo>
                      <a:pt x="359" y="438"/>
                    </a:lnTo>
                    <a:lnTo>
                      <a:pt x="367" y="420"/>
                    </a:lnTo>
                    <a:lnTo>
                      <a:pt x="376" y="402"/>
                    </a:lnTo>
                    <a:lnTo>
                      <a:pt x="384" y="383"/>
                    </a:lnTo>
                    <a:lnTo>
                      <a:pt x="393" y="367"/>
                    </a:lnTo>
                    <a:lnTo>
                      <a:pt x="403" y="351"/>
                    </a:lnTo>
                    <a:lnTo>
                      <a:pt x="413" y="336"/>
                    </a:lnTo>
                    <a:lnTo>
                      <a:pt x="423" y="321"/>
                    </a:lnTo>
                    <a:lnTo>
                      <a:pt x="433" y="308"/>
                    </a:lnTo>
                    <a:lnTo>
                      <a:pt x="444" y="297"/>
                    </a:lnTo>
                    <a:lnTo>
                      <a:pt x="467" y="268"/>
                    </a:lnTo>
                    <a:lnTo>
                      <a:pt x="491" y="239"/>
                    </a:lnTo>
                    <a:lnTo>
                      <a:pt x="518" y="213"/>
                    </a:lnTo>
                    <a:lnTo>
                      <a:pt x="546" y="186"/>
                    </a:lnTo>
                    <a:lnTo>
                      <a:pt x="574" y="162"/>
                    </a:lnTo>
                    <a:lnTo>
                      <a:pt x="605" y="139"/>
                    </a:lnTo>
                    <a:lnTo>
                      <a:pt x="635" y="117"/>
                    </a:lnTo>
                    <a:lnTo>
                      <a:pt x="668" y="97"/>
                    </a:lnTo>
                    <a:lnTo>
                      <a:pt x="701" y="78"/>
                    </a:lnTo>
                    <a:lnTo>
                      <a:pt x="734" y="61"/>
                    </a:lnTo>
                    <a:lnTo>
                      <a:pt x="768" y="47"/>
                    </a:lnTo>
                    <a:lnTo>
                      <a:pt x="801" y="34"/>
                    </a:lnTo>
                    <a:lnTo>
                      <a:pt x="836" y="22"/>
                    </a:lnTo>
                    <a:lnTo>
                      <a:pt x="869" y="12"/>
                    </a:lnTo>
                    <a:lnTo>
                      <a:pt x="903" y="5"/>
                    </a:lnTo>
                    <a:lnTo>
                      <a:pt x="937" y="1"/>
                    </a:lnTo>
                    <a:close/>
                  </a:path>
                </a:pathLst>
              </a:custGeom>
              <a:solidFill>
                <a:srgbClr val="92631B"/>
              </a:solidFill>
              <a:ln w="9525">
                <a:noFill/>
                <a:round/>
                <a:headEnd/>
                <a:tailEnd/>
              </a:ln>
            </p:spPr>
            <p:txBody>
              <a:bodyPr/>
              <a:lstStyle/>
              <a:p>
                <a:endParaRPr lang="en-US"/>
              </a:p>
            </p:txBody>
          </p:sp>
          <p:sp>
            <p:nvSpPr>
              <p:cNvPr id="13373" name="Freeform 22"/>
              <p:cNvSpPr>
                <a:spLocks/>
              </p:cNvSpPr>
              <p:nvPr/>
            </p:nvSpPr>
            <p:spPr bwMode="auto">
              <a:xfrm rot="-460846">
                <a:off x="1747" y="3004"/>
                <a:ext cx="126" cy="149"/>
              </a:xfrm>
              <a:custGeom>
                <a:avLst/>
                <a:gdLst>
                  <a:gd name="T0" fmla="*/ 0 w 1270"/>
                  <a:gd name="T1" fmla="*/ 0 h 1511"/>
                  <a:gd name="T2" fmla="*/ 1 w 1270"/>
                  <a:gd name="T3" fmla="*/ 0 h 1511"/>
                  <a:gd name="T4" fmla="*/ 1 w 1270"/>
                  <a:gd name="T5" fmla="*/ 1 h 1511"/>
                  <a:gd name="T6" fmla="*/ 1 w 1270"/>
                  <a:gd name="T7" fmla="*/ 1 h 1511"/>
                  <a:gd name="T8" fmla="*/ 1 w 1270"/>
                  <a:gd name="T9" fmla="*/ 1 h 1511"/>
                  <a:gd name="T10" fmla="*/ 1 w 1270"/>
                  <a:gd name="T11" fmla="*/ 1 h 1511"/>
                  <a:gd name="T12" fmla="*/ 1 w 1270"/>
                  <a:gd name="T13" fmla="*/ 1 h 1511"/>
                  <a:gd name="T14" fmla="*/ 1 w 1270"/>
                  <a:gd name="T15" fmla="*/ 1 h 1511"/>
                  <a:gd name="T16" fmla="*/ 1 w 1270"/>
                  <a:gd name="T17" fmla="*/ 1 h 1511"/>
                  <a:gd name="T18" fmla="*/ 1 w 1270"/>
                  <a:gd name="T19" fmla="*/ 1 h 1511"/>
                  <a:gd name="T20" fmla="*/ 1 w 1270"/>
                  <a:gd name="T21" fmla="*/ 1 h 1511"/>
                  <a:gd name="T22" fmla="*/ 1 w 1270"/>
                  <a:gd name="T23" fmla="*/ 1 h 1511"/>
                  <a:gd name="T24" fmla="*/ 1 w 1270"/>
                  <a:gd name="T25" fmla="*/ 1 h 1511"/>
                  <a:gd name="T26" fmla="*/ 1 w 1270"/>
                  <a:gd name="T27" fmla="*/ 1 h 1511"/>
                  <a:gd name="T28" fmla="*/ 1 w 1270"/>
                  <a:gd name="T29" fmla="*/ 1 h 1511"/>
                  <a:gd name="T30" fmla="*/ 1 w 1270"/>
                  <a:gd name="T31" fmla="*/ 1 h 1511"/>
                  <a:gd name="T32" fmla="*/ 1 w 1270"/>
                  <a:gd name="T33" fmla="*/ 1 h 1511"/>
                  <a:gd name="T34" fmla="*/ 1 w 1270"/>
                  <a:gd name="T35" fmla="*/ 1 h 1511"/>
                  <a:gd name="T36" fmla="*/ 1 w 1270"/>
                  <a:gd name="T37" fmla="*/ 1 h 1511"/>
                  <a:gd name="T38" fmla="*/ 1 w 1270"/>
                  <a:gd name="T39" fmla="*/ 1 h 1511"/>
                  <a:gd name="T40" fmla="*/ 1 w 1270"/>
                  <a:gd name="T41" fmla="*/ 1 h 1511"/>
                  <a:gd name="T42" fmla="*/ 1 w 1270"/>
                  <a:gd name="T43" fmla="*/ 1 h 1511"/>
                  <a:gd name="T44" fmla="*/ 1 w 1270"/>
                  <a:gd name="T45" fmla="*/ 1 h 1511"/>
                  <a:gd name="T46" fmla="*/ 1 w 1270"/>
                  <a:gd name="T47" fmla="*/ 1 h 1511"/>
                  <a:gd name="T48" fmla="*/ 1 w 1270"/>
                  <a:gd name="T49" fmla="*/ 1 h 1511"/>
                  <a:gd name="T50" fmla="*/ 1 w 1270"/>
                  <a:gd name="T51" fmla="*/ 1 h 1511"/>
                  <a:gd name="T52" fmla="*/ 1 w 1270"/>
                  <a:gd name="T53" fmla="*/ 1 h 1511"/>
                  <a:gd name="T54" fmla="*/ 1 w 1270"/>
                  <a:gd name="T55" fmla="*/ 1 h 1511"/>
                  <a:gd name="T56" fmla="*/ 1 w 1270"/>
                  <a:gd name="T57" fmla="*/ 1 h 1511"/>
                  <a:gd name="T58" fmla="*/ 1 w 1270"/>
                  <a:gd name="T59" fmla="*/ 1 h 1511"/>
                  <a:gd name="T60" fmla="*/ 0 w 1270"/>
                  <a:gd name="T61" fmla="*/ 1 h 1511"/>
                  <a:gd name="T62" fmla="*/ 0 w 1270"/>
                  <a:gd name="T63" fmla="*/ 0 h 1511"/>
                  <a:gd name="T64" fmla="*/ 0 w 1270"/>
                  <a:gd name="T65" fmla="*/ 0 h 1511"/>
                  <a:gd name="T66" fmla="*/ 0 w 1270"/>
                  <a:gd name="T67" fmla="*/ 0 h 1511"/>
                  <a:gd name="T68" fmla="*/ 0 w 1270"/>
                  <a:gd name="T69" fmla="*/ 0 h 1511"/>
                  <a:gd name="T70" fmla="*/ 0 w 1270"/>
                  <a:gd name="T71" fmla="*/ 0 h 1511"/>
                  <a:gd name="T72" fmla="*/ 0 w 1270"/>
                  <a:gd name="T73" fmla="*/ 0 h 1511"/>
                  <a:gd name="T74" fmla="*/ 0 w 1270"/>
                  <a:gd name="T75" fmla="*/ 0 h 1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0"/>
                  <a:gd name="T115" fmla="*/ 0 h 1511"/>
                  <a:gd name="T116" fmla="*/ 1270 w 1270"/>
                  <a:gd name="T117" fmla="*/ 1511 h 1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0" h="1511">
                    <a:moveTo>
                      <a:pt x="0" y="0"/>
                    </a:moveTo>
                    <a:lnTo>
                      <a:pt x="613" y="415"/>
                    </a:lnTo>
                    <a:lnTo>
                      <a:pt x="1182" y="569"/>
                    </a:lnTo>
                    <a:lnTo>
                      <a:pt x="1270" y="766"/>
                    </a:lnTo>
                    <a:lnTo>
                      <a:pt x="963" y="1074"/>
                    </a:lnTo>
                    <a:lnTo>
                      <a:pt x="831" y="1511"/>
                    </a:lnTo>
                    <a:lnTo>
                      <a:pt x="829" y="1506"/>
                    </a:lnTo>
                    <a:lnTo>
                      <a:pt x="824" y="1492"/>
                    </a:lnTo>
                    <a:lnTo>
                      <a:pt x="817" y="1472"/>
                    </a:lnTo>
                    <a:lnTo>
                      <a:pt x="809" y="1444"/>
                    </a:lnTo>
                    <a:lnTo>
                      <a:pt x="799" y="1409"/>
                    </a:lnTo>
                    <a:lnTo>
                      <a:pt x="789" y="1368"/>
                    </a:lnTo>
                    <a:lnTo>
                      <a:pt x="780" y="1323"/>
                    </a:lnTo>
                    <a:lnTo>
                      <a:pt x="771" y="1272"/>
                    </a:lnTo>
                    <a:lnTo>
                      <a:pt x="764" y="1218"/>
                    </a:lnTo>
                    <a:lnTo>
                      <a:pt x="760" y="1160"/>
                    </a:lnTo>
                    <a:lnTo>
                      <a:pt x="759" y="1101"/>
                    </a:lnTo>
                    <a:lnTo>
                      <a:pt x="762" y="1039"/>
                    </a:lnTo>
                    <a:lnTo>
                      <a:pt x="769" y="976"/>
                    </a:lnTo>
                    <a:lnTo>
                      <a:pt x="783" y="913"/>
                    </a:lnTo>
                    <a:lnTo>
                      <a:pt x="801" y="850"/>
                    </a:lnTo>
                    <a:lnTo>
                      <a:pt x="826" y="788"/>
                    </a:lnTo>
                    <a:lnTo>
                      <a:pt x="821" y="785"/>
                    </a:lnTo>
                    <a:lnTo>
                      <a:pt x="809" y="779"/>
                    </a:lnTo>
                    <a:lnTo>
                      <a:pt x="789" y="768"/>
                    </a:lnTo>
                    <a:lnTo>
                      <a:pt x="761" y="750"/>
                    </a:lnTo>
                    <a:lnTo>
                      <a:pt x="727" y="728"/>
                    </a:lnTo>
                    <a:lnTo>
                      <a:pt x="685" y="699"/>
                    </a:lnTo>
                    <a:lnTo>
                      <a:pt x="638" y="665"/>
                    </a:lnTo>
                    <a:lnTo>
                      <a:pt x="585" y="623"/>
                    </a:lnTo>
                    <a:lnTo>
                      <a:pt x="526" y="574"/>
                    </a:lnTo>
                    <a:lnTo>
                      <a:pt x="462" y="518"/>
                    </a:lnTo>
                    <a:lnTo>
                      <a:pt x="394" y="453"/>
                    </a:lnTo>
                    <a:lnTo>
                      <a:pt x="322" y="381"/>
                    </a:lnTo>
                    <a:lnTo>
                      <a:pt x="246" y="300"/>
                    </a:lnTo>
                    <a:lnTo>
                      <a:pt x="167" y="209"/>
                    </a:lnTo>
                    <a:lnTo>
                      <a:pt x="84" y="110"/>
                    </a:lnTo>
                    <a:lnTo>
                      <a:pt x="0" y="0"/>
                    </a:lnTo>
                    <a:close/>
                  </a:path>
                </a:pathLst>
              </a:custGeom>
              <a:solidFill>
                <a:srgbClr val="BDCA0D"/>
              </a:solidFill>
              <a:ln w="9525">
                <a:noFill/>
                <a:round/>
                <a:headEnd/>
                <a:tailEnd/>
              </a:ln>
            </p:spPr>
            <p:txBody>
              <a:bodyPr/>
              <a:lstStyle/>
              <a:p>
                <a:endParaRPr lang="en-US"/>
              </a:p>
            </p:txBody>
          </p:sp>
          <p:sp>
            <p:nvSpPr>
              <p:cNvPr id="13374" name="Freeform 23"/>
              <p:cNvSpPr>
                <a:spLocks/>
              </p:cNvSpPr>
              <p:nvPr/>
            </p:nvSpPr>
            <p:spPr bwMode="auto">
              <a:xfrm rot="-460846">
                <a:off x="1996" y="2494"/>
                <a:ext cx="215" cy="357"/>
              </a:xfrm>
              <a:custGeom>
                <a:avLst/>
                <a:gdLst>
                  <a:gd name="T0" fmla="*/ 1 w 2171"/>
                  <a:gd name="T1" fmla="*/ 0 h 3613"/>
                  <a:gd name="T2" fmla="*/ 0 w 2171"/>
                  <a:gd name="T3" fmla="*/ 0 h 3613"/>
                  <a:gd name="T4" fmla="*/ 0 w 2171"/>
                  <a:gd name="T5" fmla="*/ 0 h 3613"/>
                  <a:gd name="T6" fmla="*/ 0 w 2171"/>
                  <a:gd name="T7" fmla="*/ 0 h 3613"/>
                  <a:gd name="T8" fmla="*/ 0 w 2171"/>
                  <a:gd name="T9" fmla="*/ 0 h 3613"/>
                  <a:gd name="T10" fmla="*/ 0 w 2171"/>
                  <a:gd name="T11" fmla="*/ 1 h 3613"/>
                  <a:gd name="T12" fmla="*/ 0 w 2171"/>
                  <a:gd name="T13" fmla="*/ 1 h 3613"/>
                  <a:gd name="T14" fmla="*/ 0 w 2171"/>
                  <a:gd name="T15" fmla="*/ 1 h 3613"/>
                  <a:gd name="T16" fmla="*/ 0 w 2171"/>
                  <a:gd name="T17" fmla="*/ 1 h 3613"/>
                  <a:gd name="T18" fmla="*/ 0 w 2171"/>
                  <a:gd name="T19" fmla="*/ 1 h 3613"/>
                  <a:gd name="T20" fmla="*/ 0 w 2171"/>
                  <a:gd name="T21" fmla="*/ 1 h 3613"/>
                  <a:gd name="T22" fmla="*/ 0 w 2171"/>
                  <a:gd name="T23" fmla="*/ 2 h 3613"/>
                  <a:gd name="T24" fmla="*/ 0 w 2171"/>
                  <a:gd name="T25" fmla="*/ 2 h 3613"/>
                  <a:gd name="T26" fmla="*/ 0 w 2171"/>
                  <a:gd name="T27" fmla="*/ 2 h 3613"/>
                  <a:gd name="T28" fmla="*/ 0 w 2171"/>
                  <a:gd name="T29" fmla="*/ 2 h 3613"/>
                  <a:gd name="T30" fmla="*/ 0 w 2171"/>
                  <a:gd name="T31" fmla="*/ 2 h 3613"/>
                  <a:gd name="T32" fmla="*/ 0 w 2171"/>
                  <a:gd name="T33" fmla="*/ 2 h 3613"/>
                  <a:gd name="T34" fmla="*/ 0 w 2171"/>
                  <a:gd name="T35" fmla="*/ 2 h 3613"/>
                  <a:gd name="T36" fmla="*/ 0 w 2171"/>
                  <a:gd name="T37" fmla="*/ 2 h 3613"/>
                  <a:gd name="T38" fmla="*/ 0 w 2171"/>
                  <a:gd name="T39" fmla="*/ 3 h 3613"/>
                  <a:gd name="T40" fmla="*/ 0 w 2171"/>
                  <a:gd name="T41" fmla="*/ 3 h 3613"/>
                  <a:gd name="T42" fmla="*/ 0 w 2171"/>
                  <a:gd name="T43" fmla="*/ 3 h 3613"/>
                  <a:gd name="T44" fmla="*/ 0 w 2171"/>
                  <a:gd name="T45" fmla="*/ 3 h 3613"/>
                  <a:gd name="T46" fmla="*/ 0 w 2171"/>
                  <a:gd name="T47" fmla="*/ 3 h 3613"/>
                  <a:gd name="T48" fmla="*/ 0 w 2171"/>
                  <a:gd name="T49" fmla="*/ 3 h 3613"/>
                  <a:gd name="T50" fmla="*/ 1 w 2171"/>
                  <a:gd name="T51" fmla="*/ 3 h 3613"/>
                  <a:gd name="T52" fmla="*/ 1 w 2171"/>
                  <a:gd name="T53" fmla="*/ 3 h 3613"/>
                  <a:gd name="T54" fmla="*/ 1 w 2171"/>
                  <a:gd name="T55" fmla="*/ 3 h 3613"/>
                  <a:gd name="T56" fmla="*/ 1 w 2171"/>
                  <a:gd name="T57" fmla="*/ 3 h 3613"/>
                  <a:gd name="T58" fmla="*/ 1 w 2171"/>
                  <a:gd name="T59" fmla="*/ 3 h 3613"/>
                  <a:gd name="T60" fmla="*/ 1 w 2171"/>
                  <a:gd name="T61" fmla="*/ 3 h 3613"/>
                  <a:gd name="T62" fmla="*/ 1 w 2171"/>
                  <a:gd name="T63" fmla="*/ 3 h 3613"/>
                  <a:gd name="T64" fmla="*/ 1 w 2171"/>
                  <a:gd name="T65" fmla="*/ 3 h 3613"/>
                  <a:gd name="T66" fmla="*/ 1 w 2171"/>
                  <a:gd name="T67" fmla="*/ 3 h 3613"/>
                  <a:gd name="T68" fmla="*/ 1 w 2171"/>
                  <a:gd name="T69" fmla="*/ 3 h 3613"/>
                  <a:gd name="T70" fmla="*/ 1 w 2171"/>
                  <a:gd name="T71" fmla="*/ 3 h 3613"/>
                  <a:gd name="T72" fmla="*/ 2 w 2171"/>
                  <a:gd name="T73" fmla="*/ 3 h 3613"/>
                  <a:gd name="T74" fmla="*/ 2 w 2171"/>
                  <a:gd name="T75" fmla="*/ 3 h 3613"/>
                  <a:gd name="T76" fmla="*/ 2 w 2171"/>
                  <a:gd name="T77" fmla="*/ 3 h 3613"/>
                  <a:gd name="T78" fmla="*/ 2 w 2171"/>
                  <a:gd name="T79" fmla="*/ 3 h 3613"/>
                  <a:gd name="T80" fmla="*/ 2 w 2171"/>
                  <a:gd name="T81" fmla="*/ 3 h 3613"/>
                  <a:gd name="T82" fmla="*/ 2 w 2171"/>
                  <a:gd name="T83" fmla="*/ 3 h 3613"/>
                  <a:gd name="T84" fmla="*/ 2 w 2171"/>
                  <a:gd name="T85" fmla="*/ 3 h 3613"/>
                  <a:gd name="T86" fmla="*/ 2 w 2171"/>
                  <a:gd name="T87" fmla="*/ 2 h 3613"/>
                  <a:gd name="T88" fmla="*/ 2 w 2171"/>
                  <a:gd name="T89" fmla="*/ 2 h 3613"/>
                  <a:gd name="T90" fmla="*/ 2 w 2171"/>
                  <a:gd name="T91" fmla="*/ 1 h 3613"/>
                  <a:gd name="T92" fmla="*/ 1 w 2171"/>
                  <a:gd name="T93" fmla="*/ 1 h 3613"/>
                  <a:gd name="T94" fmla="*/ 1 w 2171"/>
                  <a:gd name="T95" fmla="*/ 0 h 36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1"/>
                  <a:gd name="T145" fmla="*/ 0 h 3613"/>
                  <a:gd name="T146" fmla="*/ 2171 w 2171"/>
                  <a:gd name="T147" fmla="*/ 3613 h 36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1" h="3613">
                    <a:moveTo>
                      <a:pt x="660" y="41"/>
                    </a:moveTo>
                    <a:lnTo>
                      <a:pt x="616" y="9"/>
                    </a:lnTo>
                    <a:lnTo>
                      <a:pt x="581" y="0"/>
                    </a:lnTo>
                    <a:lnTo>
                      <a:pt x="552" y="12"/>
                    </a:lnTo>
                    <a:lnTo>
                      <a:pt x="531" y="44"/>
                    </a:lnTo>
                    <a:lnTo>
                      <a:pt x="514" y="91"/>
                    </a:lnTo>
                    <a:lnTo>
                      <a:pt x="502" y="153"/>
                    </a:lnTo>
                    <a:lnTo>
                      <a:pt x="493" y="226"/>
                    </a:lnTo>
                    <a:lnTo>
                      <a:pt x="486" y="309"/>
                    </a:lnTo>
                    <a:lnTo>
                      <a:pt x="481" y="398"/>
                    </a:lnTo>
                    <a:lnTo>
                      <a:pt x="475" y="492"/>
                    </a:lnTo>
                    <a:lnTo>
                      <a:pt x="469" y="588"/>
                    </a:lnTo>
                    <a:lnTo>
                      <a:pt x="461" y="684"/>
                    </a:lnTo>
                    <a:lnTo>
                      <a:pt x="449" y="778"/>
                    </a:lnTo>
                    <a:lnTo>
                      <a:pt x="435" y="866"/>
                    </a:lnTo>
                    <a:lnTo>
                      <a:pt x="415" y="946"/>
                    </a:lnTo>
                    <a:lnTo>
                      <a:pt x="389" y="1018"/>
                    </a:lnTo>
                    <a:lnTo>
                      <a:pt x="364" y="1075"/>
                    </a:lnTo>
                    <a:lnTo>
                      <a:pt x="335" y="1147"/>
                    </a:lnTo>
                    <a:lnTo>
                      <a:pt x="302" y="1227"/>
                    </a:lnTo>
                    <a:lnTo>
                      <a:pt x="266" y="1317"/>
                    </a:lnTo>
                    <a:lnTo>
                      <a:pt x="229" y="1414"/>
                    </a:lnTo>
                    <a:lnTo>
                      <a:pt x="191" y="1516"/>
                    </a:lnTo>
                    <a:lnTo>
                      <a:pt x="154" y="1620"/>
                    </a:lnTo>
                    <a:lnTo>
                      <a:pt x="118" y="1727"/>
                    </a:lnTo>
                    <a:lnTo>
                      <a:pt x="85" y="1833"/>
                    </a:lnTo>
                    <a:lnTo>
                      <a:pt x="57" y="1936"/>
                    </a:lnTo>
                    <a:lnTo>
                      <a:pt x="33" y="2036"/>
                    </a:lnTo>
                    <a:lnTo>
                      <a:pt x="14" y="2130"/>
                    </a:lnTo>
                    <a:lnTo>
                      <a:pt x="3" y="2215"/>
                    </a:lnTo>
                    <a:lnTo>
                      <a:pt x="0" y="2291"/>
                    </a:lnTo>
                    <a:lnTo>
                      <a:pt x="6" y="2355"/>
                    </a:lnTo>
                    <a:lnTo>
                      <a:pt x="23" y="2407"/>
                    </a:lnTo>
                    <a:lnTo>
                      <a:pt x="39" y="2437"/>
                    </a:lnTo>
                    <a:lnTo>
                      <a:pt x="57" y="2467"/>
                    </a:lnTo>
                    <a:lnTo>
                      <a:pt x="77" y="2500"/>
                    </a:lnTo>
                    <a:lnTo>
                      <a:pt x="100" y="2531"/>
                    </a:lnTo>
                    <a:lnTo>
                      <a:pt x="124" y="2564"/>
                    </a:lnTo>
                    <a:lnTo>
                      <a:pt x="150" y="2596"/>
                    </a:lnTo>
                    <a:lnTo>
                      <a:pt x="179" y="2628"/>
                    </a:lnTo>
                    <a:lnTo>
                      <a:pt x="208" y="2658"/>
                    </a:lnTo>
                    <a:lnTo>
                      <a:pt x="239" y="2687"/>
                    </a:lnTo>
                    <a:lnTo>
                      <a:pt x="271" y="2714"/>
                    </a:lnTo>
                    <a:lnTo>
                      <a:pt x="304" y="2740"/>
                    </a:lnTo>
                    <a:lnTo>
                      <a:pt x="339" y="2763"/>
                    </a:lnTo>
                    <a:lnTo>
                      <a:pt x="373" y="2782"/>
                    </a:lnTo>
                    <a:lnTo>
                      <a:pt x="409" y="2800"/>
                    </a:lnTo>
                    <a:lnTo>
                      <a:pt x="444" y="2813"/>
                    </a:lnTo>
                    <a:lnTo>
                      <a:pt x="481" y="2823"/>
                    </a:lnTo>
                    <a:lnTo>
                      <a:pt x="518" y="2828"/>
                    </a:lnTo>
                    <a:lnTo>
                      <a:pt x="556" y="2831"/>
                    </a:lnTo>
                    <a:lnTo>
                      <a:pt x="596" y="2832"/>
                    </a:lnTo>
                    <a:lnTo>
                      <a:pt x="637" y="2832"/>
                    </a:lnTo>
                    <a:lnTo>
                      <a:pt x="677" y="2830"/>
                    </a:lnTo>
                    <a:lnTo>
                      <a:pt x="719" y="2828"/>
                    </a:lnTo>
                    <a:lnTo>
                      <a:pt x="760" y="2826"/>
                    </a:lnTo>
                    <a:lnTo>
                      <a:pt x="801" y="2824"/>
                    </a:lnTo>
                    <a:lnTo>
                      <a:pt x="842" y="2823"/>
                    </a:lnTo>
                    <a:lnTo>
                      <a:pt x="882" y="2823"/>
                    </a:lnTo>
                    <a:lnTo>
                      <a:pt x="921" y="2825"/>
                    </a:lnTo>
                    <a:lnTo>
                      <a:pt x="959" y="2830"/>
                    </a:lnTo>
                    <a:lnTo>
                      <a:pt x="994" y="2838"/>
                    </a:lnTo>
                    <a:lnTo>
                      <a:pt x="1030" y="2848"/>
                    </a:lnTo>
                    <a:lnTo>
                      <a:pt x="1063" y="2864"/>
                    </a:lnTo>
                    <a:lnTo>
                      <a:pt x="1093" y="2884"/>
                    </a:lnTo>
                    <a:lnTo>
                      <a:pt x="1129" y="2908"/>
                    </a:lnTo>
                    <a:lnTo>
                      <a:pt x="1178" y="2940"/>
                    </a:lnTo>
                    <a:lnTo>
                      <a:pt x="1239" y="2977"/>
                    </a:lnTo>
                    <a:lnTo>
                      <a:pt x="1310" y="3019"/>
                    </a:lnTo>
                    <a:lnTo>
                      <a:pt x="1388" y="3065"/>
                    </a:lnTo>
                    <a:lnTo>
                      <a:pt x="1470" y="3114"/>
                    </a:lnTo>
                    <a:lnTo>
                      <a:pt x="1558" y="3166"/>
                    </a:lnTo>
                    <a:lnTo>
                      <a:pt x="1645" y="3218"/>
                    </a:lnTo>
                    <a:lnTo>
                      <a:pt x="1734" y="3272"/>
                    </a:lnTo>
                    <a:lnTo>
                      <a:pt x="1819" y="3327"/>
                    </a:lnTo>
                    <a:lnTo>
                      <a:pt x="1899" y="3381"/>
                    </a:lnTo>
                    <a:lnTo>
                      <a:pt x="1975" y="3433"/>
                    </a:lnTo>
                    <a:lnTo>
                      <a:pt x="2041" y="3483"/>
                    </a:lnTo>
                    <a:lnTo>
                      <a:pt x="2097" y="3531"/>
                    </a:lnTo>
                    <a:lnTo>
                      <a:pt x="2140" y="3573"/>
                    </a:lnTo>
                    <a:lnTo>
                      <a:pt x="2171" y="3613"/>
                    </a:lnTo>
                    <a:lnTo>
                      <a:pt x="2169" y="3586"/>
                    </a:lnTo>
                    <a:lnTo>
                      <a:pt x="2162" y="3511"/>
                    </a:lnTo>
                    <a:lnTo>
                      <a:pt x="2149" y="3392"/>
                    </a:lnTo>
                    <a:lnTo>
                      <a:pt x="2128" y="3235"/>
                    </a:lnTo>
                    <a:lnTo>
                      <a:pt x="2098" y="3042"/>
                    </a:lnTo>
                    <a:lnTo>
                      <a:pt x="2056" y="2820"/>
                    </a:lnTo>
                    <a:lnTo>
                      <a:pt x="2001" y="2573"/>
                    </a:lnTo>
                    <a:lnTo>
                      <a:pt x="1932" y="2307"/>
                    </a:lnTo>
                    <a:lnTo>
                      <a:pt x="1846" y="2025"/>
                    </a:lnTo>
                    <a:lnTo>
                      <a:pt x="1744" y="1733"/>
                    </a:lnTo>
                    <a:lnTo>
                      <a:pt x="1621" y="1436"/>
                    </a:lnTo>
                    <a:lnTo>
                      <a:pt x="1477" y="1139"/>
                    </a:lnTo>
                    <a:lnTo>
                      <a:pt x="1312" y="846"/>
                    </a:lnTo>
                    <a:lnTo>
                      <a:pt x="1120" y="562"/>
                    </a:lnTo>
                    <a:lnTo>
                      <a:pt x="904" y="292"/>
                    </a:lnTo>
                    <a:lnTo>
                      <a:pt x="660" y="41"/>
                    </a:lnTo>
                    <a:close/>
                  </a:path>
                </a:pathLst>
              </a:custGeom>
              <a:solidFill>
                <a:srgbClr val="000000"/>
              </a:solidFill>
              <a:ln w="9525">
                <a:noFill/>
                <a:round/>
                <a:headEnd/>
                <a:tailEnd/>
              </a:ln>
            </p:spPr>
            <p:txBody>
              <a:bodyPr/>
              <a:lstStyle/>
              <a:p>
                <a:endParaRPr lang="en-US"/>
              </a:p>
            </p:txBody>
          </p:sp>
          <p:sp>
            <p:nvSpPr>
              <p:cNvPr id="13375" name="Freeform 24"/>
              <p:cNvSpPr>
                <a:spLocks/>
              </p:cNvSpPr>
              <p:nvPr/>
            </p:nvSpPr>
            <p:spPr bwMode="auto">
              <a:xfrm rot="-460846">
                <a:off x="2040" y="2572"/>
                <a:ext cx="129" cy="186"/>
              </a:xfrm>
              <a:custGeom>
                <a:avLst/>
                <a:gdLst>
                  <a:gd name="T0" fmla="*/ 0 w 1315"/>
                  <a:gd name="T1" fmla="*/ 0 h 1895"/>
                  <a:gd name="T2" fmla="*/ 0 w 1315"/>
                  <a:gd name="T3" fmla="*/ 0 h 1895"/>
                  <a:gd name="T4" fmla="*/ 0 w 1315"/>
                  <a:gd name="T5" fmla="*/ 0 h 1895"/>
                  <a:gd name="T6" fmla="*/ 0 w 1315"/>
                  <a:gd name="T7" fmla="*/ 0 h 1895"/>
                  <a:gd name="T8" fmla="*/ 0 w 1315"/>
                  <a:gd name="T9" fmla="*/ 1 h 1895"/>
                  <a:gd name="T10" fmla="*/ 0 w 1315"/>
                  <a:gd name="T11" fmla="*/ 1 h 1895"/>
                  <a:gd name="T12" fmla="*/ 0 w 1315"/>
                  <a:gd name="T13" fmla="*/ 1 h 1895"/>
                  <a:gd name="T14" fmla="*/ 0 w 1315"/>
                  <a:gd name="T15" fmla="*/ 1 h 1895"/>
                  <a:gd name="T16" fmla="*/ 0 w 1315"/>
                  <a:gd name="T17" fmla="*/ 1 h 1895"/>
                  <a:gd name="T18" fmla="*/ 0 w 1315"/>
                  <a:gd name="T19" fmla="*/ 1 h 1895"/>
                  <a:gd name="T20" fmla="*/ 0 w 1315"/>
                  <a:gd name="T21" fmla="*/ 1 h 1895"/>
                  <a:gd name="T22" fmla="*/ 0 w 1315"/>
                  <a:gd name="T23" fmla="*/ 1 h 1895"/>
                  <a:gd name="T24" fmla="*/ 0 w 1315"/>
                  <a:gd name="T25" fmla="*/ 1 h 1895"/>
                  <a:gd name="T26" fmla="*/ 0 w 1315"/>
                  <a:gd name="T27" fmla="*/ 2 h 1895"/>
                  <a:gd name="T28" fmla="*/ 0 w 1315"/>
                  <a:gd name="T29" fmla="*/ 2 h 1895"/>
                  <a:gd name="T30" fmla="*/ 0 w 1315"/>
                  <a:gd name="T31" fmla="*/ 2 h 1895"/>
                  <a:gd name="T32" fmla="*/ 0 w 1315"/>
                  <a:gd name="T33" fmla="*/ 2 h 1895"/>
                  <a:gd name="T34" fmla="*/ 0 w 1315"/>
                  <a:gd name="T35" fmla="*/ 2 h 1895"/>
                  <a:gd name="T36" fmla="*/ 0 w 1315"/>
                  <a:gd name="T37" fmla="*/ 2 h 1895"/>
                  <a:gd name="T38" fmla="*/ 1 w 1315"/>
                  <a:gd name="T39" fmla="*/ 2 h 1895"/>
                  <a:gd name="T40" fmla="*/ 1 w 1315"/>
                  <a:gd name="T41" fmla="*/ 2 h 1895"/>
                  <a:gd name="T42" fmla="*/ 1 w 1315"/>
                  <a:gd name="T43" fmla="*/ 2 h 1895"/>
                  <a:gd name="T44" fmla="*/ 1 w 1315"/>
                  <a:gd name="T45" fmla="*/ 2 h 1895"/>
                  <a:gd name="T46" fmla="*/ 1 w 1315"/>
                  <a:gd name="T47" fmla="*/ 2 h 1895"/>
                  <a:gd name="T48" fmla="*/ 1 w 1315"/>
                  <a:gd name="T49" fmla="*/ 2 h 1895"/>
                  <a:gd name="T50" fmla="*/ 1 w 1315"/>
                  <a:gd name="T51" fmla="*/ 2 h 1895"/>
                  <a:gd name="T52" fmla="*/ 1 w 1315"/>
                  <a:gd name="T53" fmla="*/ 1 h 1895"/>
                  <a:gd name="T54" fmla="*/ 1 w 1315"/>
                  <a:gd name="T55" fmla="*/ 1 h 1895"/>
                  <a:gd name="T56" fmla="*/ 1 w 1315"/>
                  <a:gd name="T57" fmla="*/ 1 h 1895"/>
                  <a:gd name="T58" fmla="*/ 1 w 1315"/>
                  <a:gd name="T59" fmla="*/ 1 h 1895"/>
                  <a:gd name="T60" fmla="*/ 1 w 1315"/>
                  <a:gd name="T61" fmla="*/ 0 h 1895"/>
                  <a:gd name="T62" fmla="*/ 0 w 1315"/>
                  <a:gd name="T63" fmla="*/ 0 h 18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5"/>
                  <a:gd name="T97" fmla="*/ 0 h 1895"/>
                  <a:gd name="T98" fmla="*/ 1315 w 1315"/>
                  <a:gd name="T99" fmla="*/ 1895 h 18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5" h="1895">
                    <a:moveTo>
                      <a:pt x="460" y="0"/>
                    </a:moveTo>
                    <a:lnTo>
                      <a:pt x="455" y="13"/>
                    </a:lnTo>
                    <a:lnTo>
                      <a:pt x="441" y="48"/>
                    </a:lnTo>
                    <a:lnTo>
                      <a:pt x="419" y="103"/>
                    </a:lnTo>
                    <a:lnTo>
                      <a:pt x="392" y="176"/>
                    </a:lnTo>
                    <a:lnTo>
                      <a:pt x="359" y="264"/>
                    </a:lnTo>
                    <a:lnTo>
                      <a:pt x="322" y="362"/>
                    </a:lnTo>
                    <a:lnTo>
                      <a:pt x="282" y="470"/>
                    </a:lnTo>
                    <a:lnTo>
                      <a:pt x="241" y="584"/>
                    </a:lnTo>
                    <a:lnTo>
                      <a:pt x="200" y="702"/>
                    </a:lnTo>
                    <a:lnTo>
                      <a:pt x="159" y="819"/>
                    </a:lnTo>
                    <a:lnTo>
                      <a:pt x="120" y="935"/>
                    </a:lnTo>
                    <a:lnTo>
                      <a:pt x="85" y="1045"/>
                    </a:lnTo>
                    <a:lnTo>
                      <a:pt x="53" y="1146"/>
                    </a:lnTo>
                    <a:lnTo>
                      <a:pt x="29" y="1238"/>
                    </a:lnTo>
                    <a:lnTo>
                      <a:pt x="11" y="1315"/>
                    </a:lnTo>
                    <a:lnTo>
                      <a:pt x="0" y="1376"/>
                    </a:lnTo>
                    <a:lnTo>
                      <a:pt x="1" y="1380"/>
                    </a:lnTo>
                    <a:lnTo>
                      <a:pt x="6" y="1392"/>
                    </a:lnTo>
                    <a:lnTo>
                      <a:pt x="12" y="1411"/>
                    </a:lnTo>
                    <a:lnTo>
                      <a:pt x="21" y="1434"/>
                    </a:lnTo>
                    <a:lnTo>
                      <a:pt x="32" y="1462"/>
                    </a:lnTo>
                    <a:lnTo>
                      <a:pt x="45" y="1493"/>
                    </a:lnTo>
                    <a:lnTo>
                      <a:pt x="61" y="1524"/>
                    </a:lnTo>
                    <a:lnTo>
                      <a:pt x="80" y="1557"/>
                    </a:lnTo>
                    <a:lnTo>
                      <a:pt x="101" y="1588"/>
                    </a:lnTo>
                    <a:lnTo>
                      <a:pt x="123" y="1618"/>
                    </a:lnTo>
                    <a:lnTo>
                      <a:pt x="149" y="1644"/>
                    </a:lnTo>
                    <a:lnTo>
                      <a:pt x="175" y="1666"/>
                    </a:lnTo>
                    <a:lnTo>
                      <a:pt x="205" y="1681"/>
                    </a:lnTo>
                    <a:lnTo>
                      <a:pt x="236" y="1690"/>
                    </a:lnTo>
                    <a:lnTo>
                      <a:pt x="270" y="1690"/>
                    </a:lnTo>
                    <a:lnTo>
                      <a:pt x="305" y="1681"/>
                    </a:lnTo>
                    <a:lnTo>
                      <a:pt x="317" y="1682"/>
                    </a:lnTo>
                    <a:lnTo>
                      <a:pt x="348" y="1685"/>
                    </a:lnTo>
                    <a:lnTo>
                      <a:pt x="398" y="1690"/>
                    </a:lnTo>
                    <a:lnTo>
                      <a:pt x="463" y="1697"/>
                    </a:lnTo>
                    <a:lnTo>
                      <a:pt x="539" y="1706"/>
                    </a:lnTo>
                    <a:lnTo>
                      <a:pt x="625" y="1718"/>
                    </a:lnTo>
                    <a:lnTo>
                      <a:pt x="715" y="1730"/>
                    </a:lnTo>
                    <a:lnTo>
                      <a:pt x="810" y="1744"/>
                    </a:lnTo>
                    <a:lnTo>
                      <a:pt x="904" y="1759"/>
                    </a:lnTo>
                    <a:lnTo>
                      <a:pt x="995" y="1775"/>
                    </a:lnTo>
                    <a:lnTo>
                      <a:pt x="1080" y="1794"/>
                    </a:lnTo>
                    <a:lnTo>
                      <a:pt x="1157" y="1812"/>
                    </a:lnTo>
                    <a:lnTo>
                      <a:pt x="1222" y="1831"/>
                    </a:lnTo>
                    <a:lnTo>
                      <a:pt x="1271" y="1852"/>
                    </a:lnTo>
                    <a:lnTo>
                      <a:pt x="1303" y="1873"/>
                    </a:lnTo>
                    <a:lnTo>
                      <a:pt x="1315" y="1895"/>
                    </a:lnTo>
                    <a:lnTo>
                      <a:pt x="1310" y="1880"/>
                    </a:lnTo>
                    <a:lnTo>
                      <a:pt x="1296" y="1836"/>
                    </a:lnTo>
                    <a:lnTo>
                      <a:pt x="1273" y="1768"/>
                    </a:lnTo>
                    <a:lnTo>
                      <a:pt x="1244" y="1678"/>
                    </a:lnTo>
                    <a:lnTo>
                      <a:pt x="1205" y="1568"/>
                    </a:lnTo>
                    <a:lnTo>
                      <a:pt x="1162" y="1443"/>
                    </a:lnTo>
                    <a:lnTo>
                      <a:pt x="1111" y="1306"/>
                    </a:lnTo>
                    <a:lnTo>
                      <a:pt x="1054" y="1158"/>
                    </a:lnTo>
                    <a:lnTo>
                      <a:pt x="992" y="1004"/>
                    </a:lnTo>
                    <a:lnTo>
                      <a:pt x="926" y="846"/>
                    </a:lnTo>
                    <a:lnTo>
                      <a:pt x="855" y="688"/>
                    </a:lnTo>
                    <a:lnTo>
                      <a:pt x="780" y="533"/>
                    </a:lnTo>
                    <a:lnTo>
                      <a:pt x="703" y="383"/>
                    </a:lnTo>
                    <a:lnTo>
                      <a:pt x="624" y="242"/>
                    </a:lnTo>
                    <a:lnTo>
                      <a:pt x="542" y="113"/>
                    </a:lnTo>
                    <a:lnTo>
                      <a:pt x="460" y="0"/>
                    </a:lnTo>
                    <a:close/>
                  </a:path>
                </a:pathLst>
              </a:custGeom>
              <a:solidFill>
                <a:srgbClr val="92631B"/>
              </a:solidFill>
              <a:ln w="9525">
                <a:noFill/>
                <a:round/>
                <a:headEnd/>
                <a:tailEnd/>
              </a:ln>
            </p:spPr>
            <p:txBody>
              <a:bodyPr/>
              <a:lstStyle/>
              <a:p>
                <a:endParaRPr lang="en-US"/>
              </a:p>
            </p:txBody>
          </p:sp>
          <p:sp>
            <p:nvSpPr>
              <p:cNvPr id="13376" name="Freeform 25"/>
              <p:cNvSpPr>
                <a:spLocks/>
              </p:cNvSpPr>
              <p:nvPr/>
            </p:nvSpPr>
            <p:spPr bwMode="auto">
              <a:xfrm rot="-460846">
                <a:off x="974" y="2387"/>
                <a:ext cx="719" cy="636"/>
              </a:xfrm>
              <a:custGeom>
                <a:avLst/>
                <a:gdLst>
                  <a:gd name="T0" fmla="*/ 2 w 7290"/>
                  <a:gd name="T1" fmla="*/ 1 h 6447"/>
                  <a:gd name="T2" fmla="*/ 2 w 7290"/>
                  <a:gd name="T3" fmla="*/ 1 h 6447"/>
                  <a:gd name="T4" fmla="*/ 3 w 7290"/>
                  <a:gd name="T5" fmla="*/ 0 h 6447"/>
                  <a:gd name="T6" fmla="*/ 3 w 7290"/>
                  <a:gd name="T7" fmla="*/ 0 h 6447"/>
                  <a:gd name="T8" fmla="*/ 4 w 7290"/>
                  <a:gd name="T9" fmla="*/ 0 h 6447"/>
                  <a:gd name="T10" fmla="*/ 4 w 7290"/>
                  <a:gd name="T11" fmla="*/ 0 h 6447"/>
                  <a:gd name="T12" fmla="*/ 4 w 7290"/>
                  <a:gd name="T13" fmla="*/ 1 h 6447"/>
                  <a:gd name="T14" fmla="*/ 4 w 7290"/>
                  <a:gd name="T15" fmla="*/ 1 h 6447"/>
                  <a:gd name="T16" fmla="*/ 5 w 7290"/>
                  <a:gd name="T17" fmla="*/ 1 h 6447"/>
                  <a:gd name="T18" fmla="*/ 5 w 7290"/>
                  <a:gd name="T19" fmla="*/ 2 h 6447"/>
                  <a:gd name="T20" fmla="*/ 5 w 7290"/>
                  <a:gd name="T21" fmla="*/ 2 h 6447"/>
                  <a:gd name="T22" fmla="*/ 5 w 7290"/>
                  <a:gd name="T23" fmla="*/ 2 h 6447"/>
                  <a:gd name="T24" fmla="*/ 5 w 7290"/>
                  <a:gd name="T25" fmla="*/ 1 h 6447"/>
                  <a:gd name="T26" fmla="*/ 5 w 7290"/>
                  <a:gd name="T27" fmla="*/ 1 h 6447"/>
                  <a:gd name="T28" fmla="*/ 6 w 7290"/>
                  <a:gd name="T29" fmla="*/ 1 h 6447"/>
                  <a:gd name="T30" fmla="*/ 6 w 7290"/>
                  <a:gd name="T31" fmla="*/ 0 h 6447"/>
                  <a:gd name="T32" fmla="*/ 6 w 7290"/>
                  <a:gd name="T33" fmla="*/ 0 h 6447"/>
                  <a:gd name="T34" fmla="*/ 6 w 7290"/>
                  <a:gd name="T35" fmla="*/ 1 h 6447"/>
                  <a:gd name="T36" fmla="*/ 7 w 7290"/>
                  <a:gd name="T37" fmla="*/ 1 h 6447"/>
                  <a:gd name="T38" fmla="*/ 7 w 7290"/>
                  <a:gd name="T39" fmla="*/ 1 h 6447"/>
                  <a:gd name="T40" fmla="*/ 6 w 7290"/>
                  <a:gd name="T41" fmla="*/ 1 h 6447"/>
                  <a:gd name="T42" fmla="*/ 7 w 7290"/>
                  <a:gd name="T43" fmla="*/ 2 h 6447"/>
                  <a:gd name="T44" fmla="*/ 7 w 7290"/>
                  <a:gd name="T45" fmla="*/ 2 h 6447"/>
                  <a:gd name="T46" fmla="*/ 6 w 7290"/>
                  <a:gd name="T47" fmla="*/ 2 h 6447"/>
                  <a:gd name="T48" fmla="*/ 6 w 7290"/>
                  <a:gd name="T49" fmla="*/ 2 h 6447"/>
                  <a:gd name="T50" fmla="*/ 6 w 7290"/>
                  <a:gd name="T51" fmla="*/ 3 h 6447"/>
                  <a:gd name="T52" fmla="*/ 6 w 7290"/>
                  <a:gd name="T53" fmla="*/ 4 h 6447"/>
                  <a:gd name="T54" fmla="*/ 6 w 7290"/>
                  <a:gd name="T55" fmla="*/ 4 h 6447"/>
                  <a:gd name="T56" fmla="*/ 5 w 7290"/>
                  <a:gd name="T57" fmla="*/ 5 h 6447"/>
                  <a:gd name="T58" fmla="*/ 5 w 7290"/>
                  <a:gd name="T59" fmla="*/ 4 h 6447"/>
                  <a:gd name="T60" fmla="*/ 5 w 7290"/>
                  <a:gd name="T61" fmla="*/ 4 h 6447"/>
                  <a:gd name="T62" fmla="*/ 4 w 7290"/>
                  <a:gd name="T63" fmla="*/ 4 h 6447"/>
                  <a:gd name="T64" fmla="*/ 4 w 7290"/>
                  <a:gd name="T65" fmla="*/ 5 h 6447"/>
                  <a:gd name="T66" fmla="*/ 5 w 7290"/>
                  <a:gd name="T67" fmla="*/ 5 h 6447"/>
                  <a:gd name="T68" fmla="*/ 5 w 7290"/>
                  <a:gd name="T69" fmla="*/ 5 h 6447"/>
                  <a:gd name="T70" fmla="*/ 5 w 7290"/>
                  <a:gd name="T71" fmla="*/ 6 h 6447"/>
                  <a:gd name="T72" fmla="*/ 6 w 7290"/>
                  <a:gd name="T73" fmla="*/ 6 h 6447"/>
                  <a:gd name="T74" fmla="*/ 6 w 7290"/>
                  <a:gd name="T75" fmla="*/ 6 h 6447"/>
                  <a:gd name="T76" fmla="*/ 6 w 7290"/>
                  <a:gd name="T77" fmla="*/ 6 h 6447"/>
                  <a:gd name="T78" fmla="*/ 6 w 7290"/>
                  <a:gd name="T79" fmla="*/ 6 h 6447"/>
                  <a:gd name="T80" fmla="*/ 5 w 7290"/>
                  <a:gd name="T81" fmla="*/ 6 h 6447"/>
                  <a:gd name="T82" fmla="*/ 4 w 7290"/>
                  <a:gd name="T83" fmla="*/ 6 h 6447"/>
                  <a:gd name="T84" fmla="*/ 4 w 7290"/>
                  <a:gd name="T85" fmla="*/ 6 h 6447"/>
                  <a:gd name="T86" fmla="*/ 4 w 7290"/>
                  <a:gd name="T87" fmla="*/ 6 h 6447"/>
                  <a:gd name="T88" fmla="*/ 3 w 7290"/>
                  <a:gd name="T89" fmla="*/ 5 h 6447"/>
                  <a:gd name="T90" fmla="*/ 4 w 7290"/>
                  <a:gd name="T91" fmla="*/ 6 h 6447"/>
                  <a:gd name="T92" fmla="*/ 3 w 7290"/>
                  <a:gd name="T93" fmla="*/ 6 h 6447"/>
                  <a:gd name="T94" fmla="*/ 3 w 7290"/>
                  <a:gd name="T95" fmla="*/ 6 h 6447"/>
                  <a:gd name="T96" fmla="*/ 3 w 7290"/>
                  <a:gd name="T97" fmla="*/ 5 h 6447"/>
                  <a:gd name="T98" fmla="*/ 3 w 7290"/>
                  <a:gd name="T99" fmla="*/ 5 h 6447"/>
                  <a:gd name="T100" fmla="*/ 2 w 7290"/>
                  <a:gd name="T101" fmla="*/ 4 h 6447"/>
                  <a:gd name="T102" fmla="*/ 2 w 7290"/>
                  <a:gd name="T103" fmla="*/ 4 h 6447"/>
                  <a:gd name="T104" fmla="*/ 2 w 7290"/>
                  <a:gd name="T105" fmla="*/ 4 h 6447"/>
                  <a:gd name="T106" fmla="*/ 1 w 7290"/>
                  <a:gd name="T107" fmla="*/ 3 h 6447"/>
                  <a:gd name="T108" fmla="*/ 0 w 7290"/>
                  <a:gd name="T109" fmla="*/ 3 h 6447"/>
                  <a:gd name="T110" fmla="*/ 0 w 7290"/>
                  <a:gd name="T111" fmla="*/ 3 h 6447"/>
                  <a:gd name="T112" fmla="*/ 0 w 7290"/>
                  <a:gd name="T113" fmla="*/ 3 h 6447"/>
                  <a:gd name="T114" fmla="*/ 0 w 7290"/>
                  <a:gd name="T115" fmla="*/ 3 h 6447"/>
                  <a:gd name="T116" fmla="*/ 0 w 7290"/>
                  <a:gd name="T117" fmla="*/ 2 h 6447"/>
                  <a:gd name="T118" fmla="*/ 0 w 7290"/>
                  <a:gd name="T119" fmla="*/ 2 h 6447"/>
                  <a:gd name="T120" fmla="*/ 0 w 7290"/>
                  <a:gd name="T121" fmla="*/ 2 h 6447"/>
                  <a:gd name="T122" fmla="*/ 1 w 7290"/>
                  <a:gd name="T123" fmla="*/ 2 h 6447"/>
                  <a:gd name="T124" fmla="*/ 1 w 7290"/>
                  <a:gd name="T125" fmla="*/ 2 h 6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90"/>
                  <a:gd name="T190" fmla="*/ 0 h 6447"/>
                  <a:gd name="T191" fmla="*/ 7290 w 7290"/>
                  <a:gd name="T192" fmla="*/ 6447 h 6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90" h="6447">
                    <a:moveTo>
                      <a:pt x="1726" y="1523"/>
                    </a:moveTo>
                    <a:lnTo>
                      <a:pt x="1724" y="1491"/>
                    </a:lnTo>
                    <a:lnTo>
                      <a:pt x="1724" y="1459"/>
                    </a:lnTo>
                    <a:lnTo>
                      <a:pt x="1726" y="1426"/>
                    </a:lnTo>
                    <a:lnTo>
                      <a:pt x="1730" y="1394"/>
                    </a:lnTo>
                    <a:lnTo>
                      <a:pt x="1735" y="1361"/>
                    </a:lnTo>
                    <a:lnTo>
                      <a:pt x="1741" y="1329"/>
                    </a:lnTo>
                    <a:lnTo>
                      <a:pt x="1749" y="1295"/>
                    </a:lnTo>
                    <a:lnTo>
                      <a:pt x="1759" y="1262"/>
                    </a:lnTo>
                    <a:lnTo>
                      <a:pt x="1768" y="1230"/>
                    </a:lnTo>
                    <a:lnTo>
                      <a:pt x="1779" y="1197"/>
                    </a:lnTo>
                    <a:lnTo>
                      <a:pt x="1790" y="1166"/>
                    </a:lnTo>
                    <a:lnTo>
                      <a:pt x="1802" y="1134"/>
                    </a:lnTo>
                    <a:lnTo>
                      <a:pt x="1815" y="1104"/>
                    </a:lnTo>
                    <a:lnTo>
                      <a:pt x="1828" y="1074"/>
                    </a:lnTo>
                    <a:lnTo>
                      <a:pt x="1841" y="1045"/>
                    </a:lnTo>
                    <a:lnTo>
                      <a:pt x="1855" y="1017"/>
                    </a:lnTo>
                    <a:lnTo>
                      <a:pt x="1868" y="1000"/>
                    </a:lnTo>
                    <a:lnTo>
                      <a:pt x="1883" y="984"/>
                    </a:lnTo>
                    <a:lnTo>
                      <a:pt x="1897" y="969"/>
                    </a:lnTo>
                    <a:lnTo>
                      <a:pt x="1910" y="953"/>
                    </a:lnTo>
                    <a:lnTo>
                      <a:pt x="1924" y="939"/>
                    </a:lnTo>
                    <a:lnTo>
                      <a:pt x="1938" y="924"/>
                    </a:lnTo>
                    <a:lnTo>
                      <a:pt x="1952" y="910"/>
                    </a:lnTo>
                    <a:lnTo>
                      <a:pt x="1966" y="895"/>
                    </a:lnTo>
                    <a:lnTo>
                      <a:pt x="1981" y="881"/>
                    </a:lnTo>
                    <a:lnTo>
                      <a:pt x="1996" y="867"/>
                    </a:lnTo>
                    <a:lnTo>
                      <a:pt x="2012" y="853"/>
                    </a:lnTo>
                    <a:lnTo>
                      <a:pt x="2028" y="838"/>
                    </a:lnTo>
                    <a:lnTo>
                      <a:pt x="2044" y="822"/>
                    </a:lnTo>
                    <a:lnTo>
                      <a:pt x="2062" y="806"/>
                    </a:lnTo>
                    <a:lnTo>
                      <a:pt x="2080" y="790"/>
                    </a:lnTo>
                    <a:lnTo>
                      <a:pt x="2099" y="773"/>
                    </a:lnTo>
                    <a:lnTo>
                      <a:pt x="2151" y="731"/>
                    </a:lnTo>
                    <a:lnTo>
                      <a:pt x="2208" y="688"/>
                    </a:lnTo>
                    <a:lnTo>
                      <a:pt x="2271" y="643"/>
                    </a:lnTo>
                    <a:lnTo>
                      <a:pt x="2338" y="599"/>
                    </a:lnTo>
                    <a:lnTo>
                      <a:pt x="2408" y="554"/>
                    </a:lnTo>
                    <a:lnTo>
                      <a:pt x="2481" y="509"/>
                    </a:lnTo>
                    <a:lnTo>
                      <a:pt x="2557" y="464"/>
                    </a:lnTo>
                    <a:lnTo>
                      <a:pt x="2634" y="422"/>
                    </a:lnTo>
                    <a:lnTo>
                      <a:pt x="2712" y="380"/>
                    </a:lnTo>
                    <a:lnTo>
                      <a:pt x="2790" y="341"/>
                    </a:lnTo>
                    <a:lnTo>
                      <a:pt x="2867" y="305"/>
                    </a:lnTo>
                    <a:lnTo>
                      <a:pt x="2943" y="270"/>
                    </a:lnTo>
                    <a:lnTo>
                      <a:pt x="3016" y="240"/>
                    </a:lnTo>
                    <a:lnTo>
                      <a:pt x="3087" y="213"/>
                    </a:lnTo>
                    <a:lnTo>
                      <a:pt x="3156" y="190"/>
                    </a:lnTo>
                    <a:lnTo>
                      <a:pt x="3220" y="173"/>
                    </a:lnTo>
                    <a:lnTo>
                      <a:pt x="3217" y="183"/>
                    </a:lnTo>
                    <a:lnTo>
                      <a:pt x="3219" y="193"/>
                    </a:lnTo>
                    <a:lnTo>
                      <a:pt x="3224" y="203"/>
                    </a:lnTo>
                    <a:lnTo>
                      <a:pt x="3232" y="213"/>
                    </a:lnTo>
                    <a:lnTo>
                      <a:pt x="3242" y="223"/>
                    </a:lnTo>
                    <a:lnTo>
                      <a:pt x="3254" y="234"/>
                    </a:lnTo>
                    <a:lnTo>
                      <a:pt x="3267" y="243"/>
                    </a:lnTo>
                    <a:lnTo>
                      <a:pt x="3281" y="253"/>
                    </a:lnTo>
                    <a:lnTo>
                      <a:pt x="3294" y="263"/>
                    </a:lnTo>
                    <a:lnTo>
                      <a:pt x="3307" y="273"/>
                    </a:lnTo>
                    <a:lnTo>
                      <a:pt x="3318" y="282"/>
                    </a:lnTo>
                    <a:lnTo>
                      <a:pt x="3328" y="293"/>
                    </a:lnTo>
                    <a:lnTo>
                      <a:pt x="3337" y="303"/>
                    </a:lnTo>
                    <a:lnTo>
                      <a:pt x="3342" y="314"/>
                    </a:lnTo>
                    <a:lnTo>
                      <a:pt x="3344" y="324"/>
                    </a:lnTo>
                    <a:lnTo>
                      <a:pt x="3342" y="335"/>
                    </a:lnTo>
                    <a:lnTo>
                      <a:pt x="3408" y="341"/>
                    </a:lnTo>
                    <a:lnTo>
                      <a:pt x="3468" y="341"/>
                    </a:lnTo>
                    <a:lnTo>
                      <a:pt x="3524" y="335"/>
                    </a:lnTo>
                    <a:lnTo>
                      <a:pt x="3576" y="325"/>
                    </a:lnTo>
                    <a:lnTo>
                      <a:pt x="3624" y="310"/>
                    </a:lnTo>
                    <a:lnTo>
                      <a:pt x="3670" y="291"/>
                    </a:lnTo>
                    <a:lnTo>
                      <a:pt x="3714" y="268"/>
                    </a:lnTo>
                    <a:lnTo>
                      <a:pt x="3755" y="243"/>
                    </a:lnTo>
                    <a:lnTo>
                      <a:pt x="3797" y="215"/>
                    </a:lnTo>
                    <a:lnTo>
                      <a:pt x="3838" y="186"/>
                    </a:lnTo>
                    <a:lnTo>
                      <a:pt x="3880" y="155"/>
                    </a:lnTo>
                    <a:lnTo>
                      <a:pt x="3922" y="125"/>
                    </a:lnTo>
                    <a:lnTo>
                      <a:pt x="3967" y="94"/>
                    </a:lnTo>
                    <a:lnTo>
                      <a:pt x="4014" y="64"/>
                    </a:lnTo>
                    <a:lnTo>
                      <a:pt x="4064" y="35"/>
                    </a:lnTo>
                    <a:lnTo>
                      <a:pt x="4117" y="9"/>
                    </a:lnTo>
                    <a:lnTo>
                      <a:pt x="4120" y="39"/>
                    </a:lnTo>
                    <a:lnTo>
                      <a:pt x="4125" y="71"/>
                    </a:lnTo>
                    <a:lnTo>
                      <a:pt x="4130" y="101"/>
                    </a:lnTo>
                    <a:lnTo>
                      <a:pt x="4135" y="132"/>
                    </a:lnTo>
                    <a:lnTo>
                      <a:pt x="4140" y="163"/>
                    </a:lnTo>
                    <a:lnTo>
                      <a:pt x="4144" y="193"/>
                    </a:lnTo>
                    <a:lnTo>
                      <a:pt x="4149" y="223"/>
                    </a:lnTo>
                    <a:lnTo>
                      <a:pt x="4152" y="254"/>
                    </a:lnTo>
                    <a:lnTo>
                      <a:pt x="4153" y="283"/>
                    </a:lnTo>
                    <a:lnTo>
                      <a:pt x="4154" y="313"/>
                    </a:lnTo>
                    <a:lnTo>
                      <a:pt x="4152" y="342"/>
                    </a:lnTo>
                    <a:lnTo>
                      <a:pt x="4148" y="371"/>
                    </a:lnTo>
                    <a:lnTo>
                      <a:pt x="4141" y="400"/>
                    </a:lnTo>
                    <a:lnTo>
                      <a:pt x="4132" y="428"/>
                    </a:lnTo>
                    <a:lnTo>
                      <a:pt x="4118" y="456"/>
                    </a:lnTo>
                    <a:lnTo>
                      <a:pt x="4102" y="485"/>
                    </a:lnTo>
                    <a:lnTo>
                      <a:pt x="4081" y="514"/>
                    </a:lnTo>
                    <a:lnTo>
                      <a:pt x="4068" y="549"/>
                    </a:lnTo>
                    <a:lnTo>
                      <a:pt x="4059" y="585"/>
                    </a:lnTo>
                    <a:lnTo>
                      <a:pt x="4057" y="626"/>
                    </a:lnTo>
                    <a:lnTo>
                      <a:pt x="4061" y="668"/>
                    </a:lnTo>
                    <a:lnTo>
                      <a:pt x="4068" y="711"/>
                    </a:lnTo>
                    <a:lnTo>
                      <a:pt x="4078" y="757"/>
                    </a:lnTo>
                    <a:lnTo>
                      <a:pt x="4092" y="803"/>
                    </a:lnTo>
                    <a:lnTo>
                      <a:pt x="4108" y="850"/>
                    </a:lnTo>
                    <a:lnTo>
                      <a:pt x="4128" y="896"/>
                    </a:lnTo>
                    <a:lnTo>
                      <a:pt x="4148" y="942"/>
                    </a:lnTo>
                    <a:lnTo>
                      <a:pt x="4168" y="987"/>
                    </a:lnTo>
                    <a:lnTo>
                      <a:pt x="4191" y="1031"/>
                    </a:lnTo>
                    <a:lnTo>
                      <a:pt x="4212" y="1072"/>
                    </a:lnTo>
                    <a:lnTo>
                      <a:pt x="4232" y="1112"/>
                    </a:lnTo>
                    <a:lnTo>
                      <a:pt x="4253" y="1150"/>
                    </a:lnTo>
                    <a:lnTo>
                      <a:pt x="4252" y="1156"/>
                    </a:lnTo>
                    <a:lnTo>
                      <a:pt x="4250" y="1164"/>
                    </a:lnTo>
                    <a:lnTo>
                      <a:pt x="4247" y="1174"/>
                    </a:lnTo>
                    <a:lnTo>
                      <a:pt x="4243" y="1186"/>
                    </a:lnTo>
                    <a:lnTo>
                      <a:pt x="4237" y="1198"/>
                    </a:lnTo>
                    <a:lnTo>
                      <a:pt x="4231" y="1212"/>
                    </a:lnTo>
                    <a:lnTo>
                      <a:pt x="4226" y="1226"/>
                    </a:lnTo>
                    <a:lnTo>
                      <a:pt x="4221" y="1240"/>
                    </a:lnTo>
                    <a:lnTo>
                      <a:pt x="4216" y="1253"/>
                    </a:lnTo>
                    <a:lnTo>
                      <a:pt x="4213" y="1266"/>
                    </a:lnTo>
                    <a:lnTo>
                      <a:pt x="4211" y="1277"/>
                    </a:lnTo>
                    <a:lnTo>
                      <a:pt x="4210" y="1287"/>
                    </a:lnTo>
                    <a:lnTo>
                      <a:pt x="4211" y="1295"/>
                    </a:lnTo>
                    <a:lnTo>
                      <a:pt x="4214" y="1301"/>
                    </a:lnTo>
                    <a:lnTo>
                      <a:pt x="4220" y="1305"/>
                    </a:lnTo>
                    <a:lnTo>
                      <a:pt x="4229" y="1306"/>
                    </a:lnTo>
                    <a:lnTo>
                      <a:pt x="4280" y="1302"/>
                    </a:lnTo>
                    <a:lnTo>
                      <a:pt x="4329" y="1299"/>
                    </a:lnTo>
                    <a:lnTo>
                      <a:pt x="4377" y="1297"/>
                    </a:lnTo>
                    <a:lnTo>
                      <a:pt x="4421" y="1297"/>
                    </a:lnTo>
                    <a:lnTo>
                      <a:pt x="4466" y="1299"/>
                    </a:lnTo>
                    <a:lnTo>
                      <a:pt x="4509" y="1302"/>
                    </a:lnTo>
                    <a:lnTo>
                      <a:pt x="4550" y="1308"/>
                    </a:lnTo>
                    <a:lnTo>
                      <a:pt x="4590" y="1316"/>
                    </a:lnTo>
                    <a:lnTo>
                      <a:pt x="4631" y="1328"/>
                    </a:lnTo>
                    <a:lnTo>
                      <a:pt x="4670" y="1342"/>
                    </a:lnTo>
                    <a:lnTo>
                      <a:pt x="4708" y="1358"/>
                    </a:lnTo>
                    <a:lnTo>
                      <a:pt x="4747" y="1378"/>
                    </a:lnTo>
                    <a:lnTo>
                      <a:pt x="4785" y="1403"/>
                    </a:lnTo>
                    <a:lnTo>
                      <a:pt x="4824" y="1430"/>
                    </a:lnTo>
                    <a:lnTo>
                      <a:pt x="4864" y="1463"/>
                    </a:lnTo>
                    <a:lnTo>
                      <a:pt x="4903" y="1499"/>
                    </a:lnTo>
                    <a:lnTo>
                      <a:pt x="4919" y="1525"/>
                    </a:lnTo>
                    <a:lnTo>
                      <a:pt x="4933" y="1551"/>
                    </a:lnTo>
                    <a:lnTo>
                      <a:pt x="4944" y="1580"/>
                    </a:lnTo>
                    <a:lnTo>
                      <a:pt x="4952" y="1608"/>
                    </a:lnTo>
                    <a:lnTo>
                      <a:pt x="4959" y="1639"/>
                    </a:lnTo>
                    <a:lnTo>
                      <a:pt x="4965" y="1668"/>
                    </a:lnTo>
                    <a:lnTo>
                      <a:pt x="4971" y="1700"/>
                    </a:lnTo>
                    <a:lnTo>
                      <a:pt x="4975" y="1730"/>
                    </a:lnTo>
                    <a:lnTo>
                      <a:pt x="4979" y="1762"/>
                    </a:lnTo>
                    <a:lnTo>
                      <a:pt x="4983" y="1792"/>
                    </a:lnTo>
                    <a:lnTo>
                      <a:pt x="4987" y="1823"/>
                    </a:lnTo>
                    <a:lnTo>
                      <a:pt x="4992" y="1853"/>
                    </a:lnTo>
                    <a:lnTo>
                      <a:pt x="4998" y="1882"/>
                    </a:lnTo>
                    <a:lnTo>
                      <a:pt x="5005" y="1910"/>
                    </a:lnTo>
                    <a:lnTo>
                      <a:pt x="5014" y="1937"/>
                    </a:lnTo>
                    <a:lnTo>
                      <a:pt x="5026" y="1964"/>
                    </a:lnTo>
                    <a:lnTo>
                      <a:pt x="5032" y="1966"/>
                    </a:lnTo>
                    <a:lnTo>
                      <a:pt x="5036" y="1966"/>
                    </a:lnTo>
                    <a:lnTo>
                      <a:pt x="5040" y="1964"/>
                    </a:lnTo>
                    <a:lnTo>
                      <a:pt x="5043" y="1959"/>
                    </a:lnTo>
                    <a:lnTo>
                      <a:pt x="5045" y="1953"/>
                    </a:lnTo>
                    <a:lnTo>
                      <a:pt x="5048" y="1945"/>
                    </a:lnTo>
                    <a:lnTo>
                      <a:pt x="5050" y="1936"/>
                    </a:lnTo>
                    <a:lnTo>
                      <a:pt x="5053" y="1927"/>
                    </a:lnTo>
                    <a:lnTo>
                      <a:pt x="5055" y="1919"/>
                    </a:lnTo>
                    <a:lnTo>
                      <a:pt x="5057" y="1912"/>
                    </a:lnTo>
                    <a:lnTo>
                      <a:pt x="5060" y="1906"/>
                    </a:lnTo>
                    <a:lnTo>
                      <a:pt x="5063" y="1902"/>
                    </a:lnTo>
                    <a:lnTo>
                      <a:pt x="5067" y="1900"/>
                    </a:lnTo>
                    <a:lnTo>
                      <a:pt x="5071" y="1901"/>
                    </a:lnTo>
                    <a:lnTo>
                      <a:pt x="5076" y="1905"/>
                    </a:lnTo>
                    <a:lnTo>
                      <a:pt x="5082" y="1913"/>
                    </a:lnTo>
                    <a:lnTo>
                      <a:pt x="5091" y="1901"/>
                    </a:lnTo>
                    <a:lnTo>
                      <a:pt x="5099" y="1889"/>
                    </a:lnTo>
                    <a:lnTo>
                      <a:pt x="5105" y="1876"/>
                    </a:lnTo>
                    <a:lnTo>
                      <a:pt x="5111" y="1864"/>
                    </a:lnTo>
                    <a:lnTo>
                      <a:pt x="5116" y="1851"/>
                    </a:lnTo>
                    <a:lnTo>
                      <a:pt x="5121" y="1838"/>
                    </a:lnTo>
                    <a:lnTo>
                      <a:pt x="5125" y="1825"/>
                    </a:lnTo>
                    <a:lnTo>
                      <a:pt x="5129" y="1811"/>
                    </a:lnTo>
                    <a:lnTo>
                      <a:pt x="5133" y="1798"/>
                    </a:lnTo>
                    <a:lnTo>
                      <a:pt x="5137" y="1785"/>
                    </a:lnTo>
                    <a:lnTo>
                      <a:pt x="5142" y="1772"/>
                    </a:lnTo>
                    <a:lnTo>
                      <a:pt x="5147" y="1759"/>
                    </a:lnTo>
                    <a:lnTo>
                      <a:pt x="5154" y="1746"/>
                    </a:lnTo>
                    <a:lnTo>
                      <a:pt x="5160" y="1734"/>
                    </a:lnTo>
                    <a:lnTo>
                      <a:pt x="5168" y="1722"/>
                    </a:lnTo>
                    <a:lnTo>
                      <a:pt x="5177" y="1711"/>
                    </a:lnTo>
                    <a:lnTo>
                      <a:pt x="5197" y="1663"/>
                    </a:lnTo>
                    <a:lnTo>
                      <a:pt x="5216" y="1619"/>
                    </a:lnTo>
                    <a:lnTo>
                      <a:pt x="5232" y="1578"/>
                    </a:lnTo>
                    <a:lnTo>
                      <a:pt x="5245" y="1539"/>
                    </a:lnTo>
                    <a:lnTo>
                      <a:pt x="5256" y="1502"/>
                    </a:lnTo>
                    <a:lnTo>
                      <a:pt x="5265" y="1468"/>
                    </a:lnTo>
                    <a:lnTo>
                      <a:pt x="5273" y="1433"/>
                    </a:lnTo>
                    <a:lnTo>
                      <a:pt x="5277" y="1399"/>
                    </a:lnTo>
                    <a:lnTo>
                      <a:pt x="5279" y="1365"/>
                    </a:lnTo>
                    <a:lnTo>
                      <a:pt x="5279" y="1330"/>
                    </a:lnTo>
                    <a:lnTo>
                      <a:pt x="5277" y="1294"/>
                    </a:lnTo>
                    <a:lnTo>
                      <a:pt x="5271" y="1256"/>
                    </a:lnTo>
                    <a:lnTo>
                      <a:pt x="5264" y="1217"/>
                    </a:lnTo>
                    <a:lnTo>
                      <a:pt x="5255" y="1175"/>
                    </a:lnTo>
                    <a:lnTo>
                      <a:pt x="5244" y="1129"/>
                    </a:lnTo>
                    <a:lnTo>
                      <a:pt x="5231" y="1080"/>
                    </a:lnTo>
                    <a:lnTo>
                      <a:pt x="5228" y="1059"/>
                    </a:lnTo>
                    <a:lnTo>
                      <a:pt x="5223" y="1039"/>
                    </a:lnTo>
                    <a:lnTo>
                      <a:pt x="5216" y="1018"/>
                    </a:lnTo>
                    <a:lnTo>
                      <a:pt x="5207" y="998"/>
                    </a:lnTo>
                    <a:lnTo>
                      <a:pt x="5198" y="979"/>
                    </a:lnTo>
                    <a:lnTo>
                      <a:pt x="5189" y="960"/>
                    </a:lnTo>
                    <a:lnTo>
                      <a:pt x="5180" y="940"/>
                    </a:lnTo>
                    <a:lnTo>
                      <a:pt x="5172" y="921"/>
                    </a:lnTo>
                    <a:lnTo>
                      <a:pt x="5165" y="902"/>
                    </a:lnTo>
                    <a:lnTo>
                      <a:pt x="5159" y="883"/>
                    </a:lnTo>
                    <a:lnTo>
                      <a:pt x="5155" y="865"/>
                    </a:lnTo>
                    <a:lnTo>
                      <a:pt x="5153" y="847"/>
                    </a:lnTo>
                    <a:lnTo>
                      <a:pt x="5154" y="829"/>
                    </a:lnTo>
                    <a:lnTo>
                      <a:pt x="5158" y="811"/>
                    </a:lnTo>
                    <a:lnTo>
                      <a:pt x="5166" y="794"/>
                    </a:lnTo>
                    <a:lnTo>
                      <a:pt x="5178" y="778"/>
                    </a:lnTo>
                    <a:lnTo>
                      <a:pt x="5198" y="747"/>
                    </a:lnTo>
                    <a:lnTo>
                      <a:pt x="5223" y="722"/>
                    </a:lnTo>
                    <a:lnTo>
                      <a:pt x="5252" y="700"/>
                    </a:lnTo>
                    <a:lnTo>
                      <a:pt x="5285" y="683"/>
                    </a:lnTo>
                    <a:lnTo>
                      <a:pt x="5319" y="669"/>
                    </a:lnTo>
                    <a:lnTo>
                      <a:pt x="5357" y="658"/>
                    </a:lnTo>
                    <a:lnTo>
                      <a:pt x="5397" y="648"/>
                    </a:lnTo>
                    <a:lnTo>
                      <a:pt x="5437" y="640"/>
                    </a:lnTo>
                    <a:lnTo>
                      <a:pt x="5479" y="633"/>
                    </a:lnTo>
                    <a:lnTo>
                      <a:pt x="5521" y="626"/>
                    </a:lnTo>
                    <a:lnTo>
                      <a:pt x="5562" y="619"/>
                    </a:lnTo>
                    <a:lnTo>
                      <a:pt x="5602" y="612"/>
                    </a:lnTo>
                    <a:lnTo>
                      <a:pt x="5642" y="602"/>
                    </a:lnTo>
                    <a:lnTo>
                      <a:pt x="5678" y="590"/>
                    </a:lnTo>
                    <a:lnTo>
                      <a:pt x="5713" y="577"/>
                    </a:lnTo>
                    <a:lnTo>
                      <a:pt x="5745" y="561"/>
                    </a:lnTo>
                    <a:lnTo>
                      <a:pt x="5771" y="541"/>
                    </a:lnTo>
                    <a:lnTo>
                      <a:pt x="5791" y="516"/>
                    </a:lnTo>
                    <a:lnTo>
                      <a:pt x="5804" y="488"/>
                    </a:lnTo>
                    <a:lnTo>
                      <a:pt x="5813" y="457"/>
                    </a:lnTo>
                    <a:lnTo>
                      <a:pt x="5819" y="424"/>
                    </a:lnTo>
                    <a:lnTo>
                      <a:pt x="5821" y="388"/>
                    </a:lnTo>
                    <a:lnTo>
                      <a:pt x="5820" y="352"/>
                    </a:lnTo>
                    <a:lnTo>
                      <a:pt x="5819" y="314"/>
                    </a:lnTo>
                    <a:lnTo>
                      <a:pt x="5816" y="276"/>
                    </a:lnTo>
                    <a:lnTo>
                      <a:pt x="5814" y="239"/>
                    </a:lnTo>
                    <a:lnTo>
                      <a:pt x="5815" y="202"/>
                    </a:lnTo>
                    <a:lnTo>
                      <a:pt x="5818" y="167"/>
                    </a:lnTo>
                    <a:lnTo>
                      <a:pt x="5824" y="132"/>
                    </a:lnTo>
                    <a:lnTo>
                      <a:pt x="5833" y="100"/>
                    </a:lnTo>
                    <a:lnTo>
                      <a:pt x="5848" y="72"/>
                    </a:lnTo>
                    <a:lnTo>
                      <a:pt x="5869" y="48"/>
                    </a:lnTo>
                    <a:lnTo>
                      <a:pt x="5874" y="41"/>
                    </a:lnTo>
                    <a:lnTo>
                      <a:pt x="5882" y="34"/>
                    </a:lnTo>
                    <a:lnTo>
                      <a:pt x="5891" y="28"/>
                    </a:lnTo>
                    <a:lnTo>
                      <a:pt x="5901" y="21"/>
                    </a:lnTo>
                    <a:lnTo>
                      <a:pt x="5912" y="15"/>
                    </a:lnTo>
                    <a:lnTo>
                      <a:pt x="5925" y="10"/>
                    </a:lnTo>
                    <a:lnTo>
                      <a:pt x="5939" y="5"/>
                    </a:lnTo>
                    <a:lnTo>
                      <a:pt x="5952" y="2"/>
                    </a:lnTo>
                    <a:lnTo>
                      <a:pt x="5966" y="0"/>
                    </a:lnTo>
                    <a:lnTo>
                      <a:pt x="5981" y="1"/>
                    </a:lnTo>
                    <a:lnTo>
                      <a:pt x="5995" y="3"/>
                    </a:lnTo>
                    <a:lnTo>
                      <a:pt x="6011" y="8"/>
                    </a:lnTo>
                    <a:lnTo>
                      <a:pt x="6025" y="15"/>
                    </a:lnTo>
                    <a:lnTo>
                      <a:pt x="6039" y="26"/>
                    </a:lnTo>
                    <a:lnTo>
                      <a:pt x="6052" y="40"/>
                    </a:lnTo>
                    <a:lnTo>
                      <a:pt x="6066" y="59"/>
                    </a:lnTo>
                    <a:lnTo>
                      <a:pt x="6153" y="109"/>
                    </a:lnTo>
                    <a:lnTo>
                      <a:pt x="6147" y="164"/>
                    </a:lnTo>
                    <a:lnTo>
                      <a:pt x="6152" y="216"/>
                    </a:lnTo>
                    <a:lnTo>
                      <a:pt x="6165" y="264"/>
                    </a:lnTo>
                    <a:lnTo>
                      <a:pt x="6187" y="309"/>
                    </a:lnTo>
                    <a:lnTo>
                      <a:pt x="6215" y="351"/>
                    </a:lnTo>
                    <a:lnTo>
                      <a:pt x="6249" y="390"/>
                    </a:lnTo>
                    <a:lnTo>
                      <a:pt x="6288" y="427"/>
                    </a:lnTo>
                    <a:lnTo>
                      <a:pt x="6332" y="461"/>
                    </a:lnTo>
                    <a:lnTo>
                      <a:pt x="6379" y="495"/>
                    </a:lnTo>
                    <a:lnTo>
                      <a:pt x="6428" y="526"/>
                    </a:lnTo>
                    <a:lnTo>
                      <a:pt x="6477" y="558"/>
                    </a:lnTo>
                    <a:lnTo>
                      <a:pt x="6527" y="588"/>
                    </a:lnTo>
                    <a:lnTo>
                      <a:pt x="6577" y="620"/>
                    </a:lnTo>
                    <a:lnTo>
                      <a:pt x="6625" y="650"/>
                    </a:lnTo>
                    <a:lnTo>
                      <a:pt x="6671" y="682"/>
                    </a:lnTo>
                    <a:lnTo>
                      <a:pt x="6712" y="716"/>
                    </a:lnTo>
                    <a:lnTo>
                      <a:pt x="6738" y="735"/>
                    </a:lnTo>
                    <a:lnTo>
                      <a:pt x="6761" y="758"/>
                    </a:lnTo>
                    <a:lnTo>
                      <a:pt x="6781" y="785"/>
                    </a:lnTo>
                    <a:lnTo>
                      <a:pt x="6800" y="813"/>
                    </a:lnTo>
                    <a:lnTo>
                      <a:pt x="6816" y="843"/>
                    </a:lnTo>
                    <a:lnTo>
                      <a:pt x="6831" y="874"/>
                    </a:lnTo>
                    <a:lnTo>
                      <a:pt x="6845" y="907"/>
                    </a:lnTo>
                    <a:lnTo>
                      <a:pt x="6861" y="939"/>
                    </a:lnTo>
                    <a:lnTo>
                      <a:pt x="6875" y="973"/>
                    </a:lnTo>
                    <a:lnTo>
                      <a:pt x="6891" y="1004"/>
                    </a:lnTo>
                    <a:lnTo>
                      <a:pt x="6907" y="1036"/>
                    </a:lnTo>
                    <a:lnTo>
                      <a:pt x="6927" y="1066"/>
                    </a:lnTo>
                    <a:lnTo>
                      <a:pt x="6947" y="1094"/>
                    </a:lnTo>
                    <a:lnTo>
                      <a:pt x="6972" y="1120"/>
                    </a:lnTo>
                    <a:lnTo>
                      <a:pt x="6998" y="1144"/>
                    </a:lnTo>
                    <a:lnTo>
                      <a:pt x="7030" y="1164"/>
                    </a:lnTo>
                    <a:lnTo>
                      <a:pt x="7065" y="1176"/>
                    </a:lnTo>
                    <a:lnTo>
                      <a:pt x="7100" y="1189"/>
                    </a:lnTo>
                    <a:lnTo>
                      <a:pt x="7130" y="1203"/>
                    </a:lnTo>
                    <a:lnTo>
                      <a:pt x="7159" y="1220"/>
                    </a:lnTo>
                    <a:lnTo>
                      <a:pt x="7184" y="1236"/>
                    </a:lnTo>
                    <a:lnTo>
                      <a:pt x="7207" y="1254"/>
                    </a:lnTo>
                    <a:lnTo>
                      <a:pt x="7228" y="1274"/>
                    </a:lnTo>
                    <a:lnTo>
                      <a:pt x="7245" y="1295"/>
                    </a:lnTo>
                    <a:lnTo>
                      <a:pt x="7259" y="1318"/>
                    </a:lnTo>
                    <a:lnTo>
                      <a:pt x="7272" y="1344"/>
                    </a:lnTo>
                    <a:lnTo>
                      <a:pt x="7281" y="1371"/>
                    </a:lnTo>
                    <a:lnTo>
                      <a:pt x="7287" y="1402"/>
                    </a:lnTo>
                    <a:lnTo>
                      <a:pt x="7290" y="1433"/>
                    </a:lnTo>
                    <a:lnTo>
                      <a:pt x="7290" y="1469"/>
                    </a:lnTo>
                    <a:lnTo>
                      <a:pt x="7288" y="1506"/>
                    </a:lnTo>
                    <a:lnTo>
                      <a:pt x="7283" y="1548"/>
                    </a:lnTo>
                    <a:lnTo>
                      <a:pt x="7235" y="1551"/>
                    </a:lnTo>
                    <a:lnTo>
                      <a:pt x="7187" y="1552"/>
                    </a:lnTo>
                    <a:lnTo>
                      <a:pt x="7139" y="1553"/>
                    </a:lnTo>
                    <a:lnTo>
                      <a:pt x="7091" y="1552"/>
                    </a:lnTo>
                    <a:lnTo>
                      <a:pt x="7043" y="1552"/>
                    </a:lnTo>
                    <a:lnTo>
                      <a:pt x="6995" y="1551"/>
                    </a:lnTo>
                    <a:lnTo>
                      <a:pt x="6947" y="1551"/>
                    </a:lnTo>
                    <a:lnTo>
                      <a:pt x="6901" y="1552"/>
                    </a:lnTo>
                    <a:lnTo>
                      <a:pt x="6856" y="1554"/>
                    </a:lnTo>
                    <a:lnTo>
                      <a:pt x="6812" y="1557"/>
                    </a:lnTo>
                    <a:lnTo>
                      <a:pt x="6770" y="1563"/>
                    </a:lnTo>
                    <a:lnTo>
                      <a:pt x="6730" y="1572"/>
                    </a:lnTo>
                    <a:lnTo>
                      <a:pt x="6691" y="1582"/>
                    </a:lnTo>
                    <a:lnTo>
                      <a:pt x="6654" y="1596"/>
                    </a:lnTo>
                    <a:lnTo>
                      <a:pt x="6621" y="1613"/>
                    </a:lnTo>
                    <a:lnTo>
                      <a:pt x="6590" y="1636"/>
                    </a:lnTo>
                    <a:lnTo>
                      <a:pt x="6579" y="1649"/>
                    </a:lnTo>
                    <a:lnTo>
                      <a:pt x="6575" y="1664"/>
                    </a:lnTo>
                    <a:lnTo>
                      <a:pt x="6577" y="1683"/>
                    </a:lnTo>
                    <a:lnTo>
                      <a:pt x="6585" y="1705"/>
                    </a:lnTo>
                    <a:lnTo>
                      <a:pt x="6597" y="1727"/>
                    </a:lnTo>
                    <a:lnTo>
                      <a:pt x="6614" y="1751"/>
                    </a:lnTo>
                    <a:lnTo>
                      <a:pt x="6633" y="1778"/>
                    </a:lnTo>
                    <a:lnTo>
                      <a:pt x="6655" y="1804"/>
                    </a:lnTo>
                    <a:lnTo>
                      <a:pt x="6679" y="1832"/>
                    </a:lnTo>
                    <a:lnTo>
                      <a:pt x="6703" y="1858"/>
                    </a:lnTo>
                    <a:lnTo>
                      <a:pt x="6728" y="1886"/>
                    </a:lnTo>
                    <a:lnTo>
                      <a:pt x="6752" y="1912"/>
                    </a:lnTo>
                    <a:lnTo>
                      <a:pt x="6775" y="1937"/>
                    </a:lnTo>
                    <a:lnTo>
                      <a:pt x="6796" y="1962"/>
                    </a:lnTo>
                    <a:lnTo>
                      <a:pt x="6813" y="1985"/>
                    </a:lnTo>
                    <a:lnTo>
                      <a:pt x="6828" y="2007"/>
                    </a:lnTo>
                    <a:lnTo>
                      <a:pt x="6828" y="2012"/>
                    </a:lnTo>
                    <a:lnTo>
                      <a:pt x="6828" y="2018"/>
                    </a:lnTo>
                    <a:lnTo>
                      <a:pt x="6829" y="2024"/>
                    </a:lnTo>
                    <a:lnTo>
                      <a:pt x="6829" y="2031"/>
                    </a:lnTo>
                    <a:lnTo>
                      <a:pt x="6830" y="2038"/>
                    </a:lnTo>
                    <a:lnTo>
                      <a:pt x="6831" y="2045"/>
                    </a:lnTo>
                    <a:lnTo>
                      <a:pt x="6831" y="2051"/>
                    </a:lnTo>
                    <a:lnTo>
                      <a:pt x="6832" y="2058"/>
                    </a:lnTo>
                    <a:lnTo>
                      <a:pt x="6832" y="2065"/>
                    </a:lnTo>
                    <a:lnTo>
                      <a:pt x="6833" y="2071"/>
                    </a:lnTo>
                    <a:lnTo>
                      <a:pt x="6833" y="2076"/>
                    </a:lnTo>
                    <a:lnTo>
                      <a:pt x="6834" y="2081"/>
                    </a:lnTo>
                    <a:lnTo>
                      <a:pt x="6834" y="2084"/>
                    </a:lnTo>
                    <a:lnTo>
                      <a:pt x="6834" y="2087"/>
                    </a:lnTo>
                    <a:lnTo>
                      <a:pt x="6834" y="2089"/>
                    </a:lnTo>
                    <a:lnTo>
                      <a:pt x="6835" y="2090"/>
                    </a:lnTo>
                    <a:lnTo>
                      <a:pt x="6799" y="2097"/>
                    </a:lnTo>
                    <a:lnTo>
                      <a:pt x="6762" y="2102"/>
                    </a:lnTo>
                    <a:lnTo>
                      <a:pt x="6727" y="2106"/>
                    </a:lnTo>
                    <a:lnTo>
                      <a:pt x="6690" y="2110"/>
                    </a:lnTo>
                    <a:lnTo>
                      <a:pt x="6654" y="2112"/>
                    </a:lnTo>
                    <a:lnTo>
                      <a:pt x="6618" y="2114"/>
                    </a:lnTo>
                    <a:lnTo>
                      <a:pt x="6582" y="2115"/>
                    </a:lnTo>
                    <a:lnTo>
                      <a:pt x="6547" y="2117"/>
                    </a:lnTo>
                    <a:lnTo>
                      <a:pt x="6512" y="2119"/>
                    </a:lnTo>
                    <a:lnTo>
                      <a:pt x="6477" y="2122"/>
                    </a:lnTo>
                    <a:lnTo>
                      <a:pt x="6443" y="2126"/>
                    </a:lnTo>
                    <a:lnTo>
                      <a:pt x="6409" y="2130"/>
                    </a:lnTo>
                    <a:lnTo>
                      <a:pt x="6377" y="2136"/>
                    </a:lnTo>
                    <a:lnTo>
                      <a:pt x="6344" y="2144"/>
                    </a:lnTo>
                    <a:lnTo>
                      <a:pt x="6314" y="2154"/>
                    </a:lnTo>
                    <a:lnTo>
                      <a:pt x="6283" y="2166"/>
                    </a:lnTo>
                    <a:lnTo>
                      <a:pt x="6267" y="2173"/>
                    </a:lnTo>
                    <a:lnTo>
                      <a:pt x="6252" y="2181"/>
                    </a:lnTo>
                    <a:lnTo>
                      <a:pt x="6235" y="2191"/>
                    </a:lnTo>
                    <a:lnTo>
                      <a:pt x="6219" y="2201"/>
                    </a:lnTo>
                    <a:lnTo>
                      <a:pt x="6203" y="2212"/>
                    </a:lnTo>
                    <a:lnTo>
                      <a:pt x="6187" y="2224"/>
                    </a:lnTo>
                    <a:lnTo>
                      <a:pt x="6171" y="2236"/>
                    </a:lnTo>
                    <a:lnTo>
                      <a:pt x="6156" y="2250"/>
                    </a:lnTo>
                    <a:lnTo>
                      <a:pt x="6142" y="2263"/>
                    </a:lnTo>
                    <a:lnTo>
                      <a:pt x="6129" y="2276"/>
                    </a:lnTo>
                    <a:lnTo>
                      <a:pt x="6116" y="2289"/>
                    </a:lnTo>
                    <a:lnTo>
                      <a:pt x="6105" y="2301"/>
                    </a:lnTo>
                    <a:lnTo>
                      <a:pt x="6095" y="2315"/>
                    </a:lnTo>
                    <a:lnTo>
                      <a:pt x="6086" y="2327"/>
                    </a:lnTo>
                    <a:lnTo>
                      <a:pt x="6080" y="2339"/>
                    </a:lnTo>
                    <a:lnTo>
                      <a:pt x="6075" y="2350"/>
                    </a:lnTo>
                    <a:lnTo>
                      <a:pt x="6068" y="2417"/>
                    </a:lnTo>
                    <a:lnTo>
                      <a:pt x="6069" y="2483"/>
                    </a:lnTo>
                    <a:lnTo>
                      <a:pt x="6075" y="2547"/>
                    </a:lnTo>
                    <a:lnTo>
                      <a:pt x="6086" y="2609"/>
                    </a:lnTo>
                    <a:lnTo>
                      <a:pt x="6100" y="2671"/>
                    </a:lnTo>
                    <a:lnTo>
                      <a:pt x="6117" y="2731"/>
                    </a:lnTo>
                    <a:lnTo>
                      <a:pt x="6137" y="2791"/>
                    </a:lnTo>
                    <a:lnTo>
                      <a:pt x="6157" y="2851"/>
                    </a:lnTo>
                    <a:lnTo>
                      <a:pt x="6176" y="2910"/>
                    </a:lnTo>
                    <a:lnTo>
                      <a:pt x="6195" y="2970"/>
                    </a:lnTo>
                    <a:lnTo>
                      <a:pt x="6210" y="3031"/>
                    </a:lnTo>
                    <a:lnTo>
                      <a:pt x="6223" y="3092"/>
                    </a:lnTo>
                    <a:lnTo>
                      <a:pt x="6231" y="3155"/>
                    </a:lnTo>
                    <a:lnTo>
                      <a:pt x="6234" y="3219"/>
                    </a:lnTo>
                    <a:lnTo>
                      <a:pt x="6230" y="3286"/>
                    </a:lnTo>
                    <a:lnTo>
                      <a:pt x="6220" y="3355"/>
                    </a:lnTo>
                    <a:lnTo>
                      <a:pt x="6209" y="3386"/>
                    </a:lnTo>
                    <a:lnTo>
                      <a:pt x="6192" y="3419"/>
                    </a:lnTo>
                    <a:lnTo>
                      <a:pt x="6170" y="3451"/>
                    </a:lnTo>
                    <a:lnTo>
                      <a:pt x="6144" y="3485"/>
                    </a:lnTo>
                    <a:lnTo>
                      <a:pt x="6114" y="3517"/>
                    </a:lnTo>
                    <a:lnTo>
                      <a:pt x="6082" y="3551"/>
                    </a:lnTo>
                    <a:lnTo>
                      <a:pt x="6048" y="3584"/>
                    </a:lnTo>
                    <a:lnTo>
                      <a:pt x="6013" y="3617"/>
                    </a:lnTo>
                    <a:lnTo>
                      <a:pt x="5977" y="3651"/>
                    </a:lnTo>
                    <a:lnTo>
                      <a:pt x="5943" y="3684"/>
                    </a:lnTo>
                    <a:lnTo>
                      <a:pt x="5909" y="3718"/>
                    </a:lnTo>
                    <a:lnTo>
                      <a:pt x="5877" y="3751"/>
                    </a:lnTo>
                    <a:lnTo>
                      <a:pt x="5848" y="3784"/>
                    </a:lnTo>
                    <a:lnTo>
                      <a:pt x="5823" y="3817"/>
                    </a:lnTo>
                    <a:lnTo>
                      <a:pt x="5802" y="3850"/>
                    </a:lnTo>
                    <a:lnTo>
                      <a:pt x="5787" y="3883"/>
                    </a:lnTo>
                    <a:lnTo>
                      <a:pt x="5768" y="3931"/>
                    </a:lnTo>
                    <a:lnTo>
                      <a:pt x="5754" y="3980"/>
                    </a:lnTo>
                    <a:lnTo>
                      <a:pt x="5746" y="4028"/>
                    </a:lnTo>
                    <a:lnTo>
                      <a:pt x="5742" y="4075"/>
                    </a:lnTo>
                    <a:lnTo>
                      <a:pt x="5742" y="4122"/>
                    </a:lnTo>
                    <a:lnTo>
                      <a:pt x="5744" y="4169"/>
                    </a:lnTo>
                    <a:lnTo>
                      <a:pt x="5749" y="4216"/>
                    </a:lnTo>
                    <a:lnTo>
                      <a:pt x="5755" y="4263"/>
                    </a:lnTo>
                    <a:lnTo>
                      <a:pt x="5762" y="4309"/>
                    </a:lnTo>
                    <a:lnTo>
                      <a:pt x="5769" y="4355"/>
                    </a:lnTo>
                    <a:lnTo>
                      <a:pt x="5775" y="4402"/>
                    </a:lnTo>
                    <a:lnTo>
                      <a:pt x="5779" y="4449"/>
                    </a:lnTo>
                    <a:lnTo>
                      <a:pt x="5781" y="4495"/>
                    </a:lnTo>
                    <a:lnTo>
                      <a:pt x="5780" y="4543"/>
                    </a:lnTo>
                    <a:lnTo>
                      <a:pt x="5776" y="4590"/>
                    </a:lnTo>
                    <a:lnTo>
                      <a:pt x="5767" y="4639"/>
                    </a:lnTo>
                    <a:lnTo>
                      <a:pt x="5766" y="4643"/>
                    </a:lnTo>
                    <a:lnTo>
                      <a:pt x="5762" y="4647"/>
                    </a:lnTo>
                    <a:lnTo>
                      <a:pt x="5756" y="4650"/>
                    </a:lnTo>
                    <a:lnTo>
                      <a:pt x="5748" y="4652"/>
                    </a:lnTo>
                    <a:lnTo>
                      <a:pt x="5739" y="4654"/>
                    </a:lnTo>
                    <a:lnTo>
                      <a:pt x="5728" y="4656"/>
                    </a:lnTo>
                    <a:lnTo>
                      <a:pt x="5717" y="4658"/>
                    </a:lnTo>
                    <a:lnTo>
                      <a:pt x="5705" y="4660"/>
                    </a:lnTo>
                    <a:lnTo>
                      <a:pt x="5691" y="4663"/>
                    </a:lnTo>
                    <a:lnTo>
                      <a:pt x="5679" y="4666"/>
                    </a:lnTo>
                    <a:lnTo>
                      <a:pt x="5667" y="4669"/>
                    </a:lnTo>
                    <a:lnTo>
                      <a:pt x="5656" y="4674"/>
                    </a:lnTo>
                    <a:lnTo>
                      <a:pt x="5645" y="4680"/>
                    </a:lnTo>
                    <a:lnTo>
                      <a:pt x="5636" y="4686"/>
                    </a:lnTo>
                    <a:lnTo>
                      <a:pt x="5628" y="4696"/>
                    </a:lnTo>
                    <a:lnTo>
                      <a:pt x="5623" y="4706"/>
                    </a:lnTo>
                    <a:lnTo>
                      <a:pt x="5615" y="4685"/>
                    </a:lnTo>
                    <a:lnTo>
                      <a:pt x="5606" y="4666"/>
                    </a:lnTo>
                    <a:lnTo>
                      <a:pt x="5596" y="4648"/>
                    </a:lnTo>
                    <a:lnTo>
                      <a:pt x="5586" y="4631"/>
                    </a:lnTo>
                    <a:lnTo>
                      <a:pt x="5573" y="4614"/>
                    </a:lnTo>
                    <a:lnTo>
                      <a:pt x="5560" y="4598"/>
                    </a:lnTo>
                    <a:lnTo>
                      <a:pt x="5546" y="4582"/>
                    </a:lnTo>
                    <a:lnTo>
                      <a:pt x="5531" y="4566"/>
                    </a:lnTo>
                    <a:lnTo>
                      <a:pt x="5515" y="4552"/>
                    </a:lnTo>
                    <a:lnTo>
                      <a:pt x="5497" y="4538"/>
                    </a:lnTo>
                    <a:lnTo>
                      <a:pt x="5479" y="4524"/>
                    </a:lnTo>
                    <a:lnTo>
                      <a:pt x="5461" y="4510"/>
                    </a:lnTo>
                    <a:lnTo>
                      <a:pt x="5441" y="4495"/>
                    </a:lnTo>
                    <a:lnTo>
                      <a:pt x="5421" y="4482"/>
                    </a:lnTo>
                    <a:lnTo>
                      <a:pt x="5400" y="4468"/>
                    </a:lnTo>
                    <a:lnTo>
                      <a:pt x="5378" y="4455"/>
                    </a:lnTo>
                    <a:lnTo>
                      <a:pt x="5367" y="4433"/>
                    </a:lnTo>
                    <a:lnTo>
                      <a:pt x="5359" y="4412"/>
                    </a:lnTo>
                    <a:lnTo>
                      <a:pt x="5354" y="4389"/>
                    </a:lnTo>
                    <a:lnTo>
                      <a:pt x="5350" y="4365"/>
                    </a:lnTo>
                    <a:lnTo>
                      <a:pt x="5348" y="4341"/>
                    </a:lnTo>
                    <a:lnTo>
                      <a:pt x="5347" y="4316"/>
                    </a:lnTo>
                    <a:lnTo>
                      <a:pt x="5346" y="4292"/>
                    </a:lnTo>
                    <a:lnTo>
                      <a:pt x="5345" y="4269"/>
                    </a:lnTo>
                    <a:lnTo>
                      <a:pt x="5344" y="4245"/>
                    </a:lnTo>
                    <a:lnTo>
                      <a:pt x="5343" y="4223"/>
                    </a:lnTo>
                    <a:lnTo>
                      <a:pt x="5340" y="4203"/>
                    </a:lnTo>
                    <a:lnTo>
                      <a:pt x="5336" y="4183"/>
                    </a:lnTo>
                    <a:lnTo>
                      <a:pt x="5329" y="4165"/>
                    </a:lnTo>
                    <a:lnTo>
                      <a:pt x="5320" y="4150"/>
                    </a:lnTo>
                    <a:lnTo>
                      <a:pt x="5309" y="4136"/>
                    </a:lnTo>
                    <a:lnTo>
                      <a:pt x="5295" y="4126"/>
                    </a:lnTo>
                    <a:lnTo>
                      <a:pt x="5259" y="4107"/>
                    </a:lnTo>
                    <a:lnTo>
                      <a:pt x="5220" y="4097"/>
                    </a:lnTo>
                    <a:lnTo>
                      <a:pt x="5177" y="4093"/>
                    </a:lnTo>
                    <a:lnTo>
                      <a:pt x="5131" y="4097"/>
                    </a:lnTo>
                    <a:lnTo>
                      <a:pt x="5083" y="4106"/>
                    </a:lnTo>
                    <a:lnTo>
                      <a:pt x="5035" y="4120"/>
                    </a:lnTo>
                    <a:lnTo>
                      <a:pt x="4985" y="4138"/>
                    </a:lnTo>
                    <a:lnTo>
                      <a:pt x="4934" y="4161"/>
                    </a:lnTo>
                    <a:lnTo>
                      <a:pt x="4884" y="4185"/>
                    </a:lnTo>
                    <a:lnTo>
                      <a:pt x="4834" y="4212"/>
                    </a:lnTo>
                    <a:lnTo>
                      <a:pt x="4786" y="4239"/>
                    </a:lnTo>
                    <a:lnTo>
                      <a:pt x="4741" y="4267"/>
                    </a:lnTo>
                    <a:lnTo>
                      <a:pt x="4697" y="4293"/>
                    </a:lnTo>
                    <a:lnTo>
                      <a:pt x="4657" y="4318"/>
                    </a:lnTo>
                    <a:lnTo>
                      <a:pt x="4621" y="4342"/>
                    </a:lnTo>
                    <a:lnTo>
                      <a:pt x="4589" y="4362"/>
                    </a:lnTo>
                    <a:lnTo>
                      <a:pt x="4604" y="4355"/>
                    </a:lnTo>
                    <a:lnTo>
                      <a:pt x="4613" y="4353"/>
                    </a:lnTo>
                    <a:lnTo>
                      <a:pt x="4614" y="4357"/>
                    </a:lnTo>
                    <a:lnTo>
                      <a:pt x="4609" y="4366"/>
                    </a:lnTo>
                    <a:lnTo>
                      <a:pt x="4598" y="4380"/>
                    </a:lnTo>
                    <a:lnTo>
                      <a:pt x="4584" y="4400"/>
                    </a:lnTo>
                    <a:lnTo>
                      <a:pt x="4567" y="4423"/>
                    </a:lnTo>
                    <a:lnTo>
                      <a:pt x="4547" y="4451"/>
                    </a:lnTo>
                    <a:lnTo>
                      <a:pt x="4525" y="4482"/>
                    </a:lnTo>
                    <a:lnTo>
                      <a:pt x="4504" y="4518"/>
                    </a:lnTo>
                    <a:lnTo>
                      <a:pt x="4481" y="4556"/>
                    </a:lnTo>
                    <a:lnTo>
                      <a:pt x="4461" y="4599"/>
                    </a:lnTo>
                    <a:lnTo>
                      <a:pt x="4443" y="4644"/>
                    </a:lnTo>
                    <a:lnTo>
                      <a:pt x="4428" y="4693"/>
                    </a:lnTo>
                    <a:lnTo>
                      <a:pt x="4415" y="4743"/>
                    </a:lnTo>
                    <a:lnTo>
                      <a:pt x="4409" y="4797"/>
                    </a:lnTo>
                    <a:lnTo>
                      <a:pt x="4406" y="4883"/>
                    </a:lnTo>
                    <a:lnTo>
                      <a:pt x="4411" y="4970"/>
                    </a:lnTo>
                    <a:lnTo>
                      <a:pt x="4425" y="5059"/>
                    </a:lnTo>
                    <a:lnTo>
                      <a:pt x="4445" y="5146"/>
                    </a:lnTo>
                    <a:lnTo>
                      <a:pt x="4473" y="5231"/>
                    </a:lnTo>
                    <a:lnTo>
                      <a:pt x="4508" y="5313"/>
                    </a:lnTo>
                    <a:lnTo>
                      <a:pt x="4550" y="5389"/>
                    </a:lnTo>
                    <a:lnTo>
                      <a:pt x="4597" y="5459"/>
                    </a:lnTo>
                    <a:lnTo>
                      <a:pt x="4651" y="5522"/>
                    </a:lnTo>
                    <a:lnTo>
                      <a:pt x="4711" y="5575"/>
                    </a:lnTo>
                    <a:lnTo>
                      <a:pt x="4777" y="5619"/>
                    </a:lnTo>
                    <a:lnTo>
                      <a:pt x="4847" y="5649"/>
                    </a:lnTo>
                    <a:lnTo>
                      <a:pt x="4924" y="5667"/>
                    </a:lnTo>
                    <a:lnTo>
                      <a:pt x="5004" y="5671"/>
                    </a:lnTo>
                    <a:lnTo>
                      <a:pt x="5088" y="5657"/>
                    </a:lnTo>
                    <a:lnTo>
                      <a:pt x="5178" y="5628"/>
                    </a:lnTo>
                    <a:lnTo>
                      <a:pt x="5194" y="5620"/>
                    </a:lnTo>
                    <a:lnTo>
                      <a:pt x="5214" y="5610"/>
                    </a:lnTo>
                    <a:lnTo>
                      <a:pt x="5235" y="5598"/>
                    </a:lnTo>
                    <a:lnTo>
                      <a:pt x="5258" y="5586"/>
                    </a:lnTo>
                    <a:lnTo>
                      <a:pt x="5283" y="5573"/>
                    </a:lnTo>
                    <a:lnTo>
                      <a:pt x="5308" y="5560"/>
                    </a:lnTo>
                    <a:lnTo>
                      <a:pt x="5335" y="5548"/>
                    </a:lnTo>
                    <a:lnTo>
                      <a:pt x="5361" y="5535"/>
                    </a:lnTo>
                    <a:lnTo>
                      <a:pt x="5387" y="5524"/>
                    </a:lnTo>
                    <a:lnTo>
                      <a:pt x="5413" y="5516"/>
                    </a:lnTo>
                    <a:lnTo>
                      <a:pt x="5438" y="5509"/>
                    </a:lnTo>
                    <a:lnTo>
                      <a:pt x="5462" y="5506"/>
                    </a:lnTo>
                    <a:lnTo>
                      <a:pt x="5483" y="5505"/>
                    </a:lnTo>
                    <a:lnTo>
                      <a:pt x="5501" y="5508"/>
                    </a:lnTo>
                    <a:lnTo>
                      <a:pt x="5518" y="5516"/>
                    </a:lnTo>
                    <a:lnTo>
                      <a:pt x="5532" y="5528"/>
                    </a:lnTo>
                    <a:lnTo>
                      <a:pt x="5540" y="5539"/>
                    </a:lnTo>
                    <a:lnTo>
                      <a:pt x="5544" y="5556"/>
                    </a:lnTo>
                    <a:lnTo>
                      <a:pt x="5543" y="5575"/>
                    </a:lnTo>
                    <a:lnTo>
                      <a:pt x="5539" y="5596"/>
                    </a:lnTo>
                    <a:lnTo>
                      <a:pt x="5533" y="5621"/>
                    </a:lnTo>
                    <a:lnTo>
                      <a:pt x="5524" y="5647"/>
                    </a:lnTo>
                    <a:lnTo>
                      <a:pt x="5513" y="5674"/>
                    </a:lnTo>
                    <a:lnTo>
                      <a:pt x="5502" y="5701"/>
                    </a:lnTo>
                    <a:lnTo>
                      <a:pt x="5491" y="5727"/>
                    </a:lnTo>
                    <a:lnTo>
                      <a:pt x="5481" y="5753"/>
                    </a:lnTo>
                    <a:lnTo>
                      <a:pt x="5472" y="5777"/>
                    </a:lnTo>
                    <a:lnTo>
                      <a:pt x="5465" y="5800"/>
                    </a:lnTo>
                    <a:lnTo>
                      <a:pt x="5461" y="5819"/>
                    </a:lnTo>
                    <a:lnTo>
                      <a:pt x="5460" y="5834"/>
                    </a:lnTo>
                    <a:lnTo>
                      <a:pt x="5464" y="5846"/>
                    </a:lnTo>
                    <a:lnTo>
                      <a:pt x="5472" y="5854"/>
                    </a:lnTo>
                    <a:lnTo>
                      <a:pt x="5489" y="5865"/>
                    </a:lnTo>
                    <a:lnTo>
                      <a:pt x="5506" y="5870"/>
                    </a:lnTo>
                    <a:lnTo>
                      <a:pt x="5526" y="5872"/>
                    </a:lnTo>
                    <a:lnTo>
                      <a:pt x="5545" y="5869"/>
                    </a:lnTo>
                    <a:lnTo>
                      <a:pt x="5564" y="5864"/>
                    </a:lnTo>
                    <a:lnTo>
                      <a:pt x="5584" y="5857"/>
                    </a:lnTo>
                    <a:lnTo>
                      <a:pt x="5603" y="5848"/>
                    </a:lnTo>
                    <a:lnTo>
                      <a:pt x="5622" y="5840"/>
                    </a:lnTo>
                    <a:lnTo>
                      <a:pt x="5642" y="5832"/>
                    </a:lnTo>
                    <a:lnTo>
                      <a:pt x="5660" y="5826"/>
                    </a:lnTo>
                    <a:lnTo>
                      <a:pt x="5677" y="5822"/>
                    </a:lnTo>
                    <a:lnTo>
                      <a:pt x="5694" y="5822"/>
                    </a:lnTo>
                    <a:lnTo>
                      <a:pt x="5710" y="5825"/>
                    </a:lnTo>
                    <a:lnTo>
                      <a:pt x="5725" y="5833"/>
                    </a:lnTo>
                    <a:lnTo>
                      <a:pt x="5738" y="5847"/>
                    </a:lnTo>
                    <a:lnTo>
                      <a:pt x="5750" y="5869"/>
                    </a:lnTo>
                    <a:lnTo>
                      <a:pt x="5777" y="5920"/>
                    </a:lnTo>
                    <a:lnTo>
                      <a:pt x="5807" y="5965"/>
                    </a:lnTo>
                    <a:lnTo>
                      <a:pt x="5841" y="6005"/>
                    </a:lnTo>
                    <a:lnTo>
                      <a:pt x="5875" y="6039"/>
                    </a:lnTo>
                    <a:lnTo>
                      <a:pt x="5912" y="6067"/>
                    </a:lnTo>
                    <a:lnTo>
                      <a:pt x="5951" y="6091"/>
                    </a:lnTo>
                    <a:lnTo>
                      <a:pt x="5989" y="6112"/>
                    </a:lnTo>
                    <a:lnTo>
                      <a:pt x="6028" y="6129"/>
                    </a:lnTo>
                    <a:lnTo>
                      <a:pt x="6066" y="6142"/>
                    </a:lnTo>
                    <a:lnTo>
                      <a:pt x="6102" y="6153"/>
                    </a:lnTo>
                    <a:lnTo>
                      <a:pt x="6138" y="6163"/>
                    </a:lnTo>
                    <a:lnTo>
                      <a:pt x="6171" y="6171"/>
                    </a:lnTo>
                    <a:lnTo>
                      <a:pt x="6203" y="6177"/>
                    </a:lnTo>
                    <a:lnTo>
                      <a:pt x="6230" y="6182"/>
                    </a:lnTo>
                    <a:lnTo>
                      <a:pt x="6255" y="6188"/>
                    </a:lnTo>
                    <a:lnTo>
                      <a:pt x="6275" y="6194"/>
                    </a:lnTo>
                    <a:lnTo>
                      <a:pt x="6319" y="6210"/>
                    </a:lnTo>
                    <a:lnTo>
                      <a:pt x="6350" y="6226"/>
                    </a:lnTo>
                    <a:lnTo>
                      <a:pt x="6373" y="6240"/>
                    </a:lnTo>
                    <a:lnTo>
                      <a:pt x="6385" y="6253"/>
                    </a:lnTo>
                    <a:lnTo>
                      <a:pt x="6391" y="6265"/>
                    </a:lnTo>
                    <a:lnTo>
                      <a:pt x="6390" y="6276"/>
                    </a:lnTo>
                    <a:lnTo>
                      <a:pt x="6384" y="6287"/>
                    </a:lnTo>
                    <a:lnTo>
                      <a:pt x="6374" y="6297"/>
                    </a:lnTo>
                    <a:lnTo>
                      <a:pt x="6363" y="6306"/>
                    </a:lnTo>
                    <a:lnTo>
                      <a:pt x="6350" y="6315"/>
                    </a:lnTo>
                    <a:lnTo>
                      <a:pt x="6339" y="6324"/>
                    </a:lnTo>
                    <a:lnTo>
                      <a:pt x="6329" y="6333"/>
                    </a:lnTo>
                    <a:lnTo>
                      <a:pt x="6323" y="6342"/>
                    </a:lnTo>
                    <a:lnTo>
                      <a:pt x="6322" y="6350"/>
                    </a:lnTo>
                    <a:lnTo>
                      <a:pt x="6326" y="6359"/>
                    </a:lnTo>
                    <a:lnTo>
                      <a:pt x="6339" y="6368"/>
                    </a:lnTo>
                    <a:lnTo>
                      <a:pt x="6307" y="6370"/>
                    </a:lnTo>
                    <a:lnTo>
                      <a:pt x="6272" y="6373"/>
                    </a:lnTo>
                    <a:lnTo>
                      <a:pt x="6235" y="6376"/>
                    </a:lnTo>
                    <a:lnTo>
                      <a:pt x="6197" y="6378"/>
                    </a:lnTo>
                    <a:lnTo>
                      <a:pt x="6157" y="6378"/>
                    </a:lnTo>
                    <a:lnTo>
                      <a:pt x="6115" y="6377"/>
                    </a:lnTo>
                    <a:lnTo>
                      <a:pt x="6072" y="6374"/>
                    </a:lnTo>
                    <a:lnTo>
                      <a:pt x="6028" y="6369"/>
                    </a:lnTo>
                    <a:lnTo>
                      <a:pt x="5981" y="6361"/>
                    </a:lnTo>
                    <a:lnTo>
                      <a:pt x="5934" y="6349"/>
                    </a:lnTo>
                    <a:lnTo>
                      <a:pt x="5887" y="6333"/>
                    </a:lnTo>
                    <a:lnTo>
                      <a:pt x="5838" y="6314"/>
                    </a:lnTo>
                    <a:lnTo>
                      <a:pt x="5789" y="6290"/>
                    </a:lnTo>
                    <a:lnTo>
                      <a:pt x="5738" y="6260"/>
                    </a:lnTo>
                    <a:lnTo>
                      <a:pt x="5688" y="6226"/>
                    </a:lnTo>
                    <a:lnTo>
                      <a:pt x="5638" y="6185"/>
                    </a:lnTo>
                    <a:lnTo>
                      <a:pt x="5613" y="6168"/>
                    </a:lnTo>
                    <a:lnTo>
                      <a:pt x="5588" y="6156"/>
                    </a:lnTo>
                    <a:lnTo>
                      <a:pt x="5560" y="6150"/>
                    </a:lnTo>
                    <a:lnTo>
                      <a:pt x="5532" y="6147"/>
                    </a:lnTo>
                    <a:lnTo>
                      <a:pt x="5502" y="6149"/>
                    </a:lnTo>
                    <a:lnTo>
                      <a:pt x="5471" y="6153"/>
                    </a:lnTo>
                    <a:lnTo>
                      <a:pt x="5438" y="6162"/>
                    </a:lnTo>
                    <a:lnTo>
                      <a:pt x="5406" y="6173"/>
                    </a:lnTo>
                    <a:lnTo>
                      <a:pt x="5372" y="6186"/>
                    </a:lnTo>
                    <a:lnTo>
                      <a:pt x="5340" y="6200"/>
                    </a:lnTo>
                    <a:lnTo>
                      <a:pt x="5306" y="6217"/>
                    </a:lnTo>
                    <a:lnTo>
                      <a:pt x="5273" y="6235"/>
                    </a:lnTo>
                    <a:lnTo>
                      <a:pt x="5239" y="6253"/>
                    </a:lnTo>
                    <a:lnTo>
                      <a:pt x="5207" y="6272"/>
                    </a:lnTo>
                    <a:lnTo>
                      <a:pt x="5176" y="6291"/>
                    </a:lnTo>
                    <a:lnTo>
                      <a:pt x="5145" y="6310"/>
                    </a:lnTo>
                    <a:lnTo>
                      <a:pt x="5118" y="6327"/>
                    </a:lnTo>
                    <a:lnTo>
                      <a:pt x="5086" y="6345"/>
                    </a:lnTo>
                    <a:lnTo>
                      <a:pt x="5051" y="6362"/>
                    </a:lnTo>
                    <a:lnTo>
                      <a:pt x="5012" y="6378"/>
                    </a:lnTo>
                    <a:lnTo>
                      <a:pt x="4972" y="6392"/>
                    </a:lnTo>
                    <a:lnTo>
                      <a:pt x="4928" y="6406"/>
                    </a:lnTo>
                    <a:lnTo>
                      <a:pt x="4883" y="6418"/>
                    </a:lnTo>
                    <a:lnTo>
                      <a:pt x="4838" y="6428"/>
                    </a:lnTo>
                    <a:lnTo>
                      <a:pt x="4793" y="6436"/>
                    </a:lnTo>
                    <a:lnTo>
                      <a:pt x="4748" y="6442"/>
                    </a:lnTo>
                    <a:lnTo>
                      <a:pt x="4704" y="6446"/>
                    </a:lnTo>
                    <a:lnTo>
                      <a:pt x="4661" y="6447"/>
                    </a:lnTo>
                    <a:lnTo>
                      <a:pt x="4622" y="6445"/>
                    </a:lnTo>
                    <a:lnTo>
                      <a:pt x="4585" y="6440"/>
                    </a:lnTo>
                    <a:lnTo>
                      <a:pt x="4552" y="6432"/>
                    </a:lnTo>
                    <a:lnTo>
                      <a:pt x="4522" y="6421"/>
                    </a:lnTo>
                    <a:lnTo>
                      <a:pt x="4491" y="6406"/>
                    </a:lnTo>
                    <a:lnTo>
                      <a:pt x="4461" y="6388"/>
                    </a:lnTo>
                    <a:lnTo>
                      <a:pt x="4433" y="6368"/>
                    </a:lnTo>
                    <a:lnTo>
                      <a:pt x="4407" y="6346"/>
                    </a:lnTo>
                    <a:lnTo>
                      <a:pt x="4382" y="6321"/>
                    </a:lnTo>
                    <a:lnTo>
                      <a:pt x="4357" y="6295"/>
                    </a:lnTo>
                    <a:lnTo>
                      <a:pt x="4334" y="6267"/>
                    </a:lnTo>
                    <a:lnTo>
                      <a:pt x="4311" y="6240"/>
                    </a:lnTo>
                    <a:lnTo>
                      <a:pt x="4287" y="6211"/>
                    </a:lnTo>
                    <a:lnTo>
                      <a:pt x="4263" y="6183"/>
                    </a:lnTo>
                    <a:lnTo>
                      <a:pt x="4238" y="6155"/>
                    </a:lnTo>
                    <a:lnTo>
                      <a:pt x="4214" y="6128"/>
                    </a:lnTo>
                    <a:lnTo>
                      <a:pt x="4188" y="6103"/>
                    </a:lnTo>
                    <a:lnTo>
                      <a:pt x="4159" y="6078"/>
                    </a:lnTo>
                    <a:lnTo>
                      <a:pt x="4130" y="6057"/>
                    </a:lnTo>
                    <a:lnTo>
                      <a:pt x="4098" y="6038"/>
                    </a:lnTo>
                    <a:lnTo>
                      <a:pt x="4082" y="6032"/>
                    </a:lnTo>
                    <a:lnTo>
                      <a:pt x="4067" y="6028"/>
                    </a:lnTo>
                    <a:lnTo>
                      <a:pt x="4052" y="6022"/>
                    </a:lnTo>
                    <a:lnTo>
                      <a:pt x="4037" y="6016"/>
                    </a:lnTo>
                    <a:lnTo>
                      <a:pt x="4023" y="6010"/>
                    </a:lnTo>
                    <a:lnTo>
                      <a:pt x="4010" y="6003"/>
                    </a:lnTo>
                    <a:lnTo>
                      <a:pt x="3995" y="5996"/>
                    </a:lnTo>
                    <a:lnTo>
                      <a:pt x="3982" y="5988"/>
                    </a:lnTo>
                    <a:lnTo>
                      <a:pt x="3968" y="5980"/>
                    </a:lnTo>
                    <a:lnTo>
                      <a:pt x="3954" y="5971"/>
                    </a:lnTo>
                    <a:lnTo>
                      <a:pt x="3940" y="5962"/>
                    </a:lnTo>
                    <a:lnTo>
                      <a:pt x="3925" y="5954"/>
                    </a:lnTo>
                    <a:lnTo>
                      <a:pt x="3911" y="5945"/>
                    </a:lnTo>
                    <a:lnTo>
                      <a:pt x="3896" y="5936"/>
                    </a:lnTo>
                    <a:lnTo>
                      <a:pt x="3880" y="5927"/>
                    </a:lnTo>
                    <a:lnTo>
                      <a:pt x="3864" y="5919"/>
                    </a:lnTo>
                    <a:lnTo>
                      <a:pt x="3829" y="5898"/>
                    </a:lnTo>
                    <a:lnTo>
                      <a:pt x="3797" y="5875"/>
                    </a:lnTo>
                    <a:lnTo>
                      <a:pt x="3771" y="5847"/>
                    </a:lnTo>
                    <a:lnTo>
                      <a:pt x="3747" y="5817"/>
                    </a:lnTo>
                    <a:lnTo>
                      <a:pt x="3727" y="5784"/>
                    </a:lnTo>
                    <a:lnTo>
                      <a:pt x="3709" y="5749"/>
                    </a:lnTo>
                    <a:lnTo>
                      <a:pt x="3692" y="5712"/>
                    </a:lnTo>
                    <a:lnTo>
                      <a:pt x="3678" y="5675"/>
                    </a:lnTo>
                    <a:lnTo>
                      <a:pt x="3664" y="5636"/>
                    </a:lnTo>
                    <a:lnTo>
                      <a:pt x="3649" y="5597"/>
                    </a:lnTo>
                    <a:lnTo>
                      <a:pt x="3634" y="5559"/>
                    </a:lnTo>
                    <a:lnTo>
                      <a:pt x="3618" y="5521"/>
                    </a:lnTo>
                    <a:lnTo>
                      <a:pt x="3600" y="5485"/>
                    </a:lnTo>
                    <a:lnTo>
                      <a:pt x="3580" y="5450"/>
                    </a:lnTo>
                    <a:lnTo>
                      <a:pt x="3557" y="5416"/>
                    </a:lnTo>
                    <a:lnTo>
                      <a:pt x="3531" y="5387"/>
                    </a:lnTo>
                    <a:lnTo>
                      <a:pt x="3520" y="5453"/>
                    </a:lnTo>
                    <a:lnTo>
                      <a:pt x="3519" y="5513"/>
                    </a:lnTo>
                    <a:lnTo>
                      <a:pt x="3525" y="5569"/>
                    </a:lnTo>
                    <a:lnTo>
                      <a:pt x="3536" y="5621"/>
                    </a:lnTo>
                    <a:lnTo>
                      <a:pt x="3553" y="5669"/>
                    </a:lnTo>
                    <a:lnTo>
                      <a:pt x="3573" y="5714"/>
                    </a:lnTo>
                    <a:lnTo>
                      <a:pt x="3596" y="5759"/>
                    </a:lnTo>
                    <a:lnTo>
                      <a:pt x="3619" y="5802"/>
                    </a:lnTo>
                    <a:lnTo>
                      <a:pt x="3643" y="5844"/>
                    </a:lnTo>
                    <a:lnTo>
                      <a:pt x="3664" y="5887"/>
                    </a:lnTo>
                    <a:lnTo>
                      <a:pt x="3682" y="5932"/>
                    </a:lnTo>
                    <a:lnTo>
                      <a:pt x="3696" y="5979"/>
                    </a:lnTo>
                    <a:lnTo>
                      <a:pt x="3706" y="6027"/>
                    </a:lnTo>
                    <a:lnTo>
                      <a:pt x="3708" y="6080"/>
                    </a:lnTo>
                    <a:lnTo>
                      <a:pt x="3702" y="6137"/>
                    </a:lnTo>
                    <a:lnTo>
                      <a:pt x="3686" y="6199"/>
                    </a:lnTo>
                    <a:lnTo>
                      <a:pt x="3684" y="6203"/>
                    </a:lnTo>
                    <a:lnTo>
                      <a:pt x="3679" y="6205"/>
                    </a:lnTo>
                    <a:lnTo>
                      <a:pt x="3671" y="6207"/>
                    </a:lnTo>
                    <a:lnTo>
                      <a:pt x="3660" y="6206"/>
                    </a:lnTo>
                    <a:lnTo>
                      <a:pt x="3648" y="6205"/>
                    </a:lnTo>
                    <a:lnTo>
                      <a:pt x="3632" y="6203"/>
                    </a:lnTo>
                    <a:lnTo>
                      <a:pt x="3615" y="6200"/>
                    </a:lnTo>
                    <a:lnTo>
                      <a:pt x="3598" y="6196"/>
                    </a:lnTo>
                    <a:lnTo>
                      <a:pt x="3580" y="6191"/>
                    </a:lnTo>
                    <a:lnTo>
                      <a:pt x="3561" y="6186"/>
                    </a:lnTo>
                    <a:lnTo>
                      <a:pt x="3542" y="6181"/>
                    </a:lnTo>
                    <a:lnTo>
                      <a:pt x="3525" y="6176"/>
                    </a:lnTo>
                    <a:lnTo>
                      <a:pt x="3507" y="6170"/>
                    </a:lnTo>
                    <a:lnTo>
                      <a:pt x="3491" y="6165"/>
                    </a:lnTo>
                    <a:lnTo>
                      <a:pt x="3477" y="6160"/>
                    </a:lnTo>
                    <a:lnTo>
                      <a:pt x="3466" y="6155"/>
                    </a:lnTo>
                    <a:lnTo>
                      <a:pt x="3431" y="6119"/>
                    </a:lnTo>
                    <a:lnTo>
                      <a:pt x="3399" y="6088"/>
                    </a:lnTo>
                    <a:lnTo>
                      <a:pt x="3368" y="6063"/>
                    </a:lnTo>
                    <a:lnTo>
                      <a:pt x="3340" y="6041"/>
                    </a:lnTo>
                    <a:lnTo>
                      <a:pt x="3312" y="6020"/>
                    </a:lnTo>
                    <a:lnTo>
                      <a:pt x="3286" y="6003"/>
                    </a:lnTo>
                    <a:lnTo>
                      <a:pt x="3260" y="5987"/>
                    </a:lnTo>
                    <a:lnTo>
                      <a:pt x="3236" y="5969"/>
                    </a:lnTo>
                    <a:lnTo>
                      <a:pt x="3213" y="5952"/>
                    </a:lnTo>
                    <a:lnTo>
                      <a:pt x="3190" y="5934"/>
                    </a:lnTo>
                    <a:lnTo>
                      <a:pt x="3169" y="5913"/>
                    </a:lnTo>
                    <a:lnTo>
                      <a:pt x="3147" y="5887"/>
                    </a:lnTo>
                    <a:lnTo>
                      <a:pt x="3127" y="5859"/>
                    </a:lnTo>
                    <a:lnTo>
                      <a:pt x="3107" y="5824"/>
                    </a:lnTo>
                    <a:lnTo>
                      <a:pt x="3086" y="5784"/>
                    </a:lnTo>
                    <a:lnTo>
                      <a:pt x="3067" y="5738"/>
                    </a:lnTo>
                    <a:lnTo>
                      <a:pt x="3065" y="5726"/>
                    </a:lnTo>
                    <a:lnTo>
                      <a:pt x="3062" y="5716"/>
                    </a:lnTo>
                    <a:lnTo>
                      <a:pt x="3059" y="5706"/>
                    </a:lnTo>
                    <a:lnTo>
                      <a:pt x="3054" y="5696"/>
                    </a:lnTo>
                    <a:lnTo>
                      <a:pt x="3048" y="5686"/>
                    </a:lnTo>
                    <a:lnTo>
                      <a:pt x="3042" y="5677"/>
                    </a:lnTo>
                    <a:lnTo>
                      <a:pt x="3036" y="5666"/>
                    </a:lnTo>
                    <a:lnTo>
                      <a:pt x="3028" y="5656"/>
                    </a:lnTo>
                    <a:lnTo>
                      <a:pt x="3020" y="5647"/>
                    </a:lnTo>
                    <a:lnTo>
                      <a:pt x="3013" y="5637"/>
                    </a:lnTo>
                    <a:lnTo>
                      <a:pt x="3005" y="5627"/>
                    </a:lnTo>
                    <a:lnTo>
                      <a:pt x="2998" y="5618"/>
                    </a:lnTo>
                    <a:lnTo>
                      <a:pt x="2990" y="5608"/>
                    </a:lnTo>
                    <a:lnTo>
                      <a:pt x="2983" y="5597"/>
                    </a:lnTo>
                    <a:lnTo>
                      <a:pt x="2977" y="5587"/>
                    </a:lnTo>
                    <a:lnTo>
                      <a:pt x="2971" y="5578"/>
                    </a:lnTo>
                    <a:lnTo>
                      <a:pt x="2950" y="5522"/>
                    </a:lnTo>
                    <a:lnTo>
                      <a:pt x="2930" y="5466"/>
                    </a:lnTo>
                    <a:lnTo>
                      <a:pt x="2911" y="5410"/>
                    </a:lnTo>
                    <a:lnTo>
                      <a:pt x="2892" y="5354"/>
                    </a:lnTo>
                    <a:lnTo>
                      <a:pt x="2874" y="5298"/>
                    </a:lnTo>
                    <a:lnTo>
                      <a:pt x="2856" y="5243"/>
                    </a:lnTo>
                    <a:lnTo>
                      <a:pt x="2837" y="5187"/>
                    </a:lnTo>
                    <a:lnTo>
                      <a:pt x="2819" y="5130"/>
                    </a:lnTo>
                    <a:lnTo>
                      <a:pt x="2801" y="5074"/>
                    </a:lnTo>
                    <a:lnTo>
                      <a:pt x="2783" y="5018"/>
                    </a:lnTo>
                    <a:lnTo>
                      <a:pt x="2765" y="4962"/>
                    </a:lnTo>
                    <a:lnTo>
                      <a:pt x="2747" y="4906"/>
                    </a:lnTo>
                    <a:lnTo>
                      <a:pt x="2728" y="4850"/>
                    </a:lnTo>
                    <a:lnTo>
                      <a:pt x="2709" y="4794"/>
                    </a:lnTo>
                    <a:lnTo>
                      <a:pt x="2689" y="4737"/>
                    </a:lnTo>
                    <a:lnTo>
                      <a:pt x="2670" y="4682"/>
                    </a:lnTo>
                    <a:lnTo>
                      <a:pt x="2663" y="4677"/>
                    </a:lnTo>
                    <a:lnTo>
                      <a:pt x="2658" y="4672"/>
                    </a:lnTo>
                    <a:lnTo>
                      <a:pt x="2652" y="4667"/>
                    </a:lnTo>
                    <a:lnTo>
                      <a:pt x="2647" y="4663"/>
                    </a:lnTo>
                    <a:lnTo>
                      <a:pt x="2641" y="4658"/>
                    </a:lnTo>
                    <a:lnTo>
                      <a:pt x="2636" y="4653"/>
                    </a:lnTo>
                    <a:lnTo>
                      <a:pt x="2630" y="4649"/>
                    </a:lnTo>
                    <a:lnTo>
                      <a:pt x="2625" y="4644"/>
                    </a:lnTo>
                    <a:lnTo>
                      <a:pt x="2619" y="4639"/>
                    </a:lnTo>
                    <a:lnTo>
                      <a:pt x="2613" y="4635"/>
                    </a:lnTo>
                    <a:lnTo>
                      <a:pt x="2608" y="4630"/>
                    </a:lnTo>
                    <a:lnTo>
                      <a:pt x="2601" y="4624"/>
                    </a:lnTo>
                    <a:lnTo>
                      <a:pt x="2596" y="4620"/>
                    </a:lnTo>
                    <a:lnTo>
                      <a:pt x="2590" y="4615"/>
                    </a:lnTo>
                    <a:lnTo>
                      <a:pt x="2585" y="4610"/>
                    </a:lnTo>
                    <a:lnTo>
                      <a:pt x="2580" y="4606"/>
                    </a:lnTo>
                    <a:lnTo>
                      <a:pt x="2548" y="4604"/>
                    </a:lnTo>
                    <a:lnTo>
                      <a:pt x="2517" y="4605"/>
                    </a:lnTo>
                    <a:lnTo>
                      <a:pt x="2486" y="4607"/>
                    </a:lnTo>
                    <a:lnTo>
                      <a:pt x="2455" y="4611"/>
                    </a:lnTo>
                    <a:lnTo>
                      <a:pt x="2425" y="4616"/>
                    </a:lnTo>
                    <a:lnTo>
                      <a:pt x="2395" y="4621"/>
                    </a:lnTo>
                    <a:lnTo>
                      <a:pt x="2366" y="4627"/>
                    </a:lnTo>
                    <a:lnTo>
                      <a:pt x="2337" y="4633"/>
                    </a:lnTo>
                    <a:lnTo>
                      <a:pt x="2310" y="4638"/>
                    </a:lnTo>
                    <a:lnTo>
                      <a:pt x="2282" y="4641"/>
                    </a:lnTo>
                    <a:lnTo>
                      <a:pt x="2255" y="4643"/>
                    </a:lnTo>
                    <a:lnTo>
                      <a:pt x="2229" y="4643"/>
                    </a:lnTo>
                    <a:lnTo>
                      <a:pt x="2204" y="4641"/>
                    </a:lnTo>
                    <a:lnTo>
                      <a:pt x="2179" y="4636"/>
                    </a:lnTo>
                    <a:lnTo>
                      <a:pt x="2156" y="4627"/>
                    </a:lnTo>
                    <a:lnTo>
                      <a:pt x="2134" y="4616"/>
                    </a:lnTo>
                    <a:lnTo>
                      <a:pt x="2112" y="4605"/>
                    </a:lnTo>
                    <a:lnTo>
                      <a:pt x="2094" y="4592"/>
                    </a:lnTo>
                    <a:lnTo>
                      <a:pt x="2077" y="4575"/>
                    </a:lnTo>
                    <a:lnTo>
                      <a:pt x="2062" y="4556"/>
                    </a:lnTo>
                    <a:lnTo>
                      <a:pt x="2047" y="4535"/>
                    </a:lnTo>
                    <a:lnTo>
                      <a:pt x="2035" y="4512"/>
                    </a:lnTo>
                    <a:lnTo>
                      <a:pt x="2024" y="4486"/>
                    </a:lnTo>
                    <a:lnTo>
                      <a:pt x="2014" y="4460"/>
                    </a:lnTo>
                    <a:lnTo>
                      <a:pt x="2005" y="4432"/>
                    </a:lnTo>
                    <a:lnTo>
                      <a:pt x="1995" y="4404"/>
                    </a:lnTo>
                    <a:lnTo>
                      <a:pt x="1987" y="4375"/>
                    </a:lnTo>
                    <a:lnTo>
                      <a:pt x="1980" y="4347"/>
                    </a:lnTo>
                    <a:lnTo>
                      <a:pt x="1973" y="4318"/>
                    </a:lnTo>
                    <a:lnTo>
                      <a:pt x="1966" y="4290"/>
                    </a:lnTo>
                    <a:lnTo>
                      <a:pt x="1959" y="4263"/>
                    </a:lnTo>
                    <a:lnTo>
                      <a:pt x="1952" y="4237"/>
                    </a:lnTo>
                    <a:lnTo>
                      <a:pt x="1928" y="4171"/>
                    </a:lnTo>
                    <a:lnTo>
                      <a:pt x="1904" y="4107"/>
                    </a:lnTo>
                    <a:lnTo>
                      <a:pt x="1877" y="4045"/>
                    </a:lnTo>
                    <a:lnTo>
                      <a:pt x="1849" y="3984"/>
                    </a:lnTo>
                    <a:lnTo>
                      <a:pt x="1820" y="3924"/>
                    </a:lnTo>
                    <a:lnTo>
                      <a:pt x="1790" y="3864"/>
                    </a:lnTo>
                    <a:lnTo>
                      <a:pt x="1761" y="3805"/>
                    </a:lnTo>
                    <a:lnTo>
                      <a:pt x="1731" y="3746"/>
                    </a:lnTo>
                    <a:lnTo>
                      <a:pt x="1703" y="3687"/>
                    </a:lnTo>
                    <a:lnTo>
                      <a:pt x="1676" y="3628"/>
                    </a:lnTo>
                    <a:lnTo>
                      <a:pt x="1652" y="3568"/>
                    </a:lnTo>
                    <a:lnTo>
                      <a:pt x="1629" y="3508"/>
                    </a:lnTo>
                    <a:lnTo>
                      <a:pt x="1609" y="3446"/>
                    </a:lnTo>
                    <a:lnTo>
                      <a:pt x="1594" y="3383"/>
                    </a:lnTo>
                    <a:lnTo>
                      <a:pt x="1581" y="3319"/>
                    </a:lnTo>
                    <a:lnTo>
                      <a:pt x="1573" y="3253"/>
                    </a:lnTo>
                    <a:lnTo>
                      <a:pt x="1469" y="3228"/>
                    </a:lnTo>
                    <a:lnTo>
                      <a:pt x="1369" y="3217"/>
                    </a:lnTo>
                    <a:lnTo>
                      <a:pt x="1274" y="3219"/>
                    </a:lnTo>
                    <a:lnTo>
                      <a:pt x="1182" y="3233"/>
                    </a:lnTo>
                    <a:lnTo>
                      <a:pt x="1094" y="3255"/>
                    </a:lnTo>
                    <a:lnTo>
                      <a:pt x="1007" y="3285"/>
                    </a:lnTo>
                    <a:lnTo>
                      <a:pt x="922" y="3319"/>
                    </a:lnTo>
                    <a:lnTo>
                      <a:pt x="837" y="3358"/>
                    </a:lnTo>
                    <a:lnTo>
                      <a:pt x="753" y="3397"/>
                    </a:lnTo>
                    <a:lnTo>
                      <a:pt x="666" y="3438"/>
                    </a:lnTo>
                    <a:lnTo>
                      <a:pt x="579" y="3476"/>
                    </a:lnTo>
                    <a:lnTo>
                      <a:pt x="490" y="3509"/>
                    </a:lnTo>
                    <a:lnTo>
                      <a:pt x="396" y="3538"/>
                    </a:lnTo>
                    <a:lnTo>
                      <a:pt x="299" y="3558"/>
                    </a:lnTo>
                    <a:lnTo>
                      <a:pt x="197" y="3570"/>
                    </a:lnTo>
                    <a:lnTo>
                      <a:pt x="90" y="3570"/>
                    </a:lnTo>
                    <a:lnTo>
                      <a:pt x="89" y="3569"/>
                    </a:lnTo>
                    <a:lnTo>
                      <a:pt x="89" y="3567"/>
                    </a:lnTo>
                    <a:lnTo>
                      <a:pt x="89" y="3564"/>
                    </a:lnTo>
                    <a:lnTo>
                      <a:pt x="89" y="3561"/>
                    </a:lnTo>
                    <a:lnTo>
                      <a:pt x="89" y="3556"/>
                    </a:lnTo>
                    <a:lnTo>
                      <a:pt x="89" y="3551"/>
                    </a:lnTo>
                    <a:lnTo>
                      <a:pt x="90" y="3545"/>
                    </a:lnTo>
                    <a:lnTo>
                      <a:pt x="90" y="3539"/>
                    </a:lnTo>
                    <a:lnTo>
                      <a:pt x="91" y="3532"/>
                    </a:lnTo>
                    <a:lnTo>
                      <a:pt x="92" y="3524"/>
                    </a:lnTo>
                    <a:lnTo>
                      <a:pt x="94" y="3517"/>
                    </a:lnTo>
                    <a:lnTo>
                      <a:pt x="96" y="3510"/>
                    </a:lnTo>
                    <a:lnTo>
                      <a:pt x="98" y="3503"/>
                    </a:lnTo>
                    <a:lnTo>
                      <a:pt x="101" y="3497"/>
                    </a:lnTo>
                    <a:lnTo>
                      <a:pt x="105" y="3490"/>
                    </a:lnTo>
                    <a:lnTo>
                      <a:pt x="110" y="3485"/>
                    </a:lnTo>
                    <a:lnTo>
                      <a:pt x="138" y="3462"/>
                    </a:lnTo>
                    <a:lnTo>
                      <a:pt x="163" y="3443"/>
                    </a:lnTo>
                    <a:lnTo>
                      <a:pt x="187" y="3427"/>
                    </a:lnTo>
                    <a:lnTo>
                      <a:pt x="207" y="3413"/>
                    </a:lnTo>
                    <a:lnTo>
                      <a:pt x="226" y="3399"/>
                    </a:lnTo>
                    <a:lnTo>
                      <a:pt x="245" y="3386"/>
                    </a:lnTo>
                    <a:lnTo>
                      <a:pt x="261" y="3375"/>
                    </a:lnTo>
                    <a:lnTo>
                      <a:pt x="277" y="3363"/>
                    </a:lnTo>
                    <a:lnTo>
                      <a:pt x="291" y="3350"/>
                    </a:lnTo>
                    <a:lnTo>
                      <a:pt x="306" y="3336"/>
                    </a:lnTo>
                    <a:lnTo>
                      <a:pt x="321" y="3321"/>
                    </a:lnTo>
                    <a:lnTo>
                      <a:pt x="335" y="3303"/>
                    </a:lnTo>
                    <a:lnTo>
                      <a:pt x="349" y="3284"/>
                    </a:lnTo>
                    <a:lnTo>
                      <a:pt x="365" y="3260"/>
                    </a:lnTo>
                    <a:lnTo>
                      <a:pt x="381" y="3234"/>
                    </a:lnTo>
                    <a:lnTo>
                      <a:pt x="399" y="3203"/>
                    </a:lnTo>
                    <a:lnTo>
                      <a:pt x="360" y="3189"/>
                    </a:lnTo>
                    <a:lnTo>
                      <a:pt x="321" y="3171"/>
                    </a:lnTo>
                    <a:lnTo>
                      <a:pt x="280" y="3150"/>
                    </a:lnTo>
                    <a:lnTo>
                      <a:pt x="239" y="3127"/>
                    </a:lnTo>
                    <a:lnTo>
                      <a:pt x="201" y="3099"/>
                    </a:lnTo>
                    <a:lnTo>
                      <a:pt x="163" y="3070"/>
                    </a:lnTo>
                    <a:lnTo>
                      <a:pt x="128" y="3037"/>
                    </a:lnTo>
                    <a:lnTo>
                      <a:pt x="95" y="3001"/>
                    </a:lnTo>
                    <a:lnTo>
                      <a:pt x="66" y="2962"/>
                    </a:lnTo>
                    <a:lnTo>
                      <a:pt x="41" y="2921"/>
                    </a:lnTo>
                    <a:lnTo>
                      <a:pt x="22" y="2876"/>
                    </a:lnTo>
                    <a:lnTo>
                      <a:pt x="8" y="2829"/>
                    </a:lnTo>
                    <a:lnTo>
                      <a:pt x="0" y="2778"/>
                    </a:lnTo>
                    <a:lnTo>
                      <a:pt x="0" y="2725"/>
                    </a:lnTo>
                    <a:lnTo>
                      <a:pt x="9" y="2670"/>
                    </a:lnTo>
                    <a:lnTo>
                      <a:pt x="26" y="2613"/>
                    </a:lnTo>
                    <a:lnTo>
                      <a:pt x="26" y="2612"/>
                    </a:lnTo>
                    <a:lnTo>
                      <a:pt x="28" y="2611"/>
                    </a:lnTo>
                    <a:lnTo>
                      <a:pt x="31" y="2609"/>
                    </a:lnTo>
                    <a:lnTo>
                      <a:pt x="35" y="2606"/>
                    </a:lnTo>
                    <a:lnTo>
                      <a:pt x="39" y="2604"/>
                    </a:lnTo>
                    <a:lnTo>
                      <a:pt x="45" y="2601"/>
                    </a:lnTo>
                    <a:lnTo>
                      <a:pt x="52" y="2598"/>
                    </a:lnTo>
                    <a:lnTo>
                      <a:pt x="59" y="2595"/>
                    </a:lnTo>
                    <a:lnTo>
                      <a:pt x="68" y="2592"/>
                    </a:lnTo>
                    <a:lnTo>
                      <a:pt x="76" y="2588"/>
                    </a:lnTo>
                    <a:lnTo>
                      <a:pt x="85" y="2585"/>
                    </a:lnTo>
                    <a:lnTo>
                      <a:pt x="94" y="2582"/>
                    </a:lnTo>
                    <a:lnTo>
                      <a:pt x="104" y="2580"/>
                    </a:lnTo>
                    <a:lnTo>
                      <a:pt x="113" y="2578"/>
                    </a:lnTo>
                    <a:lnTo>
                      <a:pt x="124" y="2576"/>
                    </a:lnTo>
                    <a:lnTo>
                      <a:pt x="135" y="2575"/>
                    </a:lnTo>
                    <a:lnTo>
                      <a:pt x="146" y="2569"/>
                    </a:lnTo>
                    <a:lnTo>
                      <a:pt x="158" y="2564"/>
                    </a:lnTo>
                    <a:lnTo>
                      <a:pt x="173" y="2559"/>
                    </a:lnTo>
                    <a:lnTo>
                      <a:pt x="190" y="2554"/>
                    </a:lnTo>
                    <a:lnTo>
                      <a:pt x="207" y="2550"/>
                    </a:lnTo>
                    <a:lnTo>
                      <a:pt x="225" y="2544"/>
                    </a:lnTo>
                    <a:lnTo>
                      <a:pt x="244" y="2540"/>
                    </a:lnTo>
                    <a:lnTo>
                      <a:pt x="263" y="2535"/>
                    </a:lnTo>
                    <a:lnTo>
                      <a:pt x="282" y="2530"/>
                    </a:lnTo>
                    <a:lnTo>
                      <a:pt x="300" y="2525"/>
                    </a:lnTo>
                    <a:lnTo>
                      <a:pt x="319" y="2519"/>
                    </a:lnTo>
                    <a:lnTo>
                      <a:pt x="336" y="2512"/>
                    </a:lnTo>
                    <a:lnTo>
                      <a:pt x="351" y="2505"/>
                    </a:lnTo>
                    <a:lnTo>
                      <a:pt x="367" y="2496"/>
                    </a:lnTo>
                    <a:lnTo>
                      <a:pt x="379" y="2486"/>
                    </a:lnTo>
                    <a:lnTo>
                      <a:pt x="390" y="2476"/>
                    </a:lnTo>
                    <a:lnTo>
                      <a:pt x="401" y="2462"/>
                    </a:lnTo>
                    <a:lnTo>
                      <a:pt x="408" y="2445"/>
                    </a:lnTo>
                    <a:lnTo>
                      <a:pt x="410" y="2424"/>
                    </a:lnTo>
                    <a:lnTo>
                      <a:pt x="408" y="2401"/>
                    </a:lnTo>
                    <a:lnTo>
                      <a:pt x="403" y="2377"/>
                    </a:lnTo>
                    <a:lnTo>
                      <a:pt x="396" y="2350"/>
                    </a:lnTo>
                    <a:lnTo>
                      <a:pt x="386" y="2323"/>
                    </a:lnTo>
                    <a:lnTo>
                      <a:pt x="376" y="2295"/>
                    </a:lnTo>
                    <a:lnTo>
                      <a:pt x="363" y="2269"/>
                    </a:lnTo>
                    <a:lnTo>
                      <a:pt x="352" y="2244"/>
                    </a:lnTo>
                    <a:lnTo>
                      <a:pt x="341" y="2219"/>
                    </a:lnTo>
                    <a:lnTo>
                      <a:pt x="332" y="2197"/>
                    </a:lnTo>
                    <a:lnTo>
                      <a:pt x="325" y="2176"/>
                    </a:lnTo>
                    <a:lnTo>
                      <a:pt x="320" y="2160"/>
                    </a:lnTo>
                    <a:lnTo>
                      <a:pt x="319" y="2148"/>
                    </a:lnTo>
                    <a:lnTo>
                      <a:pt x="322" y="2140"/>
                    </a:lnTo>
                    <a:lnTo>
                      <a:pt x="382" y="2113"/>
                    </a:lnTo>
                    <a:lnTo>
                      <a:pt x="441" y="2089"/>
                    </a:lnTo>
                    <a:lnTo>
                      <a:pt x="501" y="2066"/>
                    </a:lnTo>
                    <a:lnTo>
                      <a:pt x="560" y="2043"/>
                    </a:lnTo>
                    <a:lnTo>
                      <a:pt x="618" y="2023"/>
                    </a:lnTo>
                    <a:lnTo>
                      <a:pt x="677" y="2004"/>
                    </a:lnTo>
                    <a:lnTo>
                      <a:pt x="735" y="1987"/>
                    </a:lnTo>
                    <a:lnTo>
                      <a:pt x="794" y="1974"/>
                    </a:lnTo>
                    <a:lnTo>
                      <a:pt x="853" y="1963"/>
                    </a:lnTo>
                    <a:lnTo>
                      <a:pt x="912" y="1956"/>
                    </a:lnTo>
                    <a:lnTo>
                      <a:pt x="972" y="1952"/>
                    </a:lnTo>
                    <a:lnTo>
                      <a:pt x="1032" y="1952"/>
                    </a:lnTo>
                    <a:lnTo>
                      <a:pt x="1093" y="1956"/>
                    </a:lnTo>
                    <a:lnTo>
                      <a:pt x="1155" y="1964"/>
                    </a:lnTo>
                    <a:lnTo>
                      <a:pt x="1218" y="1977"/>
                    </a:lnTo>
                    <a:lnTo>
                      <a:pt x="1283" y="1995"/>
                    </a:lnTo>
                    <a:lnTo>
                      <a:pt x="1303" y="1997"/>
                    </a:lnTo>
                    <a:lnTo>
                      <a:pt x="1323" y="2000"/>
                    </a:lnTo>
                    <a:lnTo>
                      <a:pt x="1344" y="2002"/>
                    </a:lnTo>
                    <a:lnTo>
                      <a:pt x="1364" y="2003"/>
                    </a:lnTo>
                    <a:lnTo>
                      <a:pt x="1384" y="2003"/>
                    </a:lnTo>
                    <a:lnTo>
                      <a:pt x="1405" y="2003"/>
                    </a:lnTo>
                    <a:lnTo>
                      <a:pt x="1425" y="2002"/>
                    </a:lnTo>
                    <a:lnTo>
                      <a:pt x="1445" y="2002"/>
                    </a:lnTo>
                    <a:lnTo>
                      <a:pt x="1467" y="2001"/>
                    </a:lnTo>
                    <a:lnTo>
                      <a:pt x="1487" y="2000"/>
                    </a:lnTo>
                    <a:lnTo>
                      <a:pt x="1509" y="2000"/>
                    </a:lnTo>
                    <a:lnTo>
                      <a:pt x="1532" y="2000"/>
                    </a:lnTo>
                    <a:lnTo>
                      <a:pt x="1555" y="2001"/>
                    </a:lnTo>
                    <a:lnTo>
                      <a:pt x="1579" y="2002"/>
                    </a:lnTo>
                    <a:lnTo>
                      <a:pt x="1604" y="2003"/>
                    </a:lnTo>
                    <a:lnTo>
                      <a:pt x="1630" y="2006"/>
                    </a:lnTo>
                    <a:lnTo>
                      <a:pt x="1726" y="1523"/>
                    </a:lnTo>
                    <a:close/>
                  </a:path>
                </a:pathLst>
              </a:custGeom>
              <a:solidFill>
                <a:srgbClr val="000000"/>
              </a:solidFill>
              <a:ln w="9525">
                <a:noFill/>
                <a:round/>
                <a:headEnd/>
                <a:tailEnd/>
              </a:ln>
            </p:spPr>
            <p:txBody>
              <a:bodyPr/>
              <a:lstStyle/>
              <a:p>
                <a:endParaRPr lang="en-US"/>
              </a:p>
            </p:txBody>
          </p:sp>
          <p:sp>
            <p:nvSpPr>
              <p:cNvPr id="13377" name="Freeform 26"/>
              <p:cNvSpPr>
                <a:spLocks/>
              </p:cNvSpPr>
              <p:nvPr/>
            </p:nvSpPr>
            <p:spPr bwMode="auto">
              <a:xfrm rot="-460846">
                <a:off x="1014" y="2442"/>
                <a:ext cx="628" cy="548"/>
              </a:xfrm>
              <a:custGeom>
                <a:avLst/>
                <a:gdLst>
                  <a:gd name="T0" fmla="*/ 3 w 6373"/>
                  <a:gd name="T1" fmla="*/ 0 h 5555"/>
                  <a:gd name="T2" fmla="*/ 3 w 6373"/>
                  <a:gd name="T3" fmla="*/ 0 h 5555"/>
                  <a:gd name="T4" fmla="*/ 2 w 6373"/>
                  <a:gd name="T5" fmla="*/ 0 h 5555"/>
                  <a:gd name="T6" fmla="*/ 2 w 6373"/>
                  <a:gd name="T7" fmla="*/ 1 h 5555"/>
                  <a:gd name="T8" fmla="*/ 2 w 6373"/>
                  <a:gd name="T9" fmla="*/ 2 h 5555"/>
                  <a:gd name="T10" fmla="*/ 1 w 6373"/>
                  <a:gd name="T11" fmla="*/ 2 h 5555"/>
                  <a:gd name="T12" fmla="*/ 1 w 6373"/>
                  <a:gd name="T13" fmla="*/ 2 h 5555"/>
                  <a:gd name="T14" fmla="*/ 0 w 6373"/>
                  <a:gd name="T15" fmla="*/ 2 h 5555"/>
                  <a:gd name="T16" fmla="*/ 0 w 6373"/>
                  <a:gd name="T17" fmla="*/ 2 h 5555"/>
                  <a:gd name="T18" fmla="*/ 0 w 6373"/>
                  <a:gd name="T19" fmla="*/ 2 h 5555"/>
                  <a:gd name="T20" fmla="*/ 0 w 6373"/>
                  <a:gd name="T21" fmla="*/ 2 h 5555"/>
                  <a:gd name="T22" fmla="*/ 0 w 6373"/>
                  <a:gd name="T23" fmla="*/ 2 h 5555"/>
                  <a:gd name="T24" fmla="*/ 1 w 6373"/>
                  <a:gd name="T25" fmla="*/ 2 h 5555"/>
                  <a:gd name="T26" fmla="*/ 1 w 6373"/>
                  <a:gd name="T27" fmla="*/ 2 h 5555"/>
                  <a:gd name="T28" fmla="*/ 2 w 6373"/>
                  <a:gd name="T29" fmla="*/ 3 h 5555"/>
                  <a:gd name="T30" fmla="*/ 2 w 6373"/>
                  <a:gd name="T31" fmla="*/ 4 h 5555"/>
                  <a:gd name="T32" fmla="*/ 2 w 6373"/>
                  <a:gd name="T33" fmla="*/ 4 h 5555"/>
                  <a:gd name="T34" fmla="*/ 3 w 6373"/>
                  <a:gd name="T35" fmla="*/ 4 h 5555"/>
                  <a:gd name="T36" fmla="*/ 3 w 6373"/>
                  <a:gd name="T37" fmla="*/ 4 h 5555"/>
                  <a:gd name="T38" fmla="*/ 3 w 6373"/>
                  <a:gd name="T39" fmla="*/ 4 h 5555"/>
                  <a:gd name="T40" fmla="*/ 3 w 6373"/>
                  <a:gd name="T41" fmla="*/ 4 h 5555"/>
                  <a:gd name="T42" fmla="*/ 3 w 6373"/>
                  <a:gd name="T43" fmla="*/ 5 h 5555"/>
                  <a:gd name="T44" fmla="*/ 4 w 6373"/>
                  <a:gd name="T45" fmla="*/ 5 h 5555"/>
                  <a:gd name="T46" fmla="*/ 4 w 6373"/>
                  <a:gd name="T47" fmla="*/ 5 h 5555"/>
                  <a:gd name="T48" fmla="*/ 4 w 6373"/>
                  <a:gd name="T49" fmla="*/ 5 h 5555"/>
                  <a:gd name="T50" fmla="*/ 5 w 6373"/>
                  <a:gd name="T51" fmla="*/ 5 h 5555"/>
                  <a:gd name="T52" fmla="*/ 5 w 6373"/>
                  <a:gd name="T53" fmla="*/ 5 h 5555"/>
                  <a:gd name="T54" fmla="*/ 4 w 6373"/>
                  <a:gd name="T55" fmla="*/ 5 h 5555"/>
                  <a:gd name="T56" fmla="*/ 4 w 6373"/>
                  <a:gd name="T57" fmla="*/ 5 h 5555"/>
                  <a:gd name="T58" fmla="*/ 3 w 6373"/>
                  <a:gd name="T59" fmla="*/ 4 h 5555"/>
                  <a:gd name="T60" fmla="*/ 4 w 6373"/>
                  <a:gd name="T61" fmla="*/ 3 h 5555"/>
                  <a:gd name="T62" fmla="*/ 4 w 6373"/>
                  <a:gd name="T63" fmla="*/ 3 h 5555"/>
                  <a:gd name="T64" fmla="*/ 5 w 6373"/>
                  <a:gd name="T65" fmla="*/ 3 h 5555"/>
                  <a:gd name="T66" fmla="*/ 5 w 6373"/>
                  <a:gd name="T67" fmla="*/ 3 h 5555"/>
                  <a:gd name="T68" fmla="*/ 5 w 6373"/>
                  <a:gd name="T69" fmla="*/ 3 h 5555"/>
                  <a:gd name="T70" fmla="*/ 5 w 6373"/>
                  <a:gd name="T71" fmla="*/ 3 h 5555"/>
                  <a:gd name="T72" fmla="*/ 5 w 6373"/>
                  <a:gd name="T73" fmla="*/ 3 h 5555"/>
                  <a:gd name="T74" fmla="*/ 5 w 6373"/>
                  <a:gd name="T75" fmla="*/ 2 h 5555"/>
                  <a:gd name="T76" fmla="*/ 5 w 6373"/>
                  <a:gd name="T77" fmla="*/ 2 h 5555"/>
                  <a:gd name="T78" fmla="*/ 5 w 6373"/>
                  <a:gd name="T79" fmla="*/ 1 h 5555"/>
                  <a:gd name="T80" fmla="*/ 6 w 6373"/>
                  <a:gd name="T81" fmla="*/ 1 h 5555"/>
                  <a:gd name="T82" fmla="*/ 6 w 6373"/>
                  <a:gd name="T83" fmla="*/ 1 h 5555"/>
                  <a:gd name="T84" fmla="*/ 6 w 6373"/>
                  <a:gd name="T85" fmla="*/ 1 h 5555"/>
                  <a:gd name="T86" fmla="*/ 6 w 6373"/>
                  <a:gd name="T87" fmla="*/ 1 h 5555"/>
                  <a:gd name="T88" fmla="*/ 6 w 6373"/>
                  <a:gd name="T89" fmla="*/ 0 h 5555"/>
                  <a:gd name="T90" fmla="*/ 6 w 6373"/>
                  <a:gd name="T91" fmla="*/ 0 h 5555"/>
                  <a:gd name="T92" fmla="*/ 5 w 6373"/>
                  <a:gd name="T93" fmla="*/ 0 h 5555"/>
                  <a:gd name="T94" fmla="*/ 5 w 6373"/>
                  <a:gd name="T95" fmla="*/ 0 h 5555"/>
                  <a:gd name="T96" fmla="*/ 5 w 6373"/>
                  <a:gd name="T97" fmla="*/ 0 h 5555"/>
                  <a:gd name="T98" fmla="*/ 5 w 6373"/>
                  <a:gd name="T99" fmla="*/ 0 h 5555"/>
                  <a:gd name="T100" fmla="*/ 5 w 6373"/>
                  <a:gd name="T101" fmla="*/ 1 h 5555"/>
                  <a:gd name="T102" fmla="*/ 5 w 6373"/>
                  <a:gd name="T103" fmla="*/ 1 h 5555"/>
                  <a:gd name="T104" fmla="*/ 5 w 6373"/>
                  <a:gd name="T105" fmla="*/ 2 h 5555"/>
                  <a:gd name="T106" fmla="*/ 4 w 6373"/>
                  <a:gd name="T107" fmla="*/ 2 h 5555"/>
                  <a:gd name="T108" fmla="*/ 4 w 6373"/>
                  <a:gd name="T109" fmla="*/ 1 h 5555"/>
                  <a:gd name="T110" fmla="*/ 4 w 6373"/>
                  <a:gd name="T111" fmla="*/ 1 h 5555"/>
                  <a:gd name="T112" fmla="*/ 3 w 6373"/>
                  <a:gd name="T113" fmla="*/ 1 h 5555"/>
                  <a:gd name="T114" fmla="*/ 3 w 6373"/>
                  <a:gd name="T115" fmla="*/ 0 h 5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73"/>
                  <a:gd name="T175" fmla="*/ 0 h 5555"/>
                  <a:gd name="T176" fmla="*/ 6373 w 6373"/>
                  <a:gd name="T177" fmla="*/ 5555 h 5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73" h="5555">
                    <a:moveTo>
                      <a:pt x="3411" y="0"/>
                    </a:moveTo>
                    <a:lnTo>
                      <a:pt x="3406" y="2"/>
                    </a:lnTo>
                    <a:lnTo>
                      <a:pt x="3391" y="11"/>
                    </a:lnTo>
                    <a:lnTo>
                      <a:pt x="3368" y="23"/>
                    </a:lnTo>
                    <a:lnTo>
                      <a:pt x="3338" y="39"/>
                    </a:lnTo>
                    <a:lnTo>
                      <a:pt x="3300" y="58"/>
                    </a:lnTo>
                    <a:lnTo>
                      <a:pt x="3257" y="78"/>
                    </a:lnTo>
                    <a:lnTo>
                      <a:pt x="3210" y="97"/>
                    </a:lnTo>
                    <a:lnTo>
                      <a:pt x="3159" y="118"/>
                    </a:lnTo>
                    <a:lnTo>
                      <a:pt x="3104" y="135"/>
                    </a:lnTo>
                    <a:lnTo>
                      <a:pt x="3048" y="150"/>
                    </a:lnTo>
                    <a:lnTo>
                      <a:pt x="2991" y="161"/>
                    </a:lnTo>
                    <a:lnTo>
                      <a:pt x="2933" y="169"/>
                    </a:lnTo>
                    <a:lnTo>
                      <a:pt x="2877" y="170"/>
                    </a:lnTo>
                    <a:lnTo>
                      <a:pt x="2822" y="164"/>
                    </a:lnTo>
                    <a:lnTo>
                      <a:pt x="2771" y="150"/>
                    </a:lnTo>
                    <a:lnTo>
                      <a:pt x="2724" y="129"/>
                    </a:lnTo>
                    <a:lnTo>
                      <a:pt x="2709" y="126"/>
                    </a:lnTo>
                    <a:lnTo>
                      <a:pt x="2670" y="119"/>
                    </a:lnTo>
                    <a:lnTo>
                      <a:pt x="2610" y="112"/>
                    </a:lnTo>
                    <a:lnTo>
                      <a:pt x="2532" y="108"/>
                    </a:lnTo>
                    <a:lnTo>
                      <a:pt x="2442" y="109"/>
                    </a:lnTo>
                    <a:lnTo>
                      <a:pt x="2343" y="119"/>
                    </a:lnTo>
                    <a:lnTo>
                      <a:pt x="2240" y="141"/>
                    </a:lnTo>
                    <a:lnTo>
                      <a:pt x="2136" y="178"/>
                    </a:lnTo>
                    <a:lnTo>
                      <a:pt x="2036" y="233"/>
                    </a:lnTo>
                    <a:lnTo>
                      <a:pt x="1944" y="309"/>
                    </a:lnTo>
                    <a:lnTo>
                      <a:pt x="1864" y="409"/>
                    </a:lnTo>
                    <a:lnTo>
                      <a:pt x="1800" y="537"/>
                    </a:lnTo>
                    <a:lnTo>
                      <a:pt x="1757" y="694"/>
                    </a:lnTo>
                    <a:lnTo>
                      <a:pt x="1738" y="886"/>
                    </a:lnTo>
                    <a:lnTo>
                      <a:pt x="1748" y="1114"/>
                    </a:lnTo>
                    <a:lnTo>
                      <a:pt x="1791" y="1382"/>
                    </a:lnTo>
                    <a:lnTo>
                      <a:pt x="1788" y="1389"/>
                    </a:lnTo>
                    <a:lnTo>
                      <a:pt x="1781" y="1409"/>
                    </a:lnTo>
                    <a:lnTo>
                      <a:pt x="1770" y="1439"/>
                    </a:lnTo>
                    <a:lnTo>
                      <a:pt x="1755" y="1478"/>
                    </a:lnTo>
                    <a:lnTo>
                      <a:pt x="1734" y="1524"/>
                    </a:lnTo>
                    <a:lnTo>
                      <a:pt x="1710" y="1573"/>
                    </a:lnTo>
                    <a:lnTo>
                      <a:pt x="1681" y="1624"/>
                    </a:lnTo>
                    <a:lnTo>
                      <a:pt x="1650" y="1676"/>
                    </a:lnTo>
                    <a:lnTo>
                      <a:pt x="1614" y="1725"/>
                    </a:lnTo>
                    <a:lnTo>
                      <a:pt x="1575" y="1771"/>
                    </a:lnTo>
                    <a:lnTo>
                      <a:pt x="1532" y="1809"/>
                    </a:lnTo>
                    <a:lnTo>
                      <a:pt x="1485" y="1840"/>
                    </a:lnTo>
                    <a:lnTo>
                      <a:pt x="1435" y="1859"/>
                    </a:lnTo>
                    <a:lnTo>
                      <a:pt x="1383" y="1866"/>
                    </a:lnTo>
                    <a:lnTo>
                      <a:pt x="1327" y="1858"/>
                    </a:lnTo>
                    <a:lnTo>
                      <a:pt x="1270" y="1834"/>
                    </a:lnTo>
                    <a:lnTo>
                      <a:pt x="1260" y="1832"/>
                    </a:lnTo>
                    <a:lnTo>
                      <a:pt x="1234" y="1829"/>
                    </a:lnTo>
                    <a:lnTo>
                      <a:pt x="1194" y="1823"/>
                    </a:lnTo>
                    <a:lnTo>
                      <a:pt x="1141" y="1816"/>
                    </a:lnTo>
                    <a:lnTo>
                      <a:pt x="1079" y="1807"/>
                    </a:lnTo>
                    <a:lnTo>
                      <a:pt x="1008" y="1799"/>
                    </a:lnTo>
                    <a:lnTo>
                      <a:pt x="932" y="1790"/>
                    </a:lnTo>
                    <a:lnTo>
                      <a:pt x="852" y="1782"/>
                    </a:lnTo>
                    <a:lnTo>
                      <a:pt x="770" y="1774"/>
                    </a:lnTo>
                    <a:lnTo>
                      <a:pt x="689" y="1767"/>
                    </a:lnTo>
                    <a:lnTo>
                      <a:pt x="611" y="1762"/>
                    </a:lnTo>
                    <a:lnTo>
                      <a:pt x="536" y="1759"/>
                    </a:lnTo>
                    <a:lnTo>
                      <a:pt x="470" y="1758"/>
                    </a:lnTo>
                    <a:lnTo>
                      <a:pt x="412" y="1760"/>
                    </a:lnTo>
                    <a:lnTo>
                      <a:pt x="367" y="1765"/>
                    </a:lnTo>
                    <a:lnTo>
                      <a:pt x="334" y="1774"/>
                    </a:lnTo>
                    <a:lnTo>
                      <a:pt x="332" y="1777"/>
                    </a:lnTo>
                    <a:lnTo>
                      <a:pt x="328" y="1789"/>
                    </a:lnTo>
                    <a:lnTo>
                      <a:pt x="322" y="1807"/>
                    </a:lnTo>
                    <a:lnTo>
                      <a:pt x="313" y="1831"/>
                    </a:lnTo>
                    <a:lnTo>
                      <a:pt x="302" y="1859"/>
                    </a:lnTo>
                    <a:lnTo>
                      <a:pt x="287" y="1892"/>
                    </a:lnTo>
                    <a:lnTo>
                      <a:pt x="270" y="1926"/>
                    </a:lnTo>
                    <a:lnTo>
                      <a:pt x="251" y="1964"/>
                    </a:lnTo>
                    <a:lnTo>
                      <a:pt x="228" y="2002"/>
                    </a:lnTo>
                    <a:lnTo>
                      <a:pt x="204" y="2040"/>
                    </a:lnTo>
                    <a:lnTo>
                      <a:pt x="176" y="2078"/>
                    </a:lnTo>
                    <a:lnTo>
                      <a:pt x="146" y="2113"/>
                    </a:lnTo>
                    <a:lnTo>
                      <a:pt x="113" y="2147"/>
                    </a:lnTo>
                    <a:lnTo>
                      <a:pt x="78" y="2176"/>
                    </a:lnTo>
                    <a:lnTo>
                      <a:pt x="40" y="2201"/>
                    </a:lnTo>
                    <a:lnTo>
                      <a:pt x="0" y="2221"/>
                    </a:lnTo>
                    <a:lnTo>
                      <a:pt x="3" y="2222"/>
                    </a:lnTo>
                    <a:lnTo>
                      <a:pt x="14" y="2228"/>
                    </a:lnTo>
                    <a:lnTo>
                      <a:pt x="32" y="2236"/>
                    </a:lnTo>
                    <a:lnTo>
                      <a:pt x="55" y="2248"/>
                    </a:lnTo>
                    <a:lnTo>
                      <a:pt x="84" y="2261"/>
                    </a:lnTo>
                    <a:lnTo>
                      <a:pt x="117" y="2274"/>
                    </a:lnTo>
                    <a:lnTo>
                      <a:pt x="153" y="2288"/>
                    </a:lnTo>
                    <a:lnTo>
                      <a:pt x="193" y="2302"/>
                    </a:lnTo>
                    <a:lnTo>
                      <a:pt x="234" y="2317"/>
                    </a:lnTo>
                    <a:lnTo>
                      <a:pt x="277" y="2329"/>
                    </a:lnTo>
                    <a:lnTo>
                      <a:pt x="320" y="2339"/>
                    </a:lnTo>
                    <a:lnTo>
                      <a:pt x="364" y="2346"/>
                    </a:lnTo>
                    <a:lnTo>
                      <a:pt x="406" y="2350"/>
                    </a:lnTo>
                    <a:lnTo>
                      <a:pt x="447" y="2351"/>
                    </a:lnTo>
                    <a:lnTo>
                      <a:pt x="486" y="2347"/>
                    </a:lnTo>
                    <a:lnTo>
                      <a:pt x="522" y="2339"/>
                    </a:lnTo>
                    <a:lnTo>
                      <a:pt x="462" y="2460"/>
                    </a:lnTo>
                    <a:lnTo>
                      <a:pt x="471" y="2456"/>
                    </a:lnTo>
                    <a:lnTo>
                      <a:pt x="500" y="2447"/>
                    </a:lnTo>
                    <a:lnTo>
                      <a:pt x="544" y="2434"/>
                    </a:lnTo>
                    <a:lnTo>
                      <a:pt x="602" y="2416"/>
                    </a:lnTo>
                    <a:lnTo>
                      <a:pt x="671" y="2399"/>
                    </a:lnTo>
                    <a:lnTo>
                      <a:pt x="748" y="2380"/>
                    </a:lnTo>
                    <a:lnTo>
                      <a:pt x="832" y="2362"/>
                    </a:lnTo>
                    <a:lnTo>
                      <a:pt x="921" y="2348"/>
                    </a:lnTo>
                    <a:lnTo>
                      <a:pt x="1010" y="2337"/>
                    </a:lnTo>
                    <a:lnTo>
                      <a:pt x="1100" y="2332"/>
                    </a:lnTo>
                    <a:lnTo>
                      <a:pt x="1186" y="2333"/>
                    </a:lnTo>
                    <a:lnTo>
                      <a:pt x="1266" y="2342"/>
                    </a:lnTo>
                    <a:lnTo>
                      <a:pt x="1340" y="2361"/>
                    </a:lnTo>
                    <a:lnTo>
                      <a:pt x="1403" y="2391"/>
                    </a:lnTo>
                    <a:lnTo>
                      <a:pt x="1454" y="2434"/>
                    </a:lnTo>
                    <a:lnTo>
                      <a:pt x="1489" y="2490"/>
                    </a:lnTo>
                    <a:lnTo>
                      <a:pt x="1492" y="2505"/>
                    </a:lnTo>
                    <a:lnTo>
                      <a:pt x="1501" y="2549"/>
                    </a:lnTo>
                    <a:lnTo>
                      <a:pt x="1518" y="2618"/>
                    </a:lnTo>
                    <a:lnTo>
                      <a:pt x="1539" y="2706"/>
                    </a:lnTo>
                    <a:lnTo>
                      <a:pt x="1567" y="2810"/>
                    </a:lnTo>
                    <a:lnTo>
                      <a:pt x="1601" y="2927"/>
                    </a:lnTo>
                    <a:lnTo>
                      <a:pt x="1640" y="3050"/>
                    </a:lnTo>
                    <a:lnTo>
                      <a:pt x="1684" y="3177"/>
                    </a:lnTo>
                    <a:lnTo>
                      <a:pt x="1733" y="3302"/>
                    </a:lnTo>
                    <a:lnTo>
                      <a:pt x="1787" y="3423"/>
                    </a:lnTo>
                    <a:lnTo>
                      <a:pt x="1846" y="3534"/>
                    </a:lnTo>
                    <a:lnTo>
                      <a:pt x="1910" y="3631"/>
                    </a:lnTo>
                    <a:lnTo>
                      <a:pt x="1978" y="3712"/>
                    </a:lnTo>
                    <a:lnTo>
                      <a:pt x="2049" y="3769"/>
                    </a:lnTo>
                    <a:lnTo>
                      <a:pt x="2126" y="3801"/>
                    </a:lnTo>
                    <a:lnTo>
                      <a:pt x="2206" y="3802"/>
                    </a:lnTo>
                    <a:lnTo>
                      <a:pt x="2211" y="3795"/>
                    </a:lnTo>
                    <a:lnTo>
                      <a:pt x="2225" y="3778"/>
                    </a:lnTo>
                    <a:lnTo>
                      <a:pt x="2249" y="3753"/>
                    </a:lnTo>
                    <a:lnTo>
                      <a:pt x="2279" y="3727"/>
                    </a:lnTo>
                    <a:lnTo>
                      <a:pt x="2316" y="3700"/>
                    </a:lnTo>
                    <a:lnTo>
                      <a:pt x="2357" y="3680"/>
                    </a:lnTo>
                    <a:lnTo>
                      <a:pt x="2402" y="3667"/>
                    </a:lnTo>
                    <a:lnTo>
                      <a:pt x="2450" y="3668"/>
                    </a:lnTo>
                    <a:lnTo>
                      <a:pt x="2500" y="3684"/>
                    </a:lnTo>
                    <a:lnTo>
                      <a:pt x="2549" y="3722"/>
                    </a:lnTo>
                    <a:lnTo>
                      <a:pt x="2597" y="3783"/>
                    </a:lnTo>
                    <a:lnTo>
                      <a:pt x="2644" y="3873"/>
                    </a:lnTo>
                    <a:lnTo>
                      <a:pt x="2687" y="3994"/>
                    </a:lnTo>
                    <a:lnTo>
                      <a:pt x="2726" y="4152"/>
                    </a:lnTo>
                    <a:lnTo>
                      <a:pt x="2759" y="4349"/>
                    </a:lnTo>
                    <a:lnTo>
                      <a:pt x="2786" y="4591"/>
                    </a:lnTo>
                    <a:lnTo>
                      <a:pt x="2916" y="4766"/>
                    </a:lnTo>
                    <a:lnTo>
                      <a:pt x="2915" y="4758"/>
                    </a:lnTo>
                    <a:lnTo>
                      <a:pt x="2915" y="4736"/>
                    </a:lnTo>
                    <a:lnTo>
                      <a:pt x="2914" y="4703"/>
                    </a:lnTo>
                    <a:lnTo>
                      <a:pt x="2915" y="4661"/>
                    </a:lnTo>
                    <a:lnTo>
                      <a:pt x="2917" y="4613"/>
                    </a:lnTo>
                    <a:lnTo>
                      <a:pt x="2921" y="4561"/>
                    </a:lnTo>
                    <a:lnTo>
                      <a:pt x="2928" y="4508"/>
                    </a:lnTo>
                    <a:lnTo>
                      <a:pt x="2938" y="4455"/>
                    </a:lnTo>
                    <a:lnTo>
                      <a:pt x="2952" y="4406"/>
                    </a:lnTo>
                    <a:lnTo>
                      <a:pt x="2971" y="4362"/>
                    </a:lnTo>
                    <a:lnTo>
                      <a:pt x="2995" y="4328"/>
                    </a:lnTo>
                    <a:lnTo>
                      <a:pt x="3023" y="4304"/>
                    </a:lnTo>
                    <a:lnTo>
                      <a:pt x="3059" y="4294"/>
                    </a:lnTo>
                    <a:lnTo>
                      <a:pt x="3101" y="4299"/>
                    </a:lnTo>
                    <a:lnTo>
                      <a:pt x="3151" y="4324"/>
                    </a:lnTo>
                    <a:lnTo>
                      <a:pt x="3209" y="4368"/>
                    </a:lnTo>
                    <a:lnTo>
                      <a:pt x="3210" y="4373"/>
                    </a:lnTo>
                    <a:lnTo>
                      <a:pt x="3213" y="4390"/>
                    </a:lnTo>
                    <a:lnTo>
                      <a:pt x="3220" y="4416"/>
                    </a:lnTo>
                    <a:lnTo>
                      <a:pt x="3229" y="4452"/>
                    </a:lnTo>
                    <a:lnTo>
                      <a:pt x="3243" y="4494"/>
                    </a:lnTo>
                    <a:lnTo>
                      <a:pt x="3261" y="4544"/>
                    </a:lnTo>
                    <a:lnTo>
                      <a:pt x="3284" y="4599"/>
                    </a:lnTo>
                    <a:lnTo>
                      <a:pt x="3311" y="4659"/>
                    </a:lnTo>
                    <a:lnTo>
                      <a:pt x="3345" y="4722"/>
                    </a:lnTo>
                    <a:lnTo>
                      <a:pt x="3383" y="4788"/>
                    </a:lnTo>
                    <a:lnTo>
                      <a:pt x="3429" y="4856"/>
                    </a:lnTo>
                    <a:lnTo>
                      <a:pt x="3481" y="4924"/>
                    </a:lnTo>
                    <a:lnTo>
                      <a:pt x="3541" y="4991"/>
                    </a:lnTo>
                    <a:lnTo>
                      <a:pt x="3608" y="5058"/>
                    </a:lnTo>
                    <a:lnTo>
                      <a:pt x="3682" y="5122"/>
                    </a:lnTo>
                    <a:lnTo>
                      <a:pt x="3767" y="5182"/>
                    </a:lnTo>
                    <a:lnTo>
                      <a:pt x="3770" y="5183"/>
                    </a:lnTo>
                    <a:lnTo>
                      <a:pt x="3778" y="5188"/>
                    </a:lnTo>
                    <a:lnTo>
                      <a:pt x="3792" y="5196"/>
                    </a:lnTo>
                    <a:lnTo>
                      <a:pt x="3811" y="5207"/>
                    </a:lnTo>
                    <a:lnTo>
                      <a:pt x="3835" y="5220"/>
                    </a:lnTo>
                    <a:lnTo>
                      <a:pt x="3861" y="5237"/>
                    </a:lnTo>
                    <a:lnTo>
                      <a:pt x="3892" y="5257"/>
                    </a:lnTo>
                    <a:lnTo>
                      <a:pt x="3925" y="5278"/>
                    </a:lnTo>
                    <a:lnTo>
                      <a:pt x="3961" y="5304"/>
                    </a:lnTo>
                    <a:lnTo>
                      <a:pt x="4000" y="5330"/>
                    </a:lnTo>
                    <a:lnTo>
                      <a:pt x="4038" y="5359"/>
                    </a:lnTo>
                    <a:lnTo>
                      <a:pt x="4079" y="5391"/>
                    </a:lnTo>
                    <a:lnTo>
                      <a:pt x="4120" y="5425"/>
                    </a:lnTo>
                    <a:lnTo>
                      <a:pt x="4160" y="5460"/>
                    </a:lnTo>
                    <a:lnTo>
                      <a:pt x="4200" y="5498"/>
                    </a:lnTo>
                    <a:lnTo>
                      <a:pt x="4240" y="5537"/>
                    </a:lnTo>
                    <a:lnTo>
                      <a:pt x="4245" y="5538"/>
                    </a:lnTo>
                    <a:lnTo>
                      <a:pt x="4260" y="5540"/>
                    </a:lnTo>
                    <a:lnTo>
                      <a:pt x="4283" y="5545"/>
                    </a:lnTo>
                    <a:lnTo>
                      <a:pt x="4315" y="5549"/>
                    </a:lnTo>
                    <a:lnTo>
                      <a:pt x="4353" y="5552"/>
                    </a:lnTo>
                    <a:lnTo>
                      <a:pt x="4396" y="5555"/>
                    </a:lnTo>
                    <a:lnTo>
                      <a:pt x="4444" y="5555"/>
                    </a:lnTo>
                    <a:lnTo>
                      <a:pt x="4494" y="5554"/>
                    </a:lnTo>
                    <a:lnTo>
                      <a:pt x="4546" y="5549"/>
                    </a:lnTo>
                    <a:lnTo>
                      <a:pt x="4597" y="5539"/>
                    </a:lnTo>
                    <a:lnTo>
                      <a:pt x="4648" y="5526"/>
                    </a:lnTo>
                    <a:lnTo>
                      <a:pt x="4698" y="5508"/>
                    </a:lnTo>
                    <a:lnTo>
                      <a:pt x="4745" y="5484"/>
                    </a:lnTo>
                    <a:lnTo>
                      <a:pt x="4787" y="5453"/>
                    </a:lnTo>
                    <a:lnTo>
                      <a:pt x="4823" y="5415"/>
                    </a:lnTo>
                    <a:lnTo>
                      <a:pt x="4854" y="5370"/>
                    </a:lnTo>
                    <a:lnTo>
                      <a:pt x="4820" y="5256"/>
                    </a:lnTo>
                    <a:lnTo>
                      <a:pt x="4814" y="5259"/>
                    </a:lnTo>
                    <a:lnTo>
                      <a:pt x="4797" y="5270"/>
                    </a:lnTo>
                    <a:lnTo>
                      <a:pt x="4769" y="5286"/>
                    </a:lnTo>
                    <a:lnTo>
                      <a:pt x="4733" y="5306"/>
                    </a:lnTo>
                    <a:lnTo>
                      <a:pt x="4688" y="5326"/>
                    </a:lnTo>
                    <a:lnTo>
                      <a:pt x="4636" y="5347"/>
                    </a:lnTo>
                    <a:lnTo>
                      <a:pt x="4578" y="5366"/>
                    </a:lnTo>
                    <a:lnTo>
                      <a:pt x="4516" y="5380"/>
                    </a:lnTo>
                    <a:lnTo>
                      <a:pt x="4450" y="5389"/>
                    </a:lnTo>
                    <a:lnTo>
                      <a:pt x="4381" y="5390"/>
                    </a:lnTo>
                    <a:lnTo>
                      <a:pt x="4311" y="5382"/>
                    </a:lnTo>
                    <a:lnTo>
                      <a:pt x="4240" y="5363"/>
                    </a:lnTo>
                    <a:lnTo>
                      <a:pt x="4169" y="5331"/>
                    </a:lnTo>
                    <a:lnTo>
                      <a:pt x="4100" y="5284"/>
                    </a:lnTo>
                    <a:lnTo>
                      <a:pt x="4034" y="5221"/>
                    </a:lnTo>
                    <a:lnTo>
                      <a:pt x="3972" y="5141"/>
                    </a:lnTo>
                    <a:lnTo>
                      <a:pt x="3964" y="5131"/>
                    </a:lnTo>
                    <a:lnTo>
                      <a:pt x="3942" y="5101"/>
                    </a:lnTo>
                    <a:lnTo>
                      <a:pt x="3908" y="5056"/>
                    </a:lnTo>
                    <a:lnTo>
                      <a:pt x="3867" y="4992"/>
                    </a:lnTo>
                    <a:lnTo>
                      <a:pt x="3822" y="4915"/>
                    </a:lnTo>
                    <a:lnTo>
                      <a:pt x="3773" y="4825"/>
                    </a:lnTo>
                    <a:lnTo>
                      <a:pt x="3726" y="4723"/>
                    </a:lnTo>
                    <a:lnTo>
                      <a:pt x="3682" y="4610"/>
                    </a:lnTo>
                    <a:lnTo>
                      <a:pt x="3646" y="4488"/>
                    </a:lnTo>
                    <a:lnTo>
                      <a:pt x="3619" y="4358"/>
                    </a:lnTo>
                    <a:lnTo>
                      <a:pt x="3605" y="4223"/>
                    </a:lnTo>
                    <a:lnTo>
                      <a:pt x="3607" y="4082"/>
                    </a:lnTo>
                    <a:lnTo>
                      <a:pt x="3627" y="3938"/>
                    </a:lnTo>
                    <a:lnTo>
                      <a:pt x="3670" y="3792"/>
                    </a:lnTo>
                    <a:lnTo>
                      <a:pt x="3737" y="3645"/>
                    </a:lnTo>
                    <a:lnTo>
                      <a:pt x="3833" y="3500"/>
                    </a:lnTo>
                    <a:lnTo>
                      <a:pt x="3839" y="3495"/>
                    </a:lnTo>
                    <a:lnTo>
                      <a:pt x="3859" y="3484"/>
                    </a:lnTo>
                    <a:lnTo>
                      <a:pt x="3890" y="3466"/>
                    </a:lnTo>
                    <a:lnTo>
                      <a:pt x="3932" y="3443"/>
                    </a:lnTo>
                    <a:lnTo>
                      <a:pt x="3984" y="3416"/>
                    </a:lnTo>
                    <a:lnTo>
                      <a:pt x="4044" y="3387"/>
                    </a:lnTo>
                    <a:lnTo>
                      <a:pt x="4111" y="3357"/>
                    </a:lnTo>
                    <a:lnTo>
                      <a:pt x="4185" y="3327"/>
                    </a:lnTo>
                    <a:lnTo>
                      <a:pt x="4263" y="3299"/>
                    </a:lnTo>
                    <a:lnTo>
                      <a:pt x="4345" y="3273"/>
                    </a:lnTo>
                    <a:lnTo>
                      <a:pt x="4431" y="3252"/>
                    </a:lnTo>
                    <a:lnTo>
                      <a:pt x="4517" y="3236"/>
                    </a:lnTo>
                    <a:lnTo>
                      <a:pt x="4605" y="3227"/>
                    </a:lnTo>
                    <a:lnTo>
                      <a:pt x="4692" y="3225"/>
                    </a:lnTo>
                    <a:lnTo>
                      <a:pt x="4776" y="3233"/>
                    </a:lnTo>
                    <a:lnTo>
                      <a:pt x="4860" y="3251"/>
                    </a:lnTo>
                    <a:lnTo>
                      <a:pt x="4862" y="3252"/>
                    </a:lnTo>
                    <a:lnTo>
                      <a:pt x="4871" y="3255"/>
                    </a:lnTo>
                    <a:lnTo>
                      <a:pt x="4883" y="3260"/>
                    </a:lnTo>
                    <a:lnTo>
                      <a:pt x="4900" y="3266"/>
                    </a:lnTo>
                    <a:lnTo>
                      <a:pt x="4921" y="3275"/>
                    </a:lnTo>
                    <a:lnTo>
                      <a:pt x="4943" y="3285"/>
                    </a:lnTo>
                    <a:lnTo>
                      <a:pt x="4968" y="3297"/>
                    </a:lnTo>
                    <a:lnTo>
                      <a:pt x="4992" y="3309"/>
                    </a:lnTo>
                    <a:lnTo>
                      <a:pt x="5017" y="3322"/>
                    </a:lnTo>
                    <a:lnTo>
                      <a:pt x="5042" y="3337"/>
                    </a:lnTo>
                    <a:lnTo>
                      <a:pt x="5064" y="3353"/>
                    </a:lnTo>
                    <a:lnTo>
                      <a:pt x="5084" y="3369"/>
                    </a:lnTo>
                    <a:lnTo>
                      <a:pt x="5103" y="3385"/>
                    </a:lnTo>
                    <a:lnTo>
                      <a:pt x="5117" y="3402"/>
                    </a:lnTo>
                    <a:lnTo>
                      <a:pt x="5126" y="3419"/>
                    </a:lnTo>
                    <a:lnTo>
                      <a:pt x="5131" y="3437"/>
                    </a:lnTo>
                    <a:lnTo>
                      <a:pt x="5130" y="3431"/>
                    </a:lnTo>
                    <a:lnTo>
                      <a:pt x="5130" y="3416"/>
                    </a:lnTo>
                    <a:lnTo>
                      <a:pt x="5131" y="3392"/>
                    </a:lnTo>
                    <a:lnTo>
                      <a:pt x="5132" y="3361"/>
                    </a:lnTo>
                    <a:lnTo>
                      <a:pt x="5135" y="3322"/>
                    </a:lnTo>
                    <a:lnTo>
                      <a:pt x="5140" y="3277"/>
                    </a:lnTo>
                    <a:lnTo>
                      <a:pt x="5148" y="3228"/>
                    </a:lnTo>
                    <a:lnTo>
                      <a:pt x="5158" y="3175"/>
                    </a:lnTo>
                    <a:lnTo>
                      <a:pt x="5171" y="3120"/>
                    </a:lnTo>
                    <a:lnTo>
                      <a:pt x="5188" y="3062"/>
                    </a:lnTo>
                    <a:lnTo>
                      <a:pt x="5211" y="3004"/>
                    </a:lnTo>
                    <a:lnTo>
                      <a:pt x="5236" y="2946"/>
                    </a:lnTo>
                    <a:lnTo>
                      <a:pt x="5268" y="2890"/>
                    </a:lnTo>
                    <a:lnTo>
                      <a:pt x="5304" y="2836"/>
                    </a:lnTo>
                    <a:lnTo>
                      <a:pt x="5348" y="2785"/>
                    </a:lnTo>
                    <a:lnTo>
                      <a:pt x="5398" y="2740"/>
                    </a:lnTo>
                    <a:lnTo>
                      <a:pt x="5399" y="2732"/>
                    </a:lnTo>
                    <a:lnTo>
                      <a:pt x="5402" y="2708"/>
                    </a:lnTo>
                    <a:lnTo>
                      <a:pt x="5406" y="2673"/>
                    </a:lnTo>
                    <a:lnTo>
                      <a:pt x="5412" y="2626"/>
                    </a:lnTo>
                    <a:lnTo>
                      <a:pt x="5418" y="2570"/>
                    </a:lnTo>
                    <a:lnTo>
                      <a:pt x="5425" y="2506"/>
                    </a:lnTo>
                    <a:lnTo>
                      <a:pt x="5432" y="2437"/>
                    </a:lnTo>
                    <a:lnTo>
                      <a:pt x="5438" y="2363"/>
                    </a:lnTo>
                    <a:lnTo>
                      <a:pt x="5443" y="2287"/>
                    </a:lnTo>
                    <a:lnTo>
                      <a:pt x="5446" y="2212"/>
                    </a:lnTo>
                    <a:lnTo>
                      <a:pt x="5449" y="2138"/>
                    </a:lnTo>
                    <a:lnTo>
                      <a:pt x="5449" y="2067"/>
                    </a:lnTo>
                    <a:lnTo>
                      <a:pt x="5445" y="2001"/>
                    </a:lnTo>
                    <a:lnTo>
                      <a:pt x="5439" y="1943"/>
                    </a:lnTo>
                    <a:lnTo>
                      <a:pt x="5429" y="1892"/>
                    </a:lnTo>
                    <a:lnTo>
                      <a:pt x="5416" y="1853"/>
                    </a:lnTo>
                    <a:lnTo>
                      <a:pt x="5414" y="1846"/>
                    </a:lnTo>
                    <a:lnTo>
                      <a:pt x="5410" y="1828"/>
                    </a:lnTo>
                    <a:lnTo>
                      <a:pt x="5405" y="1800"/>
                    </a:lnTo>
                    <a:lnTo>
                      <a:pt x="5401" y="1764"/>
                    </a:lnTo>
                    <a:lnTo>
                      <a:pt x="5399" y="1720"/>
                    </a:lnTo>
                    <a:lnTo>
                      <a:pt x="5400" y="1672"/>
                    </a:lnTo>
                    <a:lnTo>
                      <a:pt x="5407" y="1620"/>
                    </a:lnTo>
                    <a:lnTo>
                      <a:pt x="5420" y="1567"/>
                    </a:lnTo>
                    <a:lnTo>
                      <a:pt x="5441" y="1514"/>
                    </a:lnTo>
                    <a:lnTo>
                      <a:pt x="5473" y="1461"/>
                    </a:lnTo>
                    <a:lnTo>
                      <a:pt x="5516" y="1412"/>
                    </a:lnTo>
                    <a:lnTo>
                      <a:pt x="5571" y="1368"/>
                    </a:lnTo>
                    <a:lnTo>
                      <a:pt x="5640" y="1331"/>
                    </a:lnTo>
                    <a:lnTo>
                      <a:pt x="5724" y="1300"/>
                    </a:lnTo>
                    <a:lnTo>
                      <a:pt x="5827" y="1281"/>
                    </a:lnTo>
                    <a:lnTo>
                      <a:pt x="5948" y="1273"/>
                    </a:lnTo>
                    <a:lnTo>
                      <a:pt x="5946" y="1266"/>
                    </a:lnTo>
                    <a:lnTo>
                      <a:pt x="5944" y="1248"/>
                    </a:lnTo>
                    <a:lnTo>
                      <a:pt x="5940" y="1220"/>
                    </a:lnTo>
                    <a:lnTo>
                      <a:pt x="5938" y="1184"/>
                    </a:lnTo>
                    <a:lnTo>
                      <a:pt x="5937" y="1143"/>
                    </a:lnTo>
                    <a:lnTo>
                      <a:pt x="5939" y="1096"/>
                    </a:lnTo>
                    <a:lnTo>
                      <a:pt x="5945" y="1048"/>
                    </a:lnTo>
                    <a:lnTo>
                      <a:pt x="5956" y="998"/>
                    </a:lnTo>
                    <a:lnTo>
                      <a:pt x="5974" y="949"/>
                    </a:lnTo>
                    <a:lnTo>
                      <a:pt x="6000" y="905"/>
                    </a:lnTo>
                    <a:lnTo>
                      <a:pt x="6033" y="863"/>
                    </a:lnTo>
                    <a:lnTo>
                      <a:pt x="6077" y="829"/>
                    </a:lnTo>
                    <a:lnTo>
                      <a:pt x="6132" y="803"/>
                    </a:lnTo>
                    <a:lnTo>
                      <a:pt x="6198" y="788"/>
                    </a:lnTo>
                    <a:lnTo>
                      <a:pt x="6278" y="784"/>
                    </a:lnTo>
                    <a:lnTo>
                      <a:pt x="6373" y="794"/>
                    </a:lnTo>
                    <a:lnTo>
                      <a:pt x="6371" y="792"/>
                    </a:lnTo>
                    <a:lnTo>
                      <a:pt x="6368" y="788"/>
                    </a:lnTo>
                    <a:lnTo>
                      <a:pt x="6362" y="781"/>
                    </a:lnTo>
                    <a:lnTo>
                      <a:pt x="6353" y="771"/>
                    </a:lnTo>
                    <a:lnTo>
                      <a:pt x="6344" y="760"/>
                    </a:lnTo>
                    <a:lnTo>
                      <a:pt x="6332" y="747"/>
                    </a:lnTo>
                    <a:lnTo>
                      <a:pt x="6319" y="732"/>
                    </a:lnTo>
                    <a:lnTo>
                      <a:pt x="6305" y="716"/>
                    </a:lnTo>
                    <a:lnTo>
                      <a:pt x="6288" y="697"/>
                    </a:lnTo>
                    <a:lnTo>
                      <a:pt x="6270" y="679"/>
                    </a:lnTo>
                    <a:lnTo>
                      <a:pt x="6251" y="659"/>
                    </a:lnTo>
                    <a:lnTo>
                      <a:pt x="6231" y="639"/>
                    </a:lnTo>
                    <a:lnTo>
                      <a:pt x="6210" y="619"/>
                    </a:lnTo>
                    <a:lnTo>
                      <a:pt x="6189" y="598"/>
                    </a:lnTo>
                    <a:lnTo>
                      <a:pt x="6165" y="577"/>
                    </a:lnTo>
                    <a:lnTo>
                      <a:pt x="6143" y="558"/>
                    </a:lnTo>
                    <a:lnTo>
                      <a:pt x="6140" y="552"/>
                    </a:lnTo>
                    <a:lnTo>
                      <a:pt x="6132" y="538"/>
                    </a:lnTo>
                    <a:lnTo>
                      <a:pt x="6118" y="514"/>
                    </a:lnTo>
                    <a:lnTo>
                      <a:pt x="6100" y="485"/>
                    </a:lnTo>
                    <a:lnTo>
                      <a:pt x="6078" y="449"/>
                    </a:lnTo>
                    <a:lnTo>
                      <a:pt x="6051" y="410"/>
                    </a:lnTo>
                    <a:lnTo>
                      <a:pt x="6022" y="367"/>
                    </a:lnTo>
                    <a:lnTo>
                      <a:pt x="5988" y="323"/>
                    </a:lnTo>
                    <a:lnTo>
                      <a:pt x="5953" y="279"/>
                    </a:lnTo>
                    <a:lnTo>
                      <a:pt x="5915" y="237"/>
                    </a:lnTo>
                    <a:lnTo>
                      <a:pt x="5876" y="197"/>
                    </a:lnTo>
                    <a:lnTo>
                      <a:pt x="5834" y="161"/>
                    </a:lnTo>
                    <a:lnTo>
                      <a:pt x="5791" y="131"/>
                    </a:lnTo>
                    <a:lnTo>
                      <a:pt x="5747" y="108"/>
                    </a:lnTo>
                    <a:lnTo>
                      <a:pt x="5704" y="92"/>
                    </a:lnTo>
                    <a:lnTo>
                      <a:pt x="5660" y="87"/>
                    </a:lnTo>
                    <a:lnTo>
                      <a:pt x="5655" y="89"/>
                    </a:lnTo>
                    <a:lnTo>
                      <a:pt x="5644" y="98"/>
                    </a:lnTo>
                    <a:lnTo>
                      <a:pt x="5624" y="111"/>
                    </a:lnTo>
                    <a:lnTo>
                      <a:pt x="5600" y="127"/>
                    </a:lnTo>
                    <a:lnTo>
                      <a:pt x="5571" y="146"/>
                    </a:lnTo>
                    <a:lnTo>
                      <a:pt x="5537" y="167"/>
                    </a:lnTo>
                    <a:lnTo>
                      <a:pt x="5500" y="189"/>
                    </a:lnTo>
                    <a:lnTo>
                      <a:pt x="5461" y="211"/>
                    </a:lnTo>
                    <a:lnTo>
                      <a:pt x="5421" y="232"/>
                    </a:lnTo>
                    <a:lnTo>
                      <a:pt x="5381" y="252"/>
                    </a:lnTo>
                    <a:lnTo>
                      <a:pt x="5342" y="269"/>
                    </a:lnTo>
                    <a:lnTo>
                      <a:pt x="5304" y="283"/>
                    </a:lnTo>
                    <a:lnTo>
                      <a:pt x="5269" y="293"/>
                    </a:lnTo>
                    <a:lnTo>
                      <a:pt x="5237" y="298"/>
                    </a:lnTo>
                    <a:lnTo>
                      <a:pt x="5211" y="297"/>
                    </a:lnTo>
                    <a:lnTo>
                      <a:pt x="5189" y="290"/>
                    </a:lnTo>
                    <a:lnTo>
                      <a:pt x="5186" y="291"/>
                    </a:lnTo>
                    <a:lnTo>
                      <a:pt x="5179" y="294"/>
                    </a:lnTo>
                    <a:lnTo>
                      <a:pt x="5170" y="299"/>
                    </a:lnTo>
                    <a:lnTo>
                      <a:pt x="5157" y="307"/>
                    </a:lnTo>
                    <a:lnTo>
                      <a:pt x="5143" y="317"/>
                    </a:lnTo>
                    <a:lnTo>
                      <a:pt x="5129" y="331"/>
                    </a:lnTo>
                    <a:lnTo>
                      <a:pt x="5116" y="347"/>
                    </a:lnTo>
                    <a:lnTo>
                      <a:pt x="5105" y="366"/>
                    </a:lnTo>
                    <a:lnTo>
                      <a:pt x="5096" y="388"/>
                    </a:lnTo>
                    <a:lnTo>
                      <a:pt x="5091" y="413"/>
                    </a:lnTo>
                    <a:lnTo>
                      <a:pt x="5091" y="442"/>
                    </a:lnTo>
                    <a:lnTo>
                      <a:pt x="5096" y="474"/>
                    </a:lnTo>
                    <a:lnTo>
                      <a:pt x="5108" y="509"/>
                    </a:lnTo>
                    <a:lnTo>
                      <a:pt x="5128" y="548"/>
                    </a:lnTo>
                    <a:lnTo>
                      <a:pt x="5157" y="590"/>
                    </a:lnTo>
                    <a:lnTo>
                      <a:pt x="5195" y="638"/>
                    </a:lnTo>
                    <a:lnTo>
                      <a:pt x="5195" y="647"/>
                    </a:lnTo>
                    <a:lnTo>
                      <a:pt x="5195" y="674"/>
                    </a:lnTo>
                    <a:lnTo>
                      <a:pt x="5194" y="718"/>
                    </a:lnTo>
                    <a:lnTo>
                      <a:pt x="5192" y="773"/>
                    </a:lnTo>
                    <a:lnTo>
                      <a:pt x="5188" y="842"/>
                    </a:lnTo>
                    <a:lnTo>
                      <a:pt x="5182" y="920"/>
                    </a:lnTo>
                    <a:lnTo>
                      <a:pt x="5172" y="1005"/>
                    </a:lnTo>
                    <a:lnTo>
                      <a:pt x="5159" y="1098"/>
                    </a:lnTo>
                    <a:lnTo>
                      <a:pt x="5140" y="1193"/>
                    </a:lnTo>
                    <a:lnTo>
                      <a:pt x="5116" y="1291"/>
                    </a:lnTo>
                    <a:lnTo>
                      <a:pt x="5087" y="1389"/>
                    </a:lnTo>
                    <a:lnTo>
                      <a:pt x="5051" y="1484"/>
                    </a:lnTo>
                    <a:lnTo>
                      <a:pt x="5008" y="1577"/>
                    </a:lnTo>
                    <a:lnTo>
                      <a:pt x="4957" y="1662"/>
                    </a:lnTo>
                    <a:lnTo>
                      <a:pt x="4898" y="1740"/>
                    </a:lnTo>
                    <a:lnTo>
                      <a:pt x="4830" y="1809"/>
                    </a:lnTo>
                    <a:lnTo>
                      <a:pt x="4827" y="1810"/>
                    </a:lnTo>
                    <a:lnTo>
                      <a:pt x="4819" y="1815"/>
                    </a:lnTo>
                    <a:lnTo>
                      <a:pt x="4806" y="1821"/>
                    </a:lnTo>
                    <a:lnTo>
                      <a:pt x="4790" y="1827"/>
                    </a:lnTo>
                    <a:lnTo>
                      <a:pt x="4768" y="1831"/>
                    </a:lnTo>
                    <a:lnTo>
                      <a:pt x="4745" y="1834"/>
                    </a:lnTo>
                    <a:lnTo>
                      <a:pt x="4717" y="1833"/>
                    </a:lnTo>
                    <a:lnTo>
                      <a:pt x="4689" y="1827"/>
                    </a:lnTo>
                    <a:lnTo>
                      <a:pt x="4657" y="1816"/>
                    </a:lnTo>
                    <a:lnTo>
                      <a:pt x="4625" y="1797"/>
                    </a:lnTo>
                    <a:lnTo>
                      <a:pt x="4591" y="1770"/>
                    </a:lnTo>
                    <a:lnTo>
                      <a:pt x="4558" y="1734"/>
                    </a:lnTo>
                    <a:lnTo>
                      <a:pt x="4524" y="1687"/>
                    </a:lnTo>
                    <a:lnTo>
                      <a:pt x="4491" y="1628"/>
                    </a:lnTo>
                    <a:lnTo>
                      <a:pt x="4459" y="1556"/>
                    </a:lnTo>
                    <a:lnTo>
                      <a:pt x="4429" y="1471"/>
                    </a:lnTo>
                    <a:lnTo>
                      <a:pt x="4428" y="1464"/>
                    </a:lnTo>
                    <a:lnTo>
                      <a:pt x="4424" y="1445"/>
                    </a:lnTo>
                    <a:lnTo>
                      <a:pt x="4417" y="1418"/>
                    </a:lnTo>
                    <a:lnTo>
                      <a:pt x="4407" y="1382"/>
                    </a:lnTo>
                    <a:lnTo>
                      <a:pt x="4392" y="1340"/>
                    </a:lnTo>
                    <a:lnTo>
                      <a:pt x="4372" y="1294"/>
                    </a:lnTo>
                    <a:lnTo>
                      <a:pt x="4345" y="1245"/>
                    </a:lnTo>
                    <a:lnTo>
                      <a:pt x="4312" y="1195"/>
                    </a:lnTo>
                    <a:lnTo>
                      <a:pt x="4271" y="1148"/>
                    </a:lnTo>
                    <a:lnTo>
                      <a:pt x="4221" y="1102"/>
                    </a:lnTo>
                    <a:lnTo>
                      <a:pt x="4163" y="1061"/>
                    </a:lnTo>
                    <a:lnTo>
                      <a:pt x="4096" y="1028"/>
                    </a:lnTo>
                    <a:lnTo>
                      <a:pt x="4018" y="1002"/>
                    </a:lnTo>
                    <a:lnTo>
                      <a:pt x="3927" y="988"/>
                    </a:lnTo>
                    <a:lnTo>
                      <a:pt x="3827" y="985"/>
                    </a:lnTo>
                    <a:lnTo>
                      <a:pt x="3713" y="997"/>
                    </a:lnTo>
                    <a:lnTo>
                      <a:pt x="3705" y="993"/>
                    </a:lnTo>
                    <a:lnTo>
                      <a:pt x="3681" y="982"/>
                    </a:lnTo>
                    <a:lnTo>
                      <a:pt x="3648" y="964"/>
                    </a:lnTo>
                    <a:lnTo>
                      <a:pt x="3604" y="938"/>
                    </a:lnTo>
                    <a:lnTo>
                      <a:pt x="3555" y="905"/>
                    </a:lnTo>
                    <a:lnTo>
                      <a:pt x="3503" y="863"/>
                    </a:lnTo>
                    <a:lnTo>
                      <a:pt x="3451" y="813"/>
                    </a:lnTo>
                    <a:lnTo>
                      <a:pt x="3400" y="756"/>
                    </a:lnTo>
                    <a:lnTo>
                      <a:pt x="3354" y="691"/>
                    </a:lnTo>
                    <a:lnTo>
                      <a:pt x="3316" y="618"/>
                    </a:lnTo>
                    <a:lnTo>
                      <a:pt x="3290" y="536"/>
                    </a:lnTo>
                    <a:lnTo>
                      <a:pt x="3276" y="446"/>
                    </a:lnTo>
                    <a:lnTo>
                      <a:pt x="3278" y="348"/>
                    </a:lnTo>
                    <a:lnTo>
                      <a:pt x="3300" y="240"/>
                    </a:lnTo>
                    <a:lnTo>
                      <a:pt x="3343" y="124"/>
                    </a:lnTo>
                    <a:lnTo>
                      <a:pt x="3411" y="0"/>
                    </a:lnTo>
                    <a:close/>
                  </a:path>
                </a:pathLst>
              </a:custGeom>
              <a:solidFill>
                <a:srgbClr val="92631B"/>
              </a:solidFill>
              <a:ln w="9525">
                <a:noFill/>
                <a:round/>
                <a:headEnd/>
                <a:tailEnd/>
              </a:ln>
            </p:spPr>
            <p:txBody>
              <a:bodyPr/>
              <a:lstStyle/>
              <a:p>
                <a:endParaRPr lang="en-US"/>
              </a:p>
            </p:txBody>
          </p:sp>
          <p:sp>
            <p:nvSpPr>
              <p:cNvPr id="13378" name="Freeform 27"/>
              <p:cNvSpPr>
                <a:spLocks/>
              </p:cNvSpPr>
              <p:nvPr/>
            </p:nvSpPr>
            <p:spPr bwMode="auto">
              <a:xfrm rot="-460846">
                <a:off x="1182" y="2475"/>
                <a:ext cx="235" cy="143"/>
              </a:xfrm>
              <a:custGeom>
                <a:avLst/>
                <a:gdLst>
                  <a:gd name="T0" fmla="*/ 0 w 2389"/>
                  <a:gd name="T1" fmla="*/ 1 h 1433"/>
                  <a:gd name="T2" fmla="*/ 0 w 2389"/>
                  <a:gd name="T3" fmla="*/ 1 h 1433"/>
                  <a:gd name="T4" fmla="*/ 0 w 2389"/>
                  <a:gd name="T5" fmla="*/ 1 h 1433"/>
                  <a:gd name="T6" fmla="*/ 0 w 2389"/>
                  <a:gd name="T7" fmla="*/ 1 h 1433"/>
                  <a:gd name="T8" fmla="*/ 0 w 2389"/>
                  <a:gd name="T9" fmla="*/ 0 h 1433"/>
                  <a:gd name="T10" fmla="*/ 0 w 2389"/>
                  <a:gd name="T11" fmla="*/ 0 h 1433"/>
                  <a:gd name="T12" fmla="*/ 0 w 2389"/>
                  <a:gd name="T13" fmla="*/ 0 h 1433"/>
                  <a:gd name="T14" fmla="*/ 1 w 2389"/>
                  <a:gd name="T15" fmla="*/ 0 h 1433"/>
                  <a:gd name="T16" fmla="*/ 1 w 2389"/>
                  <a:gd name="T17" fmla="*/ 0 h 1433"/>
                  <a:gd name="T18" fmla="*/ 1 w 2389"/>
                  <a:gd name="T19" fmla="*/ 0 h 1433"/>
                  <a:gd name="T20" fmla="*/ 1 w 2389"/>
                  <a:gd name="T21" fmla="*/ 0 h 1433"/>
                  <a:gd name="T22" fmla="*/ 1 w 2389"/>
                  <a:gd name="T23" fmla="*/ 0 h 1433"/>
                  <a:gd name="T24" fmla="*/ 1 w 2389"/>
                  <a:gd name="T25" fmla="*/ 1 h 1433"/>
                  <a:gd name="T26" fmla="*/ 1 w 2389"/>
                  <a:gd name="T27" fmla="*/ 1 h 1433"/>
                  <a:gd name="T28" fmla="*/ 1 w 2389"/>
                  <a:gd name="T29" fmla="*/ 1 h 1433"/>
                  <a:gd name="T30" fmla="*/ 2 w 2389"/>
                  <a:gd name="T31" fmla="*/ 1 h 1433"/>
                  <a:gd name="T32" fmla="*/ 2 w 2389"/>
                  <a:gd name="T33" fmla="*/ 1 h 1433"/>
                  <a:gd name="T34" fmla="*/ 2 w 2389"/>
                  <a:gd name="T35" fmla="*/ 1 h 1433"/>
                  <a:gd name="T36" fmla="*/ 2 w 2389"/>
                  <a:gd name="T37" fmla="*/ 1 h 1433"/>
                  <a:gd name="T38" fmla="*/ 2 w 2389"/>
                  <a:gd name="T39" fmla="*/ 1 h 1433"/>
                  <a:gd name="T40" fmla="*/ 2 w 2389"/>
                  <a:gd name="T41" fmla="*/ 1 h 1433"/>
                  <a:gd name="T42" fmla="*/ 2 w 2389"/>
                  <a:gd name="T43" fmla="*/ 1 h 1433"/>
                  <a:gd name="T44" fmla="*/ 2 w 2389"/>
                  <a:gd name="T45" fmla="*/ 1 h 1433"/>
                  <a:gd name="T46" fmla="*/ 2 w 2389"/>
                  <a:gd name="T47" fmla="*/ 1 h 1433"/>
                  <a:gd name="T48" fmla="*/ 2 w 2389"/>
                  <a:gd name="T49" fmla="*/ 1 h 1433"/>
                  <a:gd name="T50" fmla="*/ 2 w 2389"/>
                  <a:gd name="T51" fmla="*/ 1 h 1433"/>
                  <a:gd name="T52" fmla="*/ 2 w 2389"/>
                  <a:gd name="T53" fmla="*/ 1 h 1433"/>
                  <a:gd name="T54" fmla="*/ 2 w 2389"/>
                  <a:gd name="T55" fmla="*/ 1 h 1433"/>
                  <a:gd name="T56" fmla="*/ 2 w 2389"/>
                  <a:gd name="T57" fmla="*/ 1 h 1433"/>
                  <a:gd name="T58" fmla="*/ 2 w 2389"/>
                  <a:gd name="T59" fmla="*/ 1 h 1433"/>
                  <a:gd name="T60" fmla="*/ 2 w 2389"/>
                  <a:gd name="T61" fmla="*/ 1 h 1433"/>
                  <a:gd name="T62" fmla="*/ 2 w 2389"/>
                  <a:gd name="T63" fmla="*/ 1 h 1433"/>
                  <a:gd name="T64" fmla="*/ 1 w 2389"/>
                  <a:gd name="T65" fmla="*/ 1 h 1433"/>
                  <a:gd name="T66" fmla="*/ 1 w 2389"/>
                  <a:gd name="T67" fmla="*/ 1 h 1433"/>
                  <a:gd name="T68" fmla="*/ 1 w 2389"/>
                  <a:gd name="T69" fmla="*/ 1 h 1433"/>
                  <a:gd name="T70" fmla="*/ 1 w 2389"/>
                  <a:gd name="T71" fmla="*/ 1 h 1433"/>
                  <a:gd name="T72" fmla="*/ 1 w 2389"/>
                  <a:gd name="T73" fmla="*/ 1 h 1433"/>
                  <a:gd name="T74" fmla="*/ 1 w 2389"/>
                  <a:gd name="T75" fmla="*/ 1 h 1433"/>
                  <a:gd name="T76" fmla="*/ 1 w 2389"/>
                  <a:gd name="T77" fmla="*/ 1 h 1433"/>
                  <a:gd name="T78" fmla="*/ 1 w 2389"/>
                  <a:gd name="T79" fmla="*/ 1 h 1433"/>
                  <a:gd name="T80" fmla="*/ 1 w 2389"/>
                  <a:gd name="T81" fmla="*/ 1 h 1433"/>
                  <a:gd name="T82" fmla="*/ 1 w 2389"/>
                  <a:gd name="T83" fmla="*/ 0 h 1433"/>
                  <a:gd name="T84" fmla="*/ 1 w 2389"/>
                  <a:gd name="T85" fmla="*/ 0 h 1433"/>
                  <a:gd name="T86" fmla="*/ 1 w 2389"/>
                  <a:gd name="T87" fmla="*/ 0 h 1433"/>
                  <a:gd name="T88" fmla="*/ 1 w 2389"/>
                  <a:gd name="T89" fmla="*/ 0 h 1433"/>
                  <a:gd name="T90" fmla="*/ 1 w 2389"/>
                  <a:gd name="T91" fmla="*/ 0 h 1433"/>
                  <a:gd name="T92" fmla="*/ 0 w 2389"/>
                  <a:gd name="T93" fmla="*/ 0 h 1433"/>
                  <a:gd name="T94" fmla="*/ 0 w 2389"/>
                  <a:gd name="T95" fmla="*/ 1 h 1433"/>
                  <a:gd name="T96" fmla="*/ 0 w 2389"/>
                  <a:gd name="T97" fmla="*/ 1 h 1433"/>
                  <a:gd name="T98" fmla="*/ 0 w 2389"/>
                  <a:gd name="T99" fmla="*/ 1 h 1433"/>
                  <a:gd name="T100" fmla="*/ 0 w 2389"/>
                  <a:gd name="T101" fmla="*/ 1 h 1433"/>
                  <a:gd name="T102" fmla="*/ 0 w 2389"/>
                  <a:gd name="T103" fmla="*/ 1 h 1433"/>
                  <a:gd name="T104" fmla="*/ 0 w 2389"/>
                  <a:gd name="T105" fmla="*/ 1 h 1433"/>
                  <a:gd name="T106" fmla="*/ 0 w 2389"/>
                  <a:gd name="T107" fmla="*/ 1 h 1433"/>
                  <a:gd name="T108" fmla="*/ 0 w 2389"/>
                  <a:gd name="T109" fmla="*/ 1 h 1433"/>
                  <a:gd name="T110" fmla="*/ 0 w 2389"/>
                  <a:gd name="T111" fmla="*/ 1 h 14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9"/>
                  <a:gd name="T169" fmla="*/ 0 h 1433"/>
                  <a:gd name="T170" fmla="*/ 2389 w 2389"/>
                  <a:gd name="T171" fmla="*/ 1433 h 14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9" h="1433">
                    <a:moveTo>
                      <a:pt x="33" y="1433"/>
                    </a:moveTo>
                    <a:lnTo>
                      <a:pt x="29" y="1411"/>
                    </a:lnTo>
                    <a:lnTo>
                      <a:pt x="22" y="1351"/>
                    </a:lnTo>
                    <a:lnTo>
                      <a:pt x="13" y="1260"/>
                    </a:lnTo>
                    <a:lnTo>
                      <a:pt x="5" y="1142"/>
                    </a:lnTo>
                    <a:lnTo>
                      <a:pt x="0" y="1005"/>
                    </a:lnTo>
                    <a:lnTo>
                      <a:pt x="2" y="856"/>
                    </a:lnTo>
                    <a:lnTo>
                      <a:pt x="13" y="700"/>
                    </a:lnTo>
                    <a:lnTo>
                      <a:pt x="36" y="547"/>
                    </a:lnTo>
                    <a:lnTo>
                      <a:pt x="74" y="400"/>
                    </a:lnTo>
                    <a:lnTo>
                      <a:pt x="130" y="266"/>
                    </a:lnTo>
                    <a:lnTo>
                      <a:pt x="205" y="152"/>
                    </a:lnTo>
                    <a:lnTo>
                      <a:pt x="303" y="66"/>
                    </a:lnTo>
                    <a:lnTo>
                      <a:pt x="427" y="13"/>
                    </a:lnTo>
                    <a:lnTo>
                      <a:pt x="579" y="0"/>
                    </a:lnTo>
                    <a:lnTo>
                      <a:pt x="762" y="33"/>
                    </a:lnTo>
                    <a:lnTo>
                      <a:pt x="980" y="119"/>
                    </a:lnTo>
                    <a:lnTo>
                      <a:pt x="982" y="127"/>
                    </a:lnTo>
                    <a:lnTo>
                      <a:pt x="990" y="152"/>
                    </a:lnTo>
                    <a:lnTo>
                      <a:pt x="1004" y="191"/>
                    </a:lnTo>
                    <a:lnTo>
                      <a:pt x="1025" y="242"/>
                    </a:lnTo>
                    <a:lnTo>
                      <a:pt x="1051" y="302"/>
                    </a:lnTo>
                    <a:lnTo>
                      <a:pt x="1084" y="368"/>
                    </a:lnTo>
                    <a:lnTo>
                      <a:pt x="1123" y="438"/>
                    </a:lnTo>
                    <a:lnTo>
                      <a:pt x="1169" y="510"/>
                    </a:lnTo>
                    <a:lnTo>
                      <a:pt x="1223" y="582"/>
                    </a:lnTo>
                    <a:lnTo>
                      <a:pt x="1283" y="651"/>
                    </a:lnTo>
                    <a:lnTo>
                      <a:pt x="1351" y="714"/>
                    </a:lnTo>
                    <a:lnTo>
                      <a:pt x="1427" y="769"/>
                    </a:lnTo>
                    <a:lnTo>
                      <a:pt x="1511" y="813"/>
                    </a:lnTo>
                    <a:lnTo>
                      <a:pt x="1602" y="846"/>
                    </a:lnTo>
                    <a:lnTo>
                      <a:pt x="1702" y="864"/>
                    </a:lnTo>
                    <a:lnTo>
                      <a:pt x="1811" y="864"/>
                    </a:lnTo>
                    <a:lnTo>
                      <a:pt x="1815" y="862"/>
                    </a:lnTo>
                    <a:lnTo>
                      <a:pt x="1829" y="860"/>
                    </a:lnTo>
                    <a:lnTo>
                      <a:pt x="1851" y="858"/>
                    </a:lnTo>
                    <a:lnTo>
                      <a:pt x="1880" y="856"/>
                    </a:lnTo>
                    <a:lnTo>
                      <a:pt x="1915" y="857"/>
                    </a:lnTo>
                    <a:lnTo>
                      <a:pt x="1955" y="862"/>
                    </a:lnTo>
                    <a:lnTo>
                      <a:pt x="1999" y="871"/>
                    </a:lnTo>
                    <a:lnTo>
                      <a:pt x="2044" y="887"/>
                    </a:lnTo>
                    <a:lnTo>
                      <a:pt x="2093" y="910"/>
                    </a:lnTo>
                    <a:lnTo>
                      <a:pt x="2142" y="940"/>
                    </a:lnTo>
                    <a:lnTo>
                      <a:pt x="2190" y="981"/>
                    </a:lnTo>
                    <a:lnTo>
                      <a:pt x="2237" y="1033"/>
                    </a:lnTo>
                    <a:lnTo>
                      <a:pt x="2281" y="1097"/>
                    </a:lnTo>
                    <a:lnTo>
                      <a:pt x="2322" y="1174"/>
                    </a:lnTo>
                    <a:lnTo>
                      <a:pt x="2359" y="1266"/>
                    </a:lnTo>
                    <a:lnTo>
                      <a:pt x="2389" y="1373"/>
                    </a:lnTo>
                    <a:lnTo>
                      <a:pt x="2386" y="1370"/>
                    </a:lnTo>
                    <a:lnTo>
                      <a:pt x="2380" y="1363"/>
                    </a:lnTo>
                    <a:lnTo>
                      <a:pt x="2368" y="1353"/>
                    </a:lnTo>
                    <a:lnTo>
                      <a:pt x="2350" y="1339"/>
                    </a:lnTo>
                    <a:lnTo>
                      <a:pt x="2328" y="1324"/>
                    </a:lnTo>
                    <a:lnTo>
                      <a:pt x="2300" y="1305"/>
                    </a:lnTo>
                    <a:lnTo>
                      <a:pt x="2264" y="1287"/>
                    </a:lnTo>
                    <a:lnTo>
                      <a:pt x="2222" y="1268"/>
                    </a:lnTo>
                    <a:lnTo>
                      <a:pt x="2174" y="1248"/>
                    </a:lnTo>
                    <a:lnTo>
                      <a:pt x="2118" y="1231"/>
                    </a:lnTo>
                    <a:lnTo>
                      <a:pt x="2054" y="1215"/>
                    </a:lnTo>
                    <a:lnTo>
                      <a:pt x="1981" y="1201"/>
                    </a:lnTo>
                    <a:lnTo>
                      <a:pt x="1900" y="1190"/>
                    </a:lnTo>
                    <a:lnTo>
                      <a:pt x="1811" y="1183"/>
                    </a:lnTo>
                    <a:lnTo>
                      <a:pt x="1712" y="1180"/>
                    </a:lnTo>
                    <a:lnTo>
                      <a:pt x="1604" y="1183"/>
                    </a:lnTo>
                    <a:lnTo>
                      <a:pt x="1599" y="1180"/>
                    </a:lnTo>
                    <a:lnTo>
                      <a:pt x="1586" y="1174"/>
                    </a:lnTo>
                    <a:lnTo>
                      <a:pt x="1564" y="1163"/>
                    </a:lnTo>
                    <a:lnTo>
                      <a:pt x="1536" y="1148"/>
                    </a:lnTo>
                    <a:lnTo>
                      <a:pt x="1500" y="1127"/>
                    </a:lnTo>
                    <a:lnTo>
                      <a:pt x="1459" y="1102"/>
                    </a:lnTo>
                    <a:lnTo>
                      <a:pt x="1411" y="1073"/>
                    </a:lnTo>
                    <a:lnTo>
                      <a:pt x="1357" y="1037"/>
                    </a:lnTo>
                    <a:lnTo>
                      <a:pt x="1300" y="997"/>
                    </a:lnTo>
                    <a:lnTo>
                      <a:pt x="1238" y="953"/>
                    </a:lnTo>
                    <a:lnTo>
                      <a:pt x="1173" y="902"/>
                    </a:lnTo>
                    <a:lnTo>
                      <a:pt x="1105" y="846"/>
                    </a:lnTo>
                    <a:lnTo>
                      <a:pt x="1035" y="785"/>
                    </a:lnTo>
                    <a:lnTo>
                      <a:pt x="963" y="719"/>
                    </a:lnTo>
                    <a:lnTo>
                      <a:pt x="888" y="646"/>
                    </a:lnTo>
                    <a:lnTo>
                      <a:pt x="815" y="568"/>
                    </a:lnTo>
                    <a:lnTo>
                      <a:pt x="812" y="566"/>
                    </a:lnTo>
                    <a:lnTo>
                      <a:pt x="804" y="561"/>
                    </a:lnTo>
                    <a:lnTo>
                      <a:pt x="792" y="553"/>
                    </a:lnTo>
                    <a:lnTo>
                      <a:pt x="774" y="544"/>
                    </a:lnTo>
                    <a:lnTo>
                      <a:pt x="753" y="534"/>
                    </a:lnTo>
                    <a:lnTo>
                      <a:pt x="729" y="524"/>
                    </a:lnTo>
                    <a:lnTo>
                      <a:pt x="701" y="514"/>
                    </a:lnTo>
                    <a:lnTo>
                      <a:pt x="671" y="506"/>
                    </a:lnTo>
                    <a:lnTo>
                      <a:pt x="638" y="501"/>
                    </a:lnTo>
                    <a:lnTo>
                      <a:pt x="604" y="499"/>
                    </a:lnTo>
                    <a:lnTo>
                      <a:pt x="568" y="501"/>
                    </a:lnTo>
                    <a:lnTo>
                      <a:pt x="531" y="507"/>
                    </a:lnTo>
                    <a:lnTo>
                      <a:pt x="494" y="520"/>
                    </a:lnTo>
                    <a:lnTo>
                      <a:pt x="456" y="538"/>
                    </a:lnTo>
                    <a:lnTo>
                      <a:pt x="420" y="563"/>
                    </a:lnTo>
                    <a:lnTo>
                      <a:pt x="383" y="598"/>
                    </a:lnTo>
                    <a:lnTo>
                      <a:pt x="382" y="599"/>
                    </a:lnTo>
                    <a:lnTo>
                      <a:pt x="379" y="605"/>
                    </a:lnTo>
                    <a:lnTo>
                      <a:pt x="374" y="615"/>
                    </a:lnTo>
                    <a:lnTo>
                      <a:pt x="367" y="629"/>
                    </a:lnTo>
                    <a:lnTo>
                      <a:pt x="358" y="651"/>
                    </a:lnTo>
                    <a:lnTo>
                      <a:pt x="345" y="678"/>
                    </a:lnTo>
                    <a:lnTo>
                      <a:pt x="330" y="712"/>
                    </a:lnTo>
                    <a:lnTo>
                      <a:pt x="312" y="753"/>
                    </a:lnTo>
                    <a:lnTo>
                      <a:pt x="290" y="803"/>
                    </a:lnTo>
                    <a:lnTo>
                      <a:pt x="266" y="862"/>
                    </a:lnTo>
                    <a:lnTo>
                      <a:pt x="238" y="930"/>
                    </a:lnTo>
                    <a:lnTo>
                      <a:pt x="205" y="1008"/>
                    </a:lnTo>
                    <a:lnTo>
                      <a:pt x="168" y="1097"/>
                    </a:lnTo>
                    <a:lnTo>
                      <a:pt x="128" y="1197"/>
                    </a:lnTo>
                    <a:lnTo>
                      <a:pt x="83" y="1308"/>
                    </a:lnTo>
                    <a:lnTo>
                      <a:pt x="33" y="1433"/>
                    </a:lnTo>
                    <a:close/>
                  </a:path>
                </a:pathLst>
              </a:custGeom>
              <a:solidFill>
                <a:srgbClr val="BDCA0D"/>
              </a:solidFill>
              <a:ln w="9525">
                <a:noFill/>
                <a:round/>
                <a:headEnd/>
                <a:tailEnd/>
              </a:ln>
            </p:spPr>
            <p:txBody>
              <a:bodyPr/>
              <a:lstStyle/>
              <a:p>
                <a:endParaRPr lang="en-US"/>
              </a:p>
            </p:txBody>
          </p:sp>
          <p:sp>
            <p:nvSpPr>
              <p:cNvPr id="13379" name="Freeform 28"/>
              <p:cNvSpPr>
                <a:spLocks/>
              </p:cNvSpPr>
              <p:nvPr/>
            </p:nvSpPr>
            <p:spPr bwMode="auto">
              <a:xfrm rot="-460846">
                <a:off x="1356" y="2612"/>
                <a:ext cx="142" cy="96"/>
              </a:xfrm>
              <a:custGeom>
                <a:avLst/>
                <a:gdLst>
                  <a:gd name="T0" fmla="*/ 0 w 1432"/>
                  <a:gd name="T1" fmla="*/ 0 h 966"/>
                  <a:gd name="T2" fmla="*/ 1 w 1432"/>
                  <a:gd name="T3" fmla="*/ 0 h 966"/>
                  <a:gd name="T4" fmla="*/ 1 w 1432"/>
                  <a:gd name="T5" fmla="*/ 0 h 966"/>
                  <a:gd name="T6" fmla="*/ 1 w 1432"/>
                  <a:gd name="T7" fmla="*/ 0 h 966"/>
                  <a:gd name="T8" fmla="*/ 1 w 1432"/>
                  <a:gd name="T9" fmla="*/ 0 h 966"/>
                  <a:gd name="T10" fmla="*/ 1 w 1432"/>
                  <a:gd name="T11" fmla="*/ 0 h 966"/>
                  <a:gd name="T12" fmla="*/ 1 w 1432"/>
                  <a:gd name="T13" fmla="*/ 0 h 966"/>
                  <a:gd name="T14" fmla="*/ 1 w 1432"/>
                  <a:gd name="T15" fmla="*/ 0 h 966"/>
                  <a:gd name="T16" fmla="*/ 1 w 1432"/>
                  <a:gd name="T17" fmla="*/ 1 h 966"/>
                  <a:gd name="T18" fmla="*/ 1 w 1432"/>
                  <a:gd name="T19" fmla="*/ 1 h 966"/>
                  <a:gd name="T20" fmla="*/ 1 w 1432"/>
                  <a:gd name="T21" fmla="*/ 1 h 966"/>
                  <a:gd name="T22" fmla="*/ 1 w 1432"/>
                  <a:gd name="T23" fmla="*/ 1 h 966"/>
                  <a:gd name="T24" fmla="*/ 1 w 1432"/>
                  <a:gd name="T25" fmla="*/ 1 h 966"/>
                  <a:gd name="T26" fmla="*/ 1 w 1432"/>
                  <a:gd name="T27" fmla="*/ 1 h 966"/>
                  <a:gd name="T28" fmla="*/ 1 w 1432"/>
                  <a:gd name="T29" fmla="*/ 1 h 966"/>
                  <a:gd name="T30" fmla="*/ 1 w 1432"/>
                  <a:gd name="T31" fmla="*/ 1 h 966"/>
                  <a:gd name="T32" fmla="*/ 1 w 1432"/>
                  <a:gd name="T33" fmla="*/ 1 h 966"/>
                  <a:gd name="T34" fmla="*/ 1 w 1432"/>
                  <a:gd name="T35" fmla="*/ 1 h 966"/>
                  <a:gd name="T36" fmla="*/ 1 w 1432"/>
                  <a:gd name="T37" fmla="*/ 1 h 966"/>
                  <a:gd name="T38" fmla="*/ 1 w 1432"/>
                  <a:gd name="T39" fmla="*/ 1 h 966"/>
                  <a:gd name="T40" fmla="*/ 1 w 1432"/>
                  <a:gd name="T41" fmla="*/ 1 h 966"/>
                  <a:gd name="T42" fmla="*/ 1 w 1432"/>
                  <a:gd name="T43" fmla="*/ 1 h 966"/>
                  <a:gd name="T44" fmla="*/ 1 w 1432"/>
                  <a:gd name="T45" fmla="*/ 1 h 966"/>
                  <a:gd name="T46" fmla="*/ 1 w 1432"/>
                  <a:gd name="T47" fmla="*/ 1 h 966"/>
                  <a:gd name="T48" fmla="*/ 1 w 1432"/>
                  <a:gd name="T49" fmla="*/ 1 h 966"/>
                  <a:gd name="T50" fmla="*/ 1 w 1432"/>
                  <a:gd name="T51" fmla="*/ 1 h 966"/>
                  <a:gd name="T52" fmla="*/ 1 w 1432"/>
                  <a:gd name="T53" fmla="*/ 1 h 966"/>
                  <a:gd name="T54" fmla="*/ 1 w 1432"/>
                  <a:gd name="T55" fmla="*/ 1 h 966"/>
                  <a:gd name="T56" fmla="*/ 1 w 1432"/>
                  <a:gd name="T57" fmla="*/ 1 h 966"/>
                  <a:gd name="T58" fmla="*/ 1 w 1432"/>
                  <a:gd name="T59" fmla="*/ 1 h 966"/>
                  <a:gd name="T60" fmla="*/ 1 w 1432"/>
                  <a:gd name="T61" fmla="*/ 1 h 966"/>
                  <a:gd name="T62" fmla="*/ 1 w 1432"/>
                  <a:gd name="T63" fmla="*/ 1 h 966"/>
                  <a:gd name="T64" fmla="*/ 1 w 1432"/>
                  <a:gd name="T65" fmla="*/ 1 h 966"/>
                  <a:gd name="T66" fmla="*/ 1 w 1432"/>
                  <a:gd name="T67" fmla="*/ 1 h 966"/>
                  <a:gd name="T68" fmla="*/ 1 w 1432"/>
                  <a:gd name="T69" fmla="*/ 1 h 966"/>
                  <a:gd name="T70" fmla="*/ 1 w 1432"/>
                  <a:gd name="T71" fmla="*/ 1 h 966"/>
                  <a:gd name="T72" fmla="*/ 1 w 1432"/>
                  <a:gd name="T73" fmla="*/ 1 h 966"/>
                  <a:gd name="T74" fmla="*/ 1 w 1432"/>
                  <a:gd name="T75" fmla="*/ 1 h 966"/>
                  <a:gd name="T76" fmla="*/ 1 w 1432"/>
                  <a:gd name="T77" fmla="*/ 1 h 966"/>
                  <a:gd name="T78" fmla="*/ 1 w 1432"/>
                  <a:gd name="T79" fmla="*/ 1 h 966"/>
                  <a:gd name="T80" fmla="*/ 1 w 1432"/>
                  <a:gd name="T81" fmla="*/ 1 h 966"/>
                  <a:gd name="T82" fmla="*/ 1 w 1432"/>
                  <a:gd name="T83" fmla="*/ 1 h 966"/>
                  <a:gd name="T84" fmla="*/ 1 w 1432"/>
                  <a:gd name="T85" fmla="*/ 1 h 966"/>
                  <a:gd name="T86" fmla="*/ 1 w 1432"/>
                  <a:gd name="T87" fmla="*/ 1 h 966"/>
                  <a:gd name="T88" fmla="*/ 1 w 1432"/>
                  <a:gd name="T89" fmla="*/ 1 h 966"/>
                  <a:gd name="T90" fmla="*/ 1 w 1432"/>
                  <a:gd name="T91" fmla="*/ 1 h 966"/>
                  <a:gd name="T92" fmla="*/ 1 w 1432"/>
                  <a:gd name="T93" fmla="*/ 1 h 966"/>
                  <a:gd name="T94" fmla="*/ 1 w 1432"/>
                  <a:gd name="T95" fmla="*/ 1 h 966"/>
                  <a:gd name="T96" fmla="*/ 1 w 1432"/>
                  <a:gd name="T97" fmla="*/ 1 h 966"/>
                  <a:gd name="T98" fmla="*/ 1 w 1432"/>
                  <a:gd name="T99" fmla="*/ 1 h 966"/>
                  <a:gd name="T100" fmla="*/ 1 w 1432"/>
                  <a:gd name="T101" fmla="*/ 1 h 966"/>
                  <a:gd name="T102" fmla="*/ 1 w 1432"/>
                  <a:gd name="T103" fmla="*/ 1 h 966"/>
                  <a:gd name="T104" fmla="*/ 0 w 1432"/>
                  <a:gd name="T105" fmla="*/ 1 h 966"/>
                  <a:gd name="T106" fmla="*/ 0 w 1432"/>
                  <a:gd name="T107" fmla="*/ 1 h 966"/>
                  <a:gd name="T108" fmla="*/ 0 w 1432"/>
                  <a:gd name="T109" fmla="*/ 1 h 966"/>
                  <a:gd name="T110" fmla="*/ 0 w 1432"/>
                  <a:gd name="T111" fmla="*/ 1 h 966"/>
                  <a:gd name="T112" fmla="*/ 0 w 1432"/>
                  <a:gd name="T113" fmla="*/ 1 h 966"/>
                  <a:gd name="T114" fmla="*/ 0 w 1432"/>
                  <a:gd name="T115" fmla="*/ 1 h 966"/>
                  <a:gd name="T116" fmla="*/ 0 w 1432"/>
                  <a:gd name="T117" fmla="*/ 0 h 966"/>
                  <a:gd name="T118" fmla="*/ 0 w 1432"/>
                  <a:gd name="T119" fmla="*/ 0 h 966"/>
                  <a:gd name="T120" fmla="*/ 0 w 1432"/>
                  <a:gd name="T121" fmla="*/ 0 h 966"/>
                  <a:gd name="T122" fmla="*/ 0 w 1432"/>
                  <a:gd name="T123" fmla="*/ 0 h 9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2"/>
                  <a:gd name="T187" fmla="*/ 0 h 966"/>
                  <a:gd name="T188" fmla="*/ 1432 w 1432"/>
                  <a:gd name="T189" fmla="*/ 966 h 9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2" h="966">
                    <a:moveTo>
                      <a:pt x="234" y="33"/>
                    </a:moveTo>
                    <a:lnTo>
                      <a:pt x="627" y="0"/>
                    </a:lnTo>
                    <a:lnTo>
                      <a:pt x="827" y="169"/>
                    </a:lnTo>
                    <a:lnTo>
                      <a:pt x="1040" y="220"/>
                    </a:lnTo>
                    <a:lnTo>
                      <a:pt x="1432" y="164"/>
                    </a:lnTo>
                    <a:lnTo>
                      <a:pt x="1417" y="259"/>
                    </a:lnTo>
                    <a:lnTo>
                      <a:pt x="1323" y="329"/>
                    </a:lnTo>
                    <a:lnTo>
                      <a:pt x="1418" y="538"/>
                    </a:lnTo>
                    <a:lnTo>
                      <a:pt x="1394" y="820"/>
                    </a:lnTo>
                    <a:lnTo>
                      <a:pt x="1150" y="676"/>
                    </a:lnTo>
                    <a:lnTo>
                      <a:pt x="1146" y="674"/>
                    </a:lnTo>
                    <a:lnTo>
                      <a:pt x="1136" y="668"/>
                    </a:lnTo>
                    <a:lnTo>
                      <a:pt x="1120" y="660"/>
                    </a:lnTo>
                    <a:lnTo>
                      <a:pt x="1099" y="650"/>
                    </a:lnTo>
                    <a:lnTo>
                      <a:pt x="1074" y="638"/>
                    </a:lnTo>
                    <a:lnTo>
                      <a:pt x="1046" y="626"/>
                    </a:lnTo>
                    <a:lnTo>
                      <a:pt x="1015" y="614"/>
                    </a:lnTo>
                    <a:lnTo>
                      <a:pt x="984" y="603"/>
                    </a:lnTo>
                    <a:lnTo>
                      <a:pt x="951" y="594"/>
                    </a:lnTo>
                    <a:lnTo>
                      <a:pt x="918" y="587"/>
                    </a:lnTo>
                    <a:lnTo>
                      <a:pt x="887" y="583"/>
                    </a:lnTo>
                    <a:lnTo>
                      <a:pt x="856" y="583"/>
                    </a:lnTo>
                    <a:lnTo>
                      <a:pt x="830" y="588"/>
                    </a:lnTo>
                    <a:lnTo>
                      <a:pt x="807" y="598"/>
                    </a:lnTo>
                    <a:lnTo>
                      <a:pt x="787" y="615"/>
                    </a:lnTo>
                    <a:lnTo>
                      <a:pt x="774" y="639"/>
                    </a:lnTo>
                    <a:lnTo>
                      <a:pt x="774" y="641"/>
                    </a:lnTo>
                    <a:lnTo>
                      <a:pt x="776" y="649"/>
                    </a:lnTo>
                    <a:lnTo>
                      <a:pt x="779" y="662"/>
                    </a:lnTo>
                    <a:lnTo>
                      <a:pt x="783" y="678"/>
                    </a:lnTo>
                    <a:lnTo>
                      <a:pt x="786" y="699"/>
                    </a:lnTo>
                    <a:lnTo>
                      <a:pt x="790" y="722"/>
                    </a:lnTo>
                    <a:lnTo>
                      <a:pt x="794" y="747"/>
                    </a:lnTo>
                    <a:lnTo>
                      <a:pt x="796" y="773"/>
                    </a:lnTo>
                    <a:lnTo>
                      <a:pt x="798" y="800"/>
                    </a:lnTo>
                    <a:lnTo>
                      <a:pt x="799" y="829"/>
                    </a:lnTo>
                    <a:lnTo>
                      <a:pt x="797" y="856"/>
                    </a:lnTo>
                    <a:lnTo>
                      <a:pt x="794" y="883"/>
                    </a:lnTo>
                    <a:lnTo>
                      <a:pt x="789" y="907"/>
                    </a:lnTo>
                    <a:lnTo>
                      <a:pt x="781" y="930"/>
                    </a:lnTo>
                    <a:lnTo>
                      <a:pt x="770" y="950"/>
                    </a:lnTo>
                    <a:lnTo>
                      <a:pt x="756" y="966"/>
                    </a:lnTo>
                    <a:lnTo>
                      <a:pt x="753" y="965"/>
                    </a:lnTo>
                    <a:lnTo>
                      <a:pt x="745" y="964"/>
                    </a:lnTo>
                    <a:lnTo>
                      <a:pt x="733" y="961"/>
                    </a:lnTo>
                    <a:lnTo>
                      <a:pt x="717" y="957"/>
                    </a:lnTo>
                    <a:lnTo>
                      <a:pt x="699" y="951"/>
                    </a:lnTo>
                    <a:lnTo>
                      <a:pt x="676" y="942"/>
                    </a:lnTo>
                    <a:lnTo>
                      <a:pt x="653" y="930"/>
                    </a:lnTo>
                    <a:lnTo>
                      <a:pt x="629" y="915"/>
                    </a:lnTo>
                    <a:lnTo>
                      <a:pt x="602" y="897"/>
                    </a:lnTo>
                    <a:lnTo>
                      <a:pt x="577" y="875"/>
                    </a:lnTo>
                    <a:lnTo>
                      <a:pt x="551" y="849"/>
                    </a:lnTo>
                    <a:lnTo>
                      <a:pt x="526" y="818"/>
                    </a:lnTo>
                    <a:lnTo>
                      <a:pt x="503" y="782"/>
                    </a:lnTo>
                    <a:lnTo>
                      <a:pt x="482" y="741"/>
                    </a:lnTo>
                    <a:lnTo>
                      <a:pt x="463" y="695"/>
                    </a:lnTo>
                    <a:lnTo>
                      <a:pt x="449" y="643"/>
                    </a:lnTo>
                    <a:lnTo>
                      <a:pt x="250" y="497"/>
                    </a:lnTo>
                    <a:lnTo>
                      <a:pt x="0" y="309"/>
                    </a:lnTo>
                    <a:lnTo>
                      <a:pt x="180" y="224"/>
                    </a:lnTo>
                    <a:lnTo>
                      <a:pt x="234" y="33"/>
                    </a:lnTo>
                    <a:close/>
                  </a:path>
                </a:pathLst>
              </a:custGeom>
              <a:solidFill>
                <a:srgbClr val="000000"/>
              </a:solidFill>
              <a:ln w="9525">
                <a:noFill/>
                <a:round/>
                <a:headEnd/>
                <a:tailEnd/>
              </a:ln>
            </p:spPr>
            <p:txBody>
              <a:bodyPr/>
              <a:lstStyle/>
              <a:p>
                <a:endParaRPr lang="en-US"/>
              </a:p>
            </p:txBody>
          </p:sp>
          <p:sp>
            <p:nvSpPr>
              <p:cNvPr id="13380" name="Freeform 29"/>
              <p:cNvSpPr>
                <a:spLocks/>
              </p:cNvSpPr>
              <p:nvPr/>
            </p:nvSpPr>
            <p:spPr bwMode="auto">
              <a:xfrm rot="-460846">
                <a:off x="1604" y="2317"/>
                <a:ext cx="231" cy="151"/>
              </a:xfrm>
              <a:custGeom>
                <a:avLst/>
                <a:gdLst>
                  <a:gd name="T0" fmla="*/ 0 w 2335"/>
                  <a:gd name="T1" fmla="*/ 0 h 1520"/>
                  <a:gd name="T2" fmla="*/ 0 w 2335"/>
                  <a:gd name="T3" fmla="*/ 0 h 1520"/>
                  <a:gd name="T4" fmla="*/ 0 w 2335"/>
                  <a:gd name="T5" fmla="*/ 0 h 1520"/>
                  <a:gd name="T6" fmla="*/ 0 w 2335"/>
                  <a:gd name="T7" fmla="*/ 0 h 1520"/>
                  <a:gd name="T8" fmla="*/ 0 w 2335"/>
                  <a:gd name="T9" fmla="*/ 0 h 1520"/>
                  <a:gd name="T10" fmla="*/ 1 w 2335"/>
                  <a:gd name="T11" fmla="*/ 0 h 1520"/>
                  <a:gd name="T12" fmla="*/ 1 w 2335"/>
                  <a:gd name="T13" fmla="*/ 1 h 1520"/>
                  <a:gd name="T14" fmla="*/ 1 w 2335"/>
                  <a:gd name="T15" fmla="*/ 1 h 1520"/>
                  <a:gd name="T16" fmla="*/ 1 w 2335"/>
                  <a:gd name="T17" fmla="*/ 1 h 1520"/>
                  <a:gd name="T18" fmla="*/ 1 w 2335"/>
                  <a:gd name="T19" fmla="*/ 1 h 1520"/>
                  <a:gd name="T20" fmla="*/ 1 w 2335"/>
                  <a:gd name="T21" fmla="*/ 1 h 1520"/>
                  <a:gd name="T22" fmla="*/ 1 w 2335"/>
                  <a:gd name="T23" fmla="*/ 1 h 1520"/>
                  <a:gd name="T24" fmla="*/ 1 w 2335"/>
                  <a:gd name="T25" fmla="*/ 1 h 1520"/>
                  <a:gd name="T26" fmla="*/ 1 w 2335"/>
                  <a:gd name="T27" fmla="*/ 1 h 1520"/>
                  <a:gd name="T28" fmla="*/ 1 w 2335"/>
                  <a:gd name="T29" fmla="*/ 1 h 1520"/>
                  <a:gd name="T30" fmla="*/ 1 w 2335"/>
                  <a:gd name="T31" fmla="*/ 1 h 1520"/>
                  <a:gd name="T32" fmla="*/ 2 w 2335"/>
                  <a:gd name="T33" fmla="*/ 1 h 1520"/>
                  <a:gd name="T34" fmla="*/ 2 w 2335"/>
                  <a:gd name="T35" fmla="*/ 1 h 1520"/>
                  <a:gd name="T36" fmla="*/ 2 w 2335"/>
                  <a:gd name="T37" fmla="*/ 1 h 1520"/>
                  <a:gd name="T38" fmla="*/ 2 w 2335"/>
                  <a:gd name="T39" fmla="*/ 1 h 1520"/>
                  <a:gd name="T40" fmla="*/ 2 w 2335"/>
                  <a:gd name="T41" fmla="*/ 1 h 1520"/>
                  <a:gd name="T42" fmla="*/ 2 w 2335"/>
                  <a:gd name="T43" fmla="*/ 1 h 1520"/>
                  <a:gd name="T44" fmla="*/ 2 w 2335"/>
                  <a:gd name="T45" fmla="*/ 1 h 1520"/>
                  <a:gd name="T46" fmla="*/ 2 w 2335"/>
                  <a:gd name="T47" fmla="*/ 1 h 1520"/>
                  <a:gd name="T48" fmla="*/ 2 w 2335"/>
                  <a:gd name="T49" fmla="*/ 1 h 1520"/>
                  <a:gd name="T50" fmla="*/ 2 w 2335"/>
                  <a:gd name="T51" fmla="*/ 1 h 1520"/>
                  <a:gd name="T52" fmla="*/ 2 w 2335"/>
                  <a:gd name="T53" fmla="*/ 0 h 1520"/>
                  <a:gd name="T54" fmla="*/ 2 w 2335"/>
                  <a:gd name="T55" fmla="*/ 0 h 1520"/>
                  <a:gd name="T56" fmla="*/ 1 w 2335"/>
                  <a:gd name="T57" fmla="*/ 0 h 1520"/>
                  <a:gd name="T58" fmla="*/ 1 w 2335"/>
                  <a:gd name="T59" fmla="*/ 0 h 1520"/>
                  <a:gd name="T60" fmla="*/ 0 w 2335"/>
                  <a:gd name="T61" fmla="*/ 0 h 1520"/>
                  <a:gd name="T62" fmla="*/ 0 w 2335"/>
                  <a:gd name="T63" fmla="*/ 0 h 15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5"/>
                  <a:gd name="T97" fmla="*/ 0 h 1520"/>
                  <a:gd name="T98" fmla="*/ 2335 w 2335"/>
                  <a:gd name="T99" fmla="*/ 1520 h 15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5" h="1520">
                    <a:moveTo>
                      <a:pt x="0" y="0"/>
                    </a:moveTo>
                    <a:lnTo>
                      <a:pt x="7" y="2"/>
                    </a:lnTo>
                    <a:lnTo>
                      <a:pt x="31" y="10"/>
                    </a:lnTo>
                    <a:lnTo>
                      <a:pt x="66" y="22"/>
                    </a:lnTo>
                    <a:lnTo>
                      <a:pt x="113" y="42"/>
                    </a:lnTo>
                    <a:lnTo>
                      <a:pt x="169" y="69"/>
                    </a:lnTo>
                    <a:lnTo>
                      <a:pt x="232" y="106"/>
                    </a:lnTo>
                    <a:lnTo>
                      <a:pt x="301" y="153"/>
                    </a:lnTo>
                    <a:lnTo>
                      <a:pt x="374" y="210"/>
                    </a:lnTo>
                    <a:lnTo>
                      <a:pt x="450" y="278"/>
                    </a:lnTo>
                    <a:lnTo>
                      <a:pt x="526" y="359"/>
                    </a:lnTo>
                    <a:lnTo>
                      <a:pt x="600" y="455"/>
                    </a:lnTo>
                    <a:lnTo>
                      <a:pt x="671" y="564"/>
                    </a:lnTo>
                    <a:lnTo>
                      <a:pt x="737" y="689"/>
                    </a:lnTo>
                    <a:lnTo>
                      <a:pt x="796" y="830"/>
                    </a:lnTo>
                    <a:lnTo>
                      <a:pt x="846" y="989"/>
                    </a:lnTo>
                    <a:lnTo>
                      <a:pt x="887" y="1166"/>
                    </a:lnTo>
                    <a:lnTo>
                      <a:pt x="888" y="1172"/>
                    </a:lnTo>
                    <a:lnTo>
                      <a:pt x="893" y="1189"/>
                    </a:lnTo>
                    <a:lnTo>
                      <a:pt x="903" y="1214"/>
                    </a:lnTo>
                    <a:lnTo>
                      <a:pt x="916" y="1247"/>
                    </a:lnTo>
                    <a:lnTo>
                      <a:pt x="936" y="1283"/>
                    </a:lnTo>
                    <a:lnTo>
                      <a:pt x="959" y="1324"/>
                    </a:lnTo>
                    <a:lnTo>
                      <a:pt x="988" y="1365"/>
                    </a:lnTo>
                    <a:lnTo>
                      <a:pt x="1024" y="1404"/>
                    </a:lnTo>
                    <a:lnTo>
                      <a:pt x="1066" y="1441"/>
                    </a:lnTo>
                    <a:lnTo>
                      <a:pt x="1116" y="1473"/>
                    </a:lnTo>
                    <a:lnTo>
                      <a:pt x="1171" y="1499"/>
                    </a:lnTo>
                    <a:lnTo>
                      <a:pt x="1234" y="1514"/>
                    </a:lnTo>
                    <a:lnTo>
                      <a:pt x="1307" y="1520"/>
                    </a:lnTo>
                    <a:lnTo>
                      <a:pt x="1387" y="1512"/>
                    </a:lnTo>
                    <a:lnTo>
                      <a:pt x="1476" y="1491"/>
                    </a:lnTo>
                    <a:lnTo>
                      <a:pt x="1575" y="1452"/>
                    </a:lnTo>
                    <a:lnTo>
                      <a:pt x="1583" y="1448"/>
                    </a:lnTo>
                    <a:lnTo>
                      <a:pt x="1609" y="1438"/>
                    </a:lnTo>
                    <a:lnTo>
                      <a:pt x="1647" y="1421"/>
                    </a:lnTo>
                    <a:lnTo>
                      <a:pt x="1697" y="1397"/>
                    </a:lnTo>
                    <a:lnTo>
                      <a:pt x="1756" y="1367"/>
                    </a:lnTo>
                    <a:lnTo>
                      <a:pt x="1821" y="1331"/>
                    </a:lnTo>
                    <a:lnTo>
                      <a:pt x="1891" y="1288"/>
                    </a:lnTo>
                    <a:lnTo>
                      <a:pt x="1964" y="1241"/>
                    </a:lnTo>
                    <a:lnTo>
                      <a:pt x="2036" y="1188"/>
                    </a:lnTo>
                    <a:lnTo>
                      <a:pt x="2105" y="1129"/>
                    </a:lnTo>
                    <a:lnTo>
                      <a:pt x="2169" y="1065"/>
                    </a:lnTo>
                    <a:lnTo>
                      <a:pt x="2226" y="996"/>
                    </a:lnTo>
                    <a:lnTo>
                      <a:pt x="2274" y="922"/>
                    </a:lnTo>
                    <a:lnTo>
                      <a:pt x="2309" y="844"/>
                    </a:lnTo>
                    <a:lnTo>
                      <a:pt x="2330" y="762"/>
                    </a:lnTo>
                    <a:lnTo>
                      <a:pt x="2335" y="675"/>
                    </a:lnTo>
                    <a:lnTo>
                      <a:pt x="2317" y="667"/>
                    </a:lnTo>
                    <a:lnTo>
                      <a:pt x="2268" y="646"/>
                    </a:lnTo>
                    <a:lnTo>
                      <a:pt x="2189" y="612"/>
                    </a:lnTo>
                    <a:lnTo>
                      <a:pt x="2086" y="570"/>
                    </a:lnTo>
                    <a:lnTo>
                      <a:pt x="1959" y="518"/>
                    </a:lnTo>
                    <a:lnTo>
                      <a:pt x="1813" y="461"/>
                    </a:lnTo>
                    <a:lnTo>
                      <a:pt x="1651" y="400"/>
                    </a:lnTo>
                    <a:lnTo>
                      <a:pt x="1476" y="338"/>
                    </a:lnTo>
                    <a:lnTo>
                      <a:pt x="1292" y="275"/>
                    </a:lnTo>
                    <a:lnTo>
                      <a:pt x="1101" y="214"/>
                    </a:lnTo>
                    <a:lnTo>
                      <a:pt x="907" y="157"/>
                    </a:lnTo>
                    <a:lnTo>
                      <a:pt x="713" y="105"/>
                    </a:lnTo>
                    <a:lnTo>
                      <a:pt x="522" y="62"/>
                    </a:lnTo>
                    <a:lnTo>
                      <a:pt x="338" y="29"/>
                    </a:lnTo>
                    <a:lnTo>
                      <a:pt x="162" y="7"/>
                    </a:lnTo>
                    <a:lnTo>
                      <a:pt x="0" y="0"/>
                    </a:lnTo>
                    <a:close/>
                  </a:path>
                </a:pathLst>
              </a:custGeom>
              <a:solidFill>
                <a:srgbClr val="000000"/>
              </a:solidFill>
              <a:ln w="9525">
                <a:noFill/>
                <a:round/>
                <a:headEnd/>
                <a:tailEnd/>
              </a:ln>
            </p:spPr>
            <p:txBody>
              <a:bodyPr/>
              <a:lstStyle/>
              <a:p>
                <a:endParaRPr lang="en-US"/>
              </a:p>
            </p:txBody>
          </p:sp>
          <p:sp>
            <p:nvSpPr>
              <p:cNvPr id="13381" name="Freeform 30"/>
              <p:cNvSpPr>
                <a:spLocks/>
              </p:cNvSpPr>
              <p:nvPr/>
            </p:nvSpPr>
            <p:spPr bwMode="auto">
              <a:xfrm rot="-460846">
                <a:off x="1698" y="2352"/>
                <a:ext cx="89" cy="74"/>
              </a:xfrm>
              <a:custGeom>
                <a:avLst/>
                <a:gdLst>
                  <a:gd name="T0" fmla="*/ 0 w 900"/>
                  <a:gd name="T1" fmla="*/ 0 h 755"/>
                  <a:gd name="T2" fmla="*/ 0 w 900"/>
                  <a:gd name="T3" fmla="*/ 0 h 755"/>
                  <a:gd name="T4" fmla="*/ 0 w 900"/>
                  <a:gd name="T5" fmla="*/ 0 h 755"/>
                  <a:gd name="T6" fmla="*/ 0 w 900"/>
                  <a:gd name="T7" fmla="*/ 0 h 755"/>
                  <a:gd name="T8" fmla="*/ 0 w 900"/>
                  <a:gd name="T9" fmla="*/ 0 h 755"/>
                  <a:gd name="T10" fmla="*/ 0 w 900"/>
                  <a:gd name="T11" fmla="*/ 0 h 755"/>
                  <a:gd name="T12" fmla="*/ 0 w 900"/>
                  <a:gd name="T13" fmla="*/ 0 h 755"/>
                  <a:gd name="T14" fmla="*/ 0 w 900"/>
                  <a:gd name="T15" fmla="*/ 0 h 755"/>
                  <a:gd name="T16" fmla="*/ 0 w 900"/>
                  <a:gd name="T17" fmla="*/ 0 h 755"/>
                  <a:gd name="T18" fmla="*/ 0 w 900"/>
                  <a:gd name="T19" fmla="*/ 0 h 755"/>
                  <a:gd name="T20" fmla="*/ 0 w 900"/>
                  <a:gd name="T21" fmla="*/ 1 h 755"/>
                  <a:gd name="T22" fmla="*/ 0 w 900"/>
                  <a:gd name="T23" fmla="*/ 1 h 755"/>
                  <a:gd name="T24" fmla="*/ 0 w 900"/>
                  <a:gd name="T25" fmla="*/ 1 h 755"/>
                  <a:gd name="T26" fmla="*/ 0 w 900"/>
                  <a:gd name="T27" fmla="*/ 1 h 755"/>
                  <a:gd name="T28" fmla="*/ 0 w 900"/>
                  <a:gd name="T29" fmla="*/ 1 h 755"/>
                  <a:gd name="T30" fmla="*/ 0 w 900"/>
                  <a:gd name="T31" fmla="*/ 1 h 755"/>
                  <a:gd name="T32" fmla="*/ 0 w 900"/>
                  <a:gd name="T33" fmla="*/ 1 h 755"/>
                  <a:gd name="T34" fmla="*/ 1 w 900"/>
                  <a:gd name="T35" fmla="*/ 1 h 755"/>
                  <a:gd name="T36" fmla="*/ 1 w 900"/>
                  <a:gd name="T37" fmla="*/ 1 h 755"/>
                  <a:gd name="T38" fmla="*/ 1 w 900"/>
                  <a:gd name="T39" fmla="*/ 1 h 755"/>
                  <a:gd name="T40" fmla="*/ 1 w 900"/>
                  <a:gd name="T41" fmla="*/ 0 h 755"/>
                  <a:gd name="T42" fmla="*/ 1 w 900"/>
                  <a:gd name="T43" fmla="*/ 0 h 755"/>
                  <a:gd name="T44" fmla="*/ 1 w 900"/>
                  <a:gd name="T45" fmla="*/ 0 h 755"/>
                  <a:gd name="T46" fmla="*/ 1 w 900"/>
                  <a:gd name="T47" fmla="*/ 0 h 755"/>
                  <a:gd name="T48" fmla="*/ 1 w 900"/>
                  <a:gd name="T49" fmla="*/ 0 h 755"/>
                  <a:gd name="T50" fmla="*/ 1 w 900"/>
                  <a:gd name="T51" fmla="*/ 0 h 755"/>
                  <a:gd name="T52" fmla="*/ 1 w 900"/>
                  <a:gd name="T53" fmla="*/ 0 h 755"/>
                  <a:gd name="T54" fmla="*/ 1 w 900"/>
                  <a:gd name="T55" fmla="*/ 0 h 755"/>
                  <a:gd name="T56" fmla="*/ 1 w 900"/>
                  <a:gd name="T57" fmla="*/ 0 h 755"/>
                  <a:gd name="T58" fmla="*/ 0 w 900"/>
                  <a:gd name="T59" fmla="*/ 0 h 755"/>
                  <a:gd name="T60" fmla="*/ 0 w 900"/>
                  <a:gd name="T61" fmla="*/ 0 h 755"/>
                  <a:gd name="T62" fmla="*/ 0 w 900"/>
                  <a:gd name="T63" fmla="*/ 0 h 7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0"/>
                  <a:gd name="T97" fmla="*/ 0 h 755"/>
                  <a:gd name="T98" fmla="*/ 900 w 900"/>
                  <a:gd name="T99" fmla="*/ 755 h 7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0" h="755">
                    <a:moveTo>
                      <a:pt x="0" y="0"/>
                    </a:moveTo>
                    <a:lnTo>
                      <a:pt x="2" y="3"/>
                    </a:lnTo>
                    <a:lnTo>
                      <a:pt x="7" y="11"/>
                    </a:lnTo>
                    <a:lnTo>
                      <a:pt x="16" y="24"/>
                    </a:lnTo>
                    <a:lnTo>
                      <a:pt x="28" y="42"/>
                    </a:lnTo>
                    <a:lnTo>
                      <a:pt x="43" y="65"/>
                    </a:lnTo>
                    <a:lnTo>
                      <a:pt x="59" y="92"/>
                    </a:lnTo>
                    <a:lnTo>
                      <a:pt x="77" y="122"/>
                    </a:lnTo>
                    <a:lnTo>
                      <a:pt x="95" y="158"/>
                    </a:lnTo>
                    <a:lnTo>
                      <a:pt x="115" y="196"/>
                    </a:lnTo>
                    <a:lnTo>
                      <a:pt x="134" y="237"/>
                    </a:lnTo>
                    <a:lnTo>
                      <a:pt x="153" y="282"/>
                    </a:lnTo>
                    <a:lnTo>
                      <a:pt x="171" y="330"/>
                    </a:lnTo>
                    <a:lnTo>
                      <a:pt x="188" y="379"/>
                    </a:lnTo>
                    <a:lnTo>
                      <a:pt x="202" y="432"/>
                    </a:lnTo>
                    <a:lnTo>
                      <a:pt x="215" y="485"/>
                    </a:lnTo>
                    <a:lnTo>
                      <a:pt x="226" y="541"/>
                    </a:lnTo>
                    <a:lnTo>
                      <a:pt x="226" y="544"/>
                    </a:lnTo>
                    <a:lnTo>
                      <a:pt x="227" y="555"/>
                    </a:lnTo>
                    <a:lnTo>
                      <a:pt x="229" y="570"/>
                    </a:lnTo>
                    <a:lnTo>
                      <a:pt x="233" y="589"/>
                    </a:lnTo>
                    <a:lnTo>
                      <a:pt x="239" y="610"/>
                    </a:lnTo>
                    <a:lnTo>
                      <a:pt x="248" y="635"/>
                    </a:lnTo>
                    <a:lnTo>
                      <a:pt x="259" y="659"/>
                    </a:lnTo>
                    <a:lnTo>
                      <a:pt x="273" y="683"/>
                    </a:lnTo>
                    <a:lnTo>
                      <a:pt x="292" y="705"/>
                    </a:lnTo>
                    <a:lnTo>
                      <a:pt x="314" y="724"/>
                    </a:lnTo>
                    <a:lnTo>
                      <a:pt x="341" y="741"/>
                    </a:lnTo>
                    <a:lnTo>
                      <a:pt x="372" y="751"/>
                    </a:lnTo>
                    <a:lnTo>
                      <a:pt x="409" y="755"/>
                    </a:lnTo>
                    <a:lnTo>
                      <a:pt x="451" y="752"/>
                    </a:lnTo>
                    <a:lnTo>
                      <a:pt x="499" y="740"/>
                    </a:lnTo>
                    <a:lnTo>
                      <a:pt x="554" y="718"/>
                    </a:lnTo>
                    <a:lnTo>
                      <a:pt x="555" y="715"/>
                    </a:lnTo>
                    <a:lnTo>
                      <a:pt x="561" y="708"/>
                    </a:lnTo>
                    <a:lnTo>
                      <a:pt x="570" y="696"/>
                    </a:lnTo>
                    <a:lnTo>
                      <a:pt x="584" y="681"/>
                    </a:lnTo>
                    <a:lnTo>
                      <a:pt x="599" y="660"/>
                    </a:lnTo>
                    <a:lnTo>
                      <a:pt x="617" y="638"/>
                    </a:lnTo>
                    <a:lnTo>
                      <a:pt x="638" y="610"/>
                    </a:lnTo>
                    <a:lnTo>
                      <a:pt x="662" y="582"/>
                    </a:lnTo>
                    <a:lnTo>
                      <a:pt x="687" y="549"/>
                    </a:lnTo>
                    <a:lnTo>
                      <a:pt x="714" y="515"/>
                    </a:lnTo>
                    <a:lnTo>
                      <a:pt x="742" y="478"/>
                    </a:lnTo>
                    <a:lnTo>
                      <a:pt x="773" y="441"/>
                    </a:lnTo>
                    <a:lnTo>
                      <a:pt x="803" y="401"/>
                    </a:lnTo>
                    <a:lnTo>
                      <a:pt x="835" y="360"/>
                    </a:lnTo>
                    <a:lnTo>
                      <a:pt x="867" y="320"/>
                    </a:lnTo>
                    <a:lnTo>
                      <a:pt x="900" y="278"/>
                    </a:lnTo>
                    <a:lnTo>
                      <a:pt x="895" y="276"/>
                    </a:lnTo>
                    <a:lnTo>
                      <a:pt x="881" y="272"/>
                    </a:lnTo>
                    <a:lnTo>
                      <a:pt x="860" y="266"/>
                    </a:lnTo>
                    <a:lnTo>
                      <a:pt x="831" y="257"/>
                    </a:lnTo>
                    <a:lnTo>
                      <a:pt x="793" y="245"/>
                    </a:lnTo>
                    <a:lnTo>
                      <a:pt x="749" y="231"/>
                    </a:lnTo>
                    <a:lnTo>
                      <a:pt x="698" y="216"/>
                    </a:lnTo>
                    <a:lnTo>
                      <a:pt x="640" y="199"/>
                    </a:lnTo>
                    <a:lnTo>
                      <a:pt x="577" y="178"/>
                    </a:lnTo>
                    <a:lnTo>
                      <a:pt x="508" y="157"/>
                    </a:lnTo>
                    <a:lnTo>
                      <a:pt x="434" y="135"/>
                    </a:lnTo>
                    <a:lnTo>
                      <a:pt x="356" y="110"/>
                    </a:lnTo>
                    <a:lnTo>
                      <a:pt x="272" y="85"/>
                    </a:lnTo>
                    <a:lnTo>
                      <a:pt x="185" y="57"/>
                    </a:lnTo>
                    <a:lnTo>
                      <a:pt x="93" y="29"/>
                    </a:lnTo>
                    <a:lnTo>
                      <a:pt x="0" y="0"/>
                    </a:lnTo>
                    <a:close/>
                  </a:path>
                </a:pathLst>
              </a:custGeom>
              <a:solidFill>
                <a:srgbClr val="92631B"/>
              </a:solidFill>
              <a:ln w="9525">
                <a:noFill/>
                <a:round/>
                <a:headEnd/>
                <a:tailEnd/>
              </a:ln>
            </p:spPr>
            <p:txBody>
              <a:bodyPr/>
              <a:lstStyle/>
              <a:p>
                <a:endParaRPr lang="en-US"/>
              </a:p>
            </p:txBody>
          </p:sp>
          <p:sp>
            <p:nvSpPr>
              <p:cNvPr id="13382" name="Freeform 31"/>
              <p:cNvSpPr>
                <a:spLocks/>
              </p:cNvSpPr>
              <p:nvPr/>
            </p:nvSpPr>
            <p:spPr bwMode="auto">
              <a:xfrm rot="-460846">
                <a:off x="1389" y="2631"/>
                <a:ext cx="87" cy="33"/>
              </a:xfrm>
              <a:custGeom>
                <a:avLst/>
                <a:gdLst>
                  <a:gd name="T0" fmla="*/ 0 w 876"/>
                  <a:gd name="T1" fmla="*/ 0 h 346"/>
                  <a:gd name="T2" fmla="*/ 0 w 876"/>
                  <a:gd name="T3" fmla="*/ 0 h 346"/>
                  <a:gd name="T4" fmla="*/ 0 w 876"/>
                  <a:gd name="T5" fmla="*/ 0 h 346"/>
                  <a:gd name="T6" fmla="*/ 0 w 876"/>
                  <a:gd name="T7" fmla="*/ 0 h 346"/>
                  <a:gd name="T8" fmla="*/ 0 w 876"/>
                  <a:gd name="T9" fmla="*/ 0 h 346"/>
                  <a:gd name="T10" fmla="*/ 0 w 876"/>
                  <a:gd name="T11" fmla="*/ 0 h 346"/>
                  <a:gd name="T12" fmla="*/ 0 w 876"/>
                  <a:gd name="T13" fmla="*/ 0 h 346"/>
                  <a:gd name="T14" fmla="*/ 1 w 876"/>
                  <a:gd name="T15" fmla="*/ 0 h 346"/>
                  <a:gd name="T16" fmla="*/ 1 w 876"/>
                  <a:gd name="T17" fmla="*/ 0 h 346"/>
                  <a:gd name="T18" fmla="*/ 0 w 876"/>
                  <a:gd name="T19" fmla="*/ 0 h 346"/>
                  <a:gd name="T20" fmla="*/ 0 w 876"/>
                  <a:gd name="T21" fmla="*/ 0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6"/>
                  <a:gd name="T34" fmla="*/ 0 h 346"/>
                  <a:gd name="T35" fmla="*/ 876 w 876"/>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6" h="346">
                    <a:moveTo>
                      <a:pt x="183" y="0"/>
                    </a:moveTo>
                    <a:lnTo>
                      <a:pt x="61" y="40"/>
                    </a:lnTo>
                    <a:lnTo>
                      <a:pt x="0" y="123"/>
                    </a:lnTo>
                    <a:lnTo>
                      <a:pt x="183" y="245"/>
                    </a:lnTo>
                    <a:lnTo>
                      <a:pt x="265" y="346"/>
                    </a:lnTo>
                    <a:lnTo>
                      <a:pt x="387" y="224"/>
                    </a:lnTo>
                    <a:lnTo>
                      <a:pt x="550" y="204"/>
                    </a:lnTo>
                    <a:lnTo>
                      <a:pt x="876" y="285"/>
                    </a:lnTo>
                    <a:lnTo>
                      <a:pt x="794" y="143"/>
                    </a:lnTo>
                    <a:lnTo>
                      <a:pt x="377" y="113"/>
                    </a:lnTo>
                    <a:lnTo>
                      <a:pt x="183" y="0"/>
                    </a:lnTo>
                    <a:close/>
                  </a:path>
                </a:pathLst>
              </a:custGeom>
              <a:solidFill>
                <a:srgbClr val="689CA7"/>
              </a:solidFill>
              <a:ln w="9525">
                <a:noFill/>
                <a:round/>
                <a:headEnd/>
                <a:tailEnd/>
              </a:ln>
            </p:spPr>
            <p:txBody>
              <a:bodyPr/>
              <a:lstStyle/>
              <a:p>
                <a:endParaRPr lang="en-US"/>
              </a:p>
            </p:txBody>
          </p:sp>
          <p:sp>
            <p:nvSpPr>
              <p:cNvPr id="13383" name="Freeform 32"/>
              <p:cNvSpPr>
                <a:spLocks/>
              </p:cNvSpPr>
              <p:nvPr/>
            </p:nvSpPr>
            <p:spPr bwMode="auto">
              <a:xfrm rot="-460846">
                <a:off x="2067" y="2659"/>
                <a:ext cx="46" cy="73"/>
              </a:xfrm>
              <a:custGeom>
                <a:avLst/>
                <a:gdLst>
                  <a:gd name="T0" fmla="*/ 0 w 473"/>
                  <a:gd name="T1" fmla="*/ 0 h 733"/>
                  <a:gd name="T2" fmla="*/ 0 w 473"/>
                  <a:gd name="T3" fmla="*/ 0 h 733"/>
                  <a:gd name="T4" fmla="*/ 0 w 473"/>
                  <a:gd name="T5" fmla="*/ 0 h 733"/>
                  <a:gd name="T6" fmla="*/ 0 w 473"/>
                  <a:gd name="T7" fmla="*/ 0 h 733"/>
                  <a:gd name="T8" fmla="*/ 0 w 473"/>
                  <a:gd name="T9" fmla="*/ 0 h 733"/>
                  <a:gd name="T10" fmla="*/ 0 w 473"/>
                  <a:gd name="T11" fmla="*/ 0 h 733"/>
                  <a:gd name="T12" fmla="*/ 0 w 473"/>
                  <a:gd name="T13" fmla="*/ 0 h 733"/>
                  <a:gd name="T14" fmla="*/ 0 w 473"/>
                  <a:gd name="T15" fmla="*/ 0 h 733"/>
                  <a:gd name="T16" fmla="*/ 0 w 473"/>
                  <a:gd name="T17" fmla="*/ 0 h 733"/>
                  <a:gd name="T18" fmla="*/ 0 w 473"/>
                  <a:gd name="T19" fmla="*/ 0 h 733"/>
                  <a:gd name="T20" fmla="*/ 0 w 473"/>
                  <a:gd name="T21" fmla="*/ 0 h 733"/>
                  <a:gd name="T22" fmla="*/ 0 w 473"/>
                  <a:gd name="T23" fmla="*/ 0 h 733"/>
                  <a:gd name="T24" fmla="*/ 0 w 473"/>
                  <a:gd name="T25" fmla="*/ 1 h 733"/>
                  <a:gd name="T26" fmla="*/ 0 w 473"/>
                  <a:gd name="T27" fmla="*/ 1 h 733"/>
                  <a:gd name="T28" fmla="*/ 0 w 473"/>
                  <a:gd name="T29" fmla="*/ 1 h 733"/>
                  <a:gd name="T30" fmla="*/ 0 w 473"/>
                  <a:gd name="T31" fmla="*/ 1 h 733"/>
                  <a:gd name="T32" fmla="*/ 0 w 473"/>
                  <a:gd name="T33" fmla="*/ 1 h 733"/>
                  <a:gd name="T34" fmla="*/ 0 w 473"/>
                  <a:gd name="T35" fmla="*/ 1 h 733"/>
                  <a:gd name="T36" fmla="*/ 0 w 473"/>
                  <a:gd name="T37" fmla="*/ 1 h 733"/>
                  <a:gd name="T38" fmla="*/ 0 w 473"/>
                  <a:gd name="T39" fmla="*/ 1 h 733"/>
                  <a:gd name="T40" fmla="*/ 0 w 473"/>
                  <a:gd name="T41" fmla="*/ 1 h 733"/>
                  <a:gd name="T42" fmla="*/ 0 w 473"/>
                  <a:gd name="T43" fmla="*/ 1 h 733"/>
                  <a:gd name="T44" fmla="*/ 0 w 473"/>
                  <a:gd name="T45" fmla="*/ 1 h 733"/>
                  <a:gd name="T46" fmla="*/ 0 w 473"/>
                  <a:gd name="T47" fmla="*/ 1 h 733"/>
                  <a:gd name="T48" fmla="*/ 0 w 473"/>
                  <a:gd name="T49" fmla="*/ 1 h 733"/>
                  <a:gd name="T50" fmla="*/ 0 w 473"/>
                  <a:gd name="T51" fmla="*/ 1 h 733"/>
                  <a:gd name="T52" fmla="*/ 0 w 473"/>
                  <a:gd name="T53" fmla="*/ 0 h 733"/>
                  <a:gd name="T54" fmla="*/ 0 w 473"/>
                  <a:gd name="T55" fmla="*/ 0 h 733"/>
                  <a:gd name="T56" fmla="*/ 0 w 473"/>
                  <a:gd name="T57" fmla="*/ 0 h 733"/>
                  <a:gd name="T58" fmla="*/ 0 w 473"/>
                  <a:gd name="T59" fmla="*/ 0 h 733"/>
                  <a:gd name="T60" fmla="*/ 0 w 473"/>
                  <a:gd name="T61" fmla="*/ 0 h 733"/>
                  <a:gd name="T62" fmla="*/ 0 w 473"/>
                  <a:gd name="T63" fmla="*/ 0 h 733"/>
                  <a:gd name="T64" fmla="*/ 0 w 473"/>
                  <a:gd name="T65" fmla="*/ 0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3"/>
                  <a:gd name="T100" fmla="*/ 0 h 733"/>
                  <a:gd name="T101" fmla="*/ 473 w 473"/>
                  <a:gd name="T102" fmla="*/ 733 h 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3" h="733">
                    <a:moveTo>
                      <a:pt x="146" y="0"/>
                    </a:moveTo>
                    <a:lnTo>
                      <a:pt x="139" y="6"/>
                    </a:lnTo>
                    <a:lnTo>
                      <a:pt x="125" y="26"/>
                    </a:lnTo>
                    <a:lnTo>
                      <a:pt x="105" y="57"/>
                    </a:lnTo>
                    <a:lnTo>
                      <a:pt x="82" y="96"/>
                    </a:lnTo>
                    <a:lnTo>
                      <a:pt x="57" y="145"/>
                    </a:lnTo>
                    <a:lnTo>
                      <a:pt x="34" y="199"/>
                    </a:lnTo>
                    <a:lnTo>
                      <a:pt x="14" y="258"/>
                    </a:lnTo>
                    <a:lnTo>
                      <a:pt x="3" y="320"/>
                    </a:lnTo>
                    <a:lnTo>
                      <a:pt x="0" y="383"/>
                    </a:lnTo>
                    <a:lnTo>
                      <a:pt x="10" y="447"/>
                    </a:lnTo>
                    <a:lnTo>
                      <a:pt x="35" y="508"/>
                    </a:lnTo>
                    <a:lnTo>
                      <a:pt x="77" y="566"/>
                    </a:lnTo>
                    <a:lnTo>
                      <a:pt x="139" y="619"/>
                    </a:lnTo>
                    <a:lnTo>
                      <a:pt x="224" y="666"/>
                    </a:lnTo>
                    <a:lnTo>
                      <a:pt x="335" y="704"/>
                    </a:lnTo>
                    <a:lnTo>
                      <a:pt x="473" y="733"/>
                    </a:lnTo>
                    <a:lnTo>
                      <a:pt x="470" y="731"/>
                    </a:lnTo>
                    <a:lnTo>
                      <a:pt x="462" y="727"/>
                    </a:lnTo>
                    <a:lnTo>
                      <a:pt x="449" y="720"/>
                    </a:lnTo>
                    <a:lnTo>
                      <a:pt x="431" y="708"/>
                    </a:lnTo>
                    <a:lnTo>
                      <a:pt x="411" y="691"/>
                    </a:lnTo>
                    <a:lnTo>
                      <a:pt x="389" y="670"/>
                    </a:lnTo>
                    <a:lnTo>
                      <a:pt x="363" y="641"/>
                    </a:lnTo>
                    <a:lnTo>
                      <a:pt x="337" y="607"/>
                    </a:lnTo>
                    <a:lnTo>
                      <a:pt x="308" y="564"/>
                    </a:lnTo>
                    <a:lnTo>
                      <a:pt x="281" y="513"/>
                    </a:lnTo>
                    <a:lnTo>
                      <a:pt x="253" y="453"/>
                    </a:lnTo>
                    <a:lnTo>
                      <a:pt x="227" y="384"/>
                    </a:lnTo>
                    <a:lnTo>
                      <a:pt x="203" y="305"/>
                    </a:lnTo>
                    <a:lnTo>
                      <a:pt x="180" y="215"/>
                    </a:lnTo>
                    <a:lnTo>
                      <a:pt x="161" y="114"/>
                    </a:lnTo>
                    <a:lnTo>
                      <a:pt x="146" y="0"/>
                    </a:lnTo>
                    <a:close/>
                  </a:path>
                </a:pathLst>
              </a:custGeom>
              <a:solidFill>
                <a:srgbClr val="BDCA0D"/>
              </a:solidFill>
              <a:ln w="9525">
                <a:noFill/>
                <a:round/>
                <a:headEnd/>
                <a:tailEnd/>
              </a:ln>
            </p:spPr>
            <p:txBody>
              <a:bodyPr/>
              <a:lstStyle/>
              <a:p>
                <a:endParaRPr lang="en-US"/>
              </a:p>
            </p:txBody>
          </p:sp>
        </p:grpSp>
      </p:grpSp>
      <p:grpSp>
        <p:nvGrpSpPr>
          <p:cNvPr id="5" name="Group 33"/>
          <p:cNvGrpSpPr>
            <a:grpSpLocks/>
          </p:cNvGrpSpPr>
          <p:nvPr/>
        </p:nvGrpSpPr>
        <p:grpSpPr bwMode="auto">
          <a:xfrm>
            <a:off x="6034088" y="3390900"/>
            <a:ext cx="2617787" cy="2533650"/>
            <a:chOff x="772" y="2154"/>
            <a:chExt cx="1649" cy="1596"/>
          </a:xfrm>
        </p:grpSpPr>
        <p:sp>
          <p:nvSpPr>
            <p:cNvPr id="13344" name="Line 34"/>
            <p:cNvSpPr>
              <a:spLocks noChangeShapeType="1"/>
            </p:cNvSpPr>
            <p:nvPr/>
          </p:nvSpPr>
          <p:spPr bwMode="auto">
            <a:xfrm>
              <a:off x="1338" y="2154"/>
              <a:ext cx="588" cy="1596"/>
            </a:xfrm>
            <a:prstGeom prst="line">
              <a:avLst/>
            </a:prstGeom>
            <a:noFill/>
            <a:ln w="57150">
              <a:solidFill>
                <a:srgbClr val="000000"/>
              </a:solidFill>
              <a:round/>
              <a:headEnd/>
              <a:tailEnd/>
            </a:ln>
          </p:spPr>
          <p:txBody>
            <a:bodyPr/>
            <a:lstStyle/>
            <a:p>
              <a:endParaRPr lang="en-US"/>
            </a:p>
          </p:txBody>
        </p:sp>
        <p:grpSp>
          <p:nvGrpSpPr>
            <p:cNvPr id="6" name="Group 35"/>
            <p:cNvGrpSpPr>
              <a:grpSpLocks/>
            </p:cNvGrpSpPr>
            <p:nvPr/>
          </p:nvGrpSpPr>
          <p:grpSpPr bwMode="auto">
            <a:xfrm>
              <a:off x="772" y="2199"/>
              <a:ext cx="1649" cy="1550"/>
              <a:chOff x="772" y="2199"/>
              <a:chExt cx="1649" cy="1550"/>
            </a:xfrm>
          </p:grpSpPr>
          <p:sp>
            <p:nvSpPr>
              <p:cNvPr id="13346" name="AutoShape 36"/>
              <p:cNvSpPr>
                <a:spLocks noChangeAspect="1" noChangeArrowheads="1" noTextEdit="1"/>
              </p:cNvSpPr>
              <p:nvPr/>
            </p:nvSpPr>
            <p:spPr bwMode="auto">
              <a:xfrm rot="-460846">
                <a:off x="772" y="2199"/>
                <a:ext cx="1649" cy="1550"/>
              </a:xfrm>
              <a:prstGeom prst="rect">
                <a:avLst/>
              </a:prstGeom>
              <a:noFill/>
              <a:ln w="9525">
                <a:noFill/>
                <a:miter lim="800000"/>
                <a:headEnd/>
                <a:tailEnd/>
              </a:ln>
            </p:spPr>
            <p:txBody>
              <a:bodyPr/>
              <a:lstStyle/>
              <a:p>
                <a:endParaRPr lang="en-US"/>
              </a:p>
            </p:txBody>
          </p:sp>
          <p:sp>
            <p:nvSpPr>
              <p:cNvPr id="13347" name="Freeform 37"/>
              <p:cNvSpPr>
                <a:spLocks/>
              </p:cNvSpPr>
              <p:nvPr/>
            </p:nvSpPr>
            <p:spPr bwMode="auto">
              <a:xfrm rot="-460846">
                <a:off x="863" y="2278"/>
                <a:ext cx="1437" cy="1369"/>
              </a:xfrm>
              <a:custGeom>
                <a:avLst/>
                <a:gdLst>
                  <a:gd name="T0" fmla="*/ 8 w 14578"/>
                  <a:gd name="T1" fmla="*/ 13 h 13873"/>
                  <a:gd name="T2" fmla="*/ 9 w 14578"/>
                  <a:gd name="T3" fmla="*/ 13 h 13873"/>
                  <a:gd name="T4" fmla="*/ 10 w 14578"/>
                  <a:gd name="T5" fmla="*/ 13 h 13873"/>
                  <a:gd name="T6" fmla="*/ 11 w 14578"/>
                  <a:gd name="T7" fmla="*/ 12 h 13873"/>
                  <a:gd name="T8" fmla="*/ 12 w 14578"/>
                  <a:gd name="T9" fmla="*/ 11 h 13873"/>
                  <a:gd name="T10" fmla="*/ 13 w 14578"/>
                  <a:gd name="T11" fmla="*/ 10 h 13873"/>
                  <a:gd name="T12" fmla="*/ 14 w 14578"/>
                  <a:gd name="T13" fmla="*/ 9 h 13873"/>
                  <a:gd name="T14" fmla="*/ 14 w 14578"/>
                  <a:gd name="T15" fmla="*/ 7 h 13873"/>
                  <a:gd name="T16" fmla="*/ 14 w 14578"/>
                  <a:gd name="T17" fmla="*/ 6 h 13873"/>
                  <a:gd name="T18" fmla="*/ 14 w 14578"/>
                  <a:gd name="T19" fmla="*/ 5 h 13873"/>
                  <a:gd name="T20" fmla="*/ 13 w 14578"/>
                  <a:gd name="T21" fmla="*/ 3 h 13873"/>
                  <a:gd name="T22" fmla="*/ 12 w 14578"/>
                  <a:gd name="T23" fmla="*/ 2 h 13873"/>
                  <a:gd name="T24" fmla="*/ 11 w 14578"/>
                  <a:gd name="T25" fmla="*/ 1 h 13873"/>
                  <a:gd name="T26" fmla="*/ 10 w 14578"/>
                  <a:gd name="T27" fmla="*/ 1 h 13873"/>
                  <a:gd name="T28" fmla="*/ 9 w 14578"/>
                  <a:gd name="T29" fmla="*/ 0 h 13873"/>
                  <a:gd name="T30" fmla="*/ 8 w 14578"/>
                  <a:gd name="T31" fmla="*/ 0 h 13873"/>
                  <a:gd name="T32" fmla="*/ 6 w 14578"/>
                  <a:gd name="T33" fmla="*/ 0 h 13873"/>
                  <a:gd name="T34" fmla="*/ 5 w 14578"/>
                  <a:gd name="T35" fmla="*/ 0 h 13873"/>
                  <a:gd name="T36" fmla="*/ 4 w 14578"/>
                  <a:gd name="T37" fmla="*/ 1 h 13873"/>
                  <a:gd name="T38" fmla="*/ 3 w 14578"/>
                  <a:gd name="T39" fmla="*/ 1 h 13873"/>
                  <a:gd name="T40" fmla="*/ 2 w 14578"/>
                  <a:gd name="T41" fmla="*/ 2 h 13873"/>
                  <a:gd name="T42" fmla="*/ 1 w 14578"/>
                  <a:gd name="T43" fmla="*/ 3 h 13873"/>
                  <a:gd name="T44" fmla="*/ 0 w 14578"/>
                  <a:gd name="T45" fmla="*/ 5 h 13873"/>
                  <a:gd name="T46" fmla="*/ 0 w 14578"/>
                  <a:gd name="T47" fmla="*/ 6 h 13873"/>
                  <a:gd name="T48" fmla="*/ 0 w 14578"/>
                  <a:gd name="T49" fmla="*/ 7 h 13873"/>
                  <a:gd name="T50" fmla="*/ 0 w 14578"/>
                  <a:gd name="T51" fmla="*/ 9 h 13873"/>
                  <a:gd name="T52" fmla="*/ 1 w 14578"/>
                  <a:gd name="T53" fmla="*/ 10 h 13873"/>
                  <a:gd name="T54" fmla="*/ 2 w 14578"/>
                  <a:gd name="T55" fmla="*/ 11 h 13873"/>
                  <a:gd name="T56" fmla="*/ 3 w 14578"/>
                  <a:gd name="T57" fmla="*/ 12 h 13873"/>
                  <a:gd name="T58" fmla="*/ 4 w 14578"/>
                  <a:gd name="T59" fmla="*/ 13 h 13873"/>
                  <a:gd name="T60" fmla="*/ 5 w 14578"/>
                  <a:gd name="T61" fmla="*/ 13 h 13873"/>
                  <a:gd name="T62" fmla="*/ 6 w 14578"/>
                  <a:gd name="T63" fmla="*/ 13 h 138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78"/>
                  <a:gd name="T97" fmla="*/ 0 h 13873"/>
                  <a:gd name="T98" fmla="*/ 14578 w 14578"/>
                  <a:gd name="T99" fmla="*/ 13873 h 138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78" h="13873">
                    <a:moveTo>
                      <a:pt x="7289" y="13873"/>
                    </a:moveTo>
                    <a:lnTo>
                      <a:pt x="8033" y="13836"/>
                    </a:lnTo>
                    <a:lnTo>
                      <a:pt x="8757" y="13731"/>
                    </a:lnTo>
                    <a:lnTo>
                      <a:pt x="9455" y="13560"/>
                    </a:lnTo>
                    <a:lnTo>
                      <a:pt x="10125" y="13327"/>
                    </a:lnTo>
                    <a:lnTo>
                      <a:pt x="10763" y="13035"/>
                    </a:lnTo>
                    <a:lnTo>
                      <a:pt x="11364" y="12687"/>
                    </a:lnTo>
                    <a:lnTo>
                      <a:pt x="11925" y="12288"/>
                    </a:lnTo>
                    <a:lnTo>
                      <a:pt x="12443" y="11840"/>
                    </a:lnTo>
                    <a:lnTo>
                      <a:pt x="12912" y="11347"/>
                    </a:lnTo>
                    <a:lnTo>
                      <a:pt x="13332" y="10814"/>
                    </a:lnTo>
                    <a:lnTo>
                      <a:pt x="13697" y="10241"/>
                    </a:lnTo>
                    <a:lnTo>
                      <a:pt x="14004" y="9635"/>
                    </a:lnTo>
                    <a:lnTo>
                      <a:pt x="14249" y="8998"/>
                    </a:lnTo>
                    <a:lnTo>
                      <a:pt x="14429" y="8333"/>
                    </a:lnTo>
                    <a:lnTo>
                      <a:pt x="14539" y="7644"/>
                    </a:lnTo>
                    <a:lnTo>
                      <a:pt x="14578" y="6935"/>
                    </a:lnTo>
                    <a:lnTo>
                      <a:pt x="14539" y="6226"/>
                    </a:lnTo>
                    <a:lnTo>
                      <a:pt x="14429" y="5537"/>
                    </a:lnTo>
                    <a:lnTo>
                      <a:pt x="14249" y="4872"/>
                    </a:lnTo>
                    <a:lnTo>
                      <a:pt x="14004" y="4235"/>
                    </a:lnTo>
                    <a:lnTo>
                      <a:pt x="13697" y="3629"/>
                    </a:lnTo>
                    <a:lnTo>
                      <a:pt x="13332" y="3058"/>
                    </a:lnTo>
                    <a:lnTo>
                      <a:pt x="12912" y="2523"/>
                    </a:lnTo>
                    <a:lnTo>
                      <a:pt x="12443" y="2031"/>
                    </a:lnTo>
                    <a:lnTo>
                      <a:pt x="11925" y="1584"/>
                    </a:lnTo>
                    <a:lnTo>
                      <a:pt x="11364" y="1184"/>
                    </a:lnTo>
                    <a:lnTo>
                      <a:pt x="10763" y="836"/>
                    </a:lnTo>
                    <a:lnTo>
                      <a:pt x="10125" y="545"/>
                    </a:lnTo>
                    <a:lnTo>
                      <a:pt x="9455" y="311"/>
                    </a:lnTo>
                    <a:lnTo>
                      <a:pt x="8757" y="140"/>
                    </a:lnTo>
                    <a:lnTo>
                      <a:pt x="8033" y="35"/>
                    </a:lnTo>
                    <a:lnTo>
                      <a:pt x="7289" y="0"/>
                    </a:lnTo>
                    <a:lnTo>
                      <a:pt x="6543" y="35"/>
                    </a:lnTo>
                    <a:lnTo>
                      <a:pt x="5819" y="140"/>
                    </a:lnTo>
                    <a:lnTo>
                      <a:pt x="5121" y="311"/>
                    </a:lnTo>
                    <a:lnTo>
                      <a:pt x="4452" y="545"/>
                    </a:lnTo>
                    <a:lnTo>
                      <a:pt x="3814" y="836"/>
                    </a:lnTo>
                    <a:lnTo>
                      <a:pt x="3213" y="1184"/>
                    </a:lnTo>
                    <a:lnTo>
                      <a:pt x="2652" y="1584"/>
                    </a:lnTo>
                    <a:lnTo>
                      <a:pt x="2135" y="2031"/>
                    </a:lnTo>
                    <a:lnTo>
                      <a:pt x="1665" y="2523"/>
                    </a:lnTo>
                    <a:lnTo>
                      <a:pt x="1245" y="3058"/>
                    </a:lnTo>
                    <a:lnTo>
                      <a:pt x="880" y="3629"/>
                    </a:lnTo>
                    <a:lnTo>
                      <a:pt x="573" y="4235"/>
                    </a:lnTo>
                    <a:lnTo>
                      <a:pt x="328" y="4872"/>
                    </a:lnTo>
                    <a:lnTo>
                      <a:pt x="148" y="5537"/>
                    </a:lnTo>
                    <a:lnTo>
                      <a:pt x="38" y="6226"/>
                    </a:lnTo>
                    <a:lnTo>
                      <a:pt x="0" y="6935"/>
                    </a:lnTo>
                    <a:lnTo>
                      <a:pt x="38" y="7644"/>
                    </a:lnTo>
                    <a:lnTo>
                      <a:pt x="148" y="8333"/>
                    </a:lnTo>
                    <a:lnTo>
                      <a:pt x="328" y="8998"/>
                    </a:lnTo>
                    <a:lnTo>
                      <a:pt x="573" y="9635"/>
                    </a:lnTo>
                    <a:lnTo>
                      <a:pt x="880" y="10241"/>
                    </a:lnTo>
                    <a:lnTo>
                      <a:pt x="1245" y="10814"/>
                    </a:lnTo>
                    <a:lnTo>
                      <a:pt x="1665" y="11347"/>
                    </a:lnTo>
                    <a:lnTo>
                      <a:pt x="2135" y="11840"/>
                    </a:lnTo>
                    <a:lnTo>
                      <a:pt x="2652" y="12288"/>
                    </a:lnTo>
                    <a:lnTo>
                      <a:pt x="3213" y="12687"/>
                    </a:lnTo>
                    <a:lnTo>
                      <a:pt x="3814" y="13035"/>
                    </a:lnTo>
                    <a:lnTo>
                      <a:pt x="4452" y="13327"/>
                    </a:lnTo>
                    <a:lnTo>
                      <a:pt x="5121" y="13560"/>
                    </a:lnTo>
                    <a:lnTo>
                      <a:pt x="5819" y="13731"/>
                    </a:lnTo>
                    <a:lnTo>
                      <a:pt x="6543" y="13836"/>
                    </a:lnTo>
                    <a:lnTo>
                      <a:pt x="7289" y="13873"/>
                    </a:lnTo>
                    <a:close/>
                  </a:path>
                </a:pathLst>
              </a:custGeom>
              <a:solidFill>
                <a:srgbClr val="000000"/>
              </a:solidFill>
              <a:ln w="9525">
                <a:noFill/>
                <a:round/>
                <a:headEnd/>
                <a:tailEnd/>
              </a:ln>
            </p:spPr>
            <p:txBody>
              <a:bodyPr/>
              <a:lstStyle/>
              <a:p>
                <a:endParaRPr lang="en-US"/>
              </a:p>
            </p:txBody>
          </p:sp>
          <p:sp>
            <p:nvSpPr>
              <p:cNvPr id="13348" name="Freeform 38"/>
              <p:cNvSpPr>
                <a:spLocks/>
              </p:cNvSpPr>
              <p:nvPr/>
            </p:nvSpPr>
            <p:spPr bwMode="auto">
              <a:xfrm rot="-460846">
                <a:off x="935" y="2344"/>
                <a:ext cx="1294" cy="1232"/>
              </a:xfrm>
              <a:custGeom>
                <a:avLst/>
                <a:gdLst>
                  <a:gd name="T0" fmla="*/ 7 w 13120"/>
                  <a:gd name="T1" fmla="*/ 12 h 12485"/>
                  <a:gd name="T2" fmla="*/ 8 w 13120"/>
                  <a:gd name="T3" fmla="*/ 12 h 12485"/>
                  <a:gd name="T4" fmla="*/ 9 w 13120"/>
                  <a:gd name="T5" fmla="*/ 11 h 12485"/>
                  <a:gd name="T6" fmla="*/ 10 w 13120"/>
                  <a:gd name="T7" fmla="*/ 11 h 12485"/>
                  <a:gd name="T8" fmla="*/ 11 w 13120"/>
                  <a:gd name="T9" fmla="*/ 10 h 12485"/>
                  <a:gd name="T10" fmla="*/ 12 w 13120"/>
                  <a:gd name="T11" fmla="*/ 9 h 12485"/>
                  <a:gd name="T12" fmla="*/ 12 w 13120"/>
                  <a:gd name="T13" fmla="*/ 8 h 12485"/>
                  <a:gd name="T14" fmla="*/ 13 w 13120"/>
                  <a:gd name="T15" fmla="*/ 7 h 12485"/>
                  <a:gd name="T16" fmla="*/ 13 w 13120"/>
                  <a:gd name="T17" fmla="*/ 5 h 12485"/>
                  <a:gd name="T18" fmla="*/ 12 w 13120"/>
                  <a:gd name="T19" fmla="*/ 4 h 12485"/>
                  <a:gd name="T20" fmla="*/ 12 w 13120"/>
                  <a:gd name="T21" fmla="*/ 3 h 12485"/>
                  <a:gd name="T22" fmla="*/ 11 w 13120"/>
                  <a:gd name="T23" fmla="*/ 2 h 12485"/>
                  <a:gd name="T24" fmla="*/ 10 w 13120"/>
                  <a:gd name="T25" fmla="*/ 1 h 12485"/>
                  <a:gd name="T26" fmla="*/ 9 w 13120"/>
                  <a:gd name="T27" fmla="*/ 1 h 12485"/>
                  <a:gd name="T28" fmla="*/ 8 w 13120"/>
                  <a:gd name="T29" fmla="*/ 0 h 12485"/>
                  <a:gd name="T30" fmla="*/ 7 w 13120"/>
                  <a:gd name="T31" fmla="*/ 0 h 12485"/>
                  <a:gd name="T32" fmla="*/ 6 w 13120"/>
                  <a:gd name="T33" fmla="*/ 0 h 12485"/>
                  <a:gd name="T34" fmla="*/ 4 w 13120"/>
                  <a:gd name="T35" fmla="*/ 0 h 12485"/>
                  <a:gd name="T36" fmla="*/ 3 w 13120"/>
                  <a:gd name="T37" fmla="*/ 1 h 12485"/>
                  <a:gd name="T38" fmla="*/ 2 w 13120"/>
                  <a:gd name="T39" fmla="*/ 1 h 12485"/>
                  <a:gd name="T40" fmla="*/ 1 w 13120"/>
                  <a:gd name="T41" fmla="*/ 2 h 12485"/>
                  <a:gd name="T42" fmla="*/ 1 w 13120"/>
                  <a:gd name="T43" fmla="*/ 3 h 12485"/>
                  <a:gd name="T44" fmla="*/ 0 w 13120"/>
                  <a:gd name="T45" fmla="*/ 4 h 12485"/>
                  <a:gd name="T46" fmla="*/ 0 w 13120"/>
                  <a:gd name="T47" fmla="*/ 5 h 12485"/>
                  <a:gd name="T48" fmla="*/ 0 w 13120"/>
                  <a:gd name="T49" fmla="*/ 7 h 12485"/>
                  <a:gd name="T50" fmla="*/ 0 w 13120"/>
                  <a:gd name="T51" fmla="*/ 8 h 12485"/>
                  <a:gd name="T52" fmla="*/ 1 w 13120"/>
                  <a:gd name="T53" fmla="*/ 9 h 12485"/>
                  <a:gd name="T54" fmla="*/ 1 w 13120"/>
                  <a:gd name="T55" fmla="*/ 10 h 12485"/>
                  <a:gd name="T56" fmla="*/ 2 w 13120"/>
                  <a:gd name="T57" fmla="*/ 11 h 12485"/>
                  <a:gd name="T58" fmla="*/ 3 w 13120"/>
                  <a:gd name="T59" fmla="*/ 11 h 12485"/>
                  <a:gd name="T60" fmla="*/ 4 w 13120"/>
                  <a:gd name="T61" fmla="*/ 12 h 12485"/>
                  <a:gd name="T62" fmla="*/ 6 w 13120"/>
                  <a:gd name="T63" fmla="*/ 12 h 124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20"/>
                  <a:gd name="T97" fmla="*/ 0 h 12485"/>
                  <a:gd name="T98" fmla="*/ 13120 w 13120"/>
                  <a:gd name="T99" fmla="*/ 12485 h 124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20" h="12485">
                    <a:moveTo>
                      <a:pt x="6560" y="12485"/>
                    </a:moveTo>
                    <a:lnTo>
                      <a:pt x="7230" y="12453"/>
                    </a:lnTo>
                    <a:lnTo>
                      <a:pt x="7882" y="12358"/>
                    </a:lnTo>
                    <a:lnTo>
                      <a:pt x="8510" y="12205"/>
                    </a:lnTo>
                    <a:lnTo>
                      <a:pt x="9113" y="11994"/>
                    </a:lnTo>
                    <a:lnTo>
                      <a:pt x="9686" y="11732"/>
                    </a:lnTo>
                    <a:lnTo>
                      <a:pt x="10227" y="11419"/>
                    </a:lnTo>
                    <a:lnTo>
                      <a:pt x="10732" y="11060"/>
                    </a:lnTo>
                    <a:lnTo>
                      <a:pt x="11198" y="10657"/>
                    </a:lnTo>
                    <a:lnTo>
                      <a:pt x="11621" y="10214"/>
                    </a:lnTo>
                    <a:lnTo>
                      <a:pt x="12000" y="9733"/>
                    </a:lnTo>
                    <a:lnTo>
                      <a:pt x="12328" y="9219"/>
                    </a:lnTo>
                    <a:lnTo>
                      <a:pt x="12604" y="8673"/>
                    </a:lnTo>
                    <a:lnTo>
                      <a:pt x="12824" y="8099"/>
                    </a:lnTo>
                    <a:lnTo>
                      <a:pt x="12986" y="7501"/>
                    </a:lnTo>
                    <a:lnTo>
                      <a:pt x="13086" y="6880"/>
                    </a:lnTo>
                    <a:lnTo>
                      <a:pt x="13120" y="6243"/>
                    </a:lnTo>
                    <a:lnTo>
                      <a:pt x="13086" y="5605"/>
                    </a:lnTo>
                    <a:lnTo>
                      <a:pt x="12986" y="4984"/>
                    </a:lnTo>
                    <a:lnTo>
                      <a:pt x="12824" y="4387"/>
                    </a:lnTo>
                    <a:lnTo>
                      <a:pt x="12604" y="3812"/>
                    </a:lnTo>
                    <a:lnTo>
                      <a:pt x="12328" y="3267"/>
                    </a:lnTo>
                    <a:lnTo>
                      <a:pt x="12000" y="2752"/>
                    </a:lnTo>
                    <a:lnTo>
                      <a:pt x="11621" y="2271"/>
                    </a:lnTo>
                    <a:lnTo>
                      <a:pt x="11198" y="1828"/>
                    </a:lnTo>
                    <a:lnTo>
                      <a:pt x="10732" y="1425"/>
                    </a:lnTo>
                    <a:lnTo>
                      <a:pt x="10227" y="1065"/>
                    </a:lnTo>
                    <a:lnTo>
                      <a:pt x="9686" y="753"/>
                    </a:lnTo>
                    <a:lnTo>
                      <a:pt x="9113" y="490"/>
                    </a:lnTo>
                    <a:lnTo>
                      <a:pt x="8510" y="281"/>
                    </a:lnTo>
                    <a:lnTo>
                      <a:pt x="7882" y="126"/>
                    </a:lnTo>
                    <a:lnTo>
                      <a:pt x="7230" y="31"/>
                    </a:lnTo>
                    <a:lnTo>
                      <a:pt x="6560" y="0"/>
                    </a:lnTo>
                    <a:lnTo>
                      <a:pt x="5889" y="31"/>
                    </a:lnTo>
                    <a:lnTo>
                      <a:pt x="5237" y="126"/>
                    </a:lnTo>
                    <a:lnTo>
                      <a:pt x="4609" y="281"/>
                    </a:lnTo>
                    <a:lnTo>
                      <a:pt x="4006" y="490"/>
                    </a:lnTo>
                    <a:lnTo>
                      <a:pt x="3432" y="753"/>
                    </a:lnTo>
                    <a:lnTo>
                      <a:pt x="2891" y="1065"/>
                    </a:lnTo>
                    <a:lnTo>
                      <a:pt x="2386" y="1425"/>
                    </a:lnTo>
                    <a:lnTo>
                      <a:pt x="1920" y="1828"/>
                    </a:lnTo>
                    <a:lnTo>
                      <a:pt x="1497" y="2271"/>
                    </a:lnTo>
                    <a:lnTo>
                      <a:pt x="1119" y="2752"/>
                    </a:lnTo>
                    <a:lnTo>
                      <a:pt x="791" y="3267"/>
                    </a:lnTo>
                    <a:lnTo>
                      <a:pt x="514" y="3812"/>
                    </a:lnTo>
                    <a:lnTo>
                      <a:pt x="294" y="4387"/>
                    </a:lnTo>
                    <a:lnTo>
                      <a:pt x="133" y="4984"/>
                    </a:lnTo>
                    <a:lnTo>
                      <a:pt x="33" y="5605"/>
                    </a:lnTo>
                    <a:lnTo>
                      <a:pt x="0" y="6243"/>
                    </a:lnTo>
                    <a:lnTo>
                      <a:pt x="33" y="6880"/>
                    </a:lnTo>
                    <a:lnTo>
                      <a:pt x="133" y="7501"/>
                    </a:lnTo>
                    <a:lnTo>
                      <a:pt x="294" y="8099"/>
                    </a:lnTo>
                    <a:lnTo>
                      <a:pt x="514" y="8673"/>
                    </a:lnTo>
                    <a:lnTo>
                      <a:pt x="791" y="9219"/>
                    </a:lnTo>
                    <a:lnTo>
                      <a:pt x="1119" y="9733"/>
                    </a:lnTo>
                    <a:lnTo>
                      <a:pt x="1497" y="10214"/>
                    </a:lnTo>
                    <a:lnTo>
                      <a:pt x="1920" y="10657"/>
                    </a:lnTo>
                    <a:lnTo>
                      <a:pt x="2386" y="11060"/>
                    </a:lnTo>
                    <a:lnTo>
                      <a:pt x="2891" y="11419"/>
                    </a:lnTo>
                    <a:lnTo>
                      <a:pt x="3432" y="11732"/>
                    </a:lnTo>
                    <a:lnTo>
                      <a:pt x="4006" y="11994"/>
                    </a:lnTo>
                    <a:lnTo>
                      <a:pt x="4609" y="12205"/>
                    </a:lnTo>
                    <a:lnTo>
                      <a:pt x="5237" y="12358"/>
                    </a:lnTo>
                    <a:lnTo>
                      <a:pt x="5889" y="12453"/>
                    </a:lnTo>
                    <a:lnTo>
                      <a:pt x="6560" y="12485"/>
                    </a:lnTo>
                    <a:close/>
                  </a:path>
                </a:pathLst>
              </a:custGeom>
              <a:solidFill>
                <a:srgbClr val="246DA1"/>
              </a:solidFill>
              <a:ln w="9525">
                <a:noFill/>
                <a:round/>
                <a:headEnd/>
                <a:tailEnd/>
              </a:ln>
            </p:spPr>
            <p:txBody>
              <a:bodyPr/>
              <a:lstStyle/>
              <a:p>
                <a:endParaRPr lang="en-US"/>
              </a:p>
            </p:txBody>
          </p:sp>
          <p:sp>
            <p:nvSpPr>
              <p:cNvPr id="13349" name="Freeform 39"/>
              <p:cNvSpPr>
                <a:spLocks/>
              </p:cNvSpPr>
              <p:nvPr/>
            </p:nvSpPr>
            <p:spPr bwMode="auto">
              <a:xfrm rot="-460846">
                <a:off x="1679" y="2832"/>
                <a:ext cx="560" cy="646"/>
              </a:xfrm>
              <a:custGeom>
                <a:avLst/>
                <a:gdLst>
                  <a:gd name="T0" fmla="*/ 1 w 5679"/>
                  <a:gd name="T1" fmla="*/ 2 h 6557"/>
                  <a:gd name="T2" fmla="*/ 1 w 5679"/>
                  <a:gd name="T3" fmla="*/ 2 h 6557"/>
                  <a:gd name="T4" fmla="*/ 0 w 5679"/>
                  <a:gd name="T5" fmla="*/ 3 h 6557"/>
                  <a:gd name="T6" fmla="*/ 0 w 5679"/>
                  <a:gd name="T7" fmla="*/ 4 h 6557"/>
                  <a:gd name="T8" fmla="*/ 0 w 5679"/>
                  <a:gd name="T9" fmla="*/ 4 h 6557"/>
                  <a:gd name="T10" fmla="*/ 0 w 5679"/>
                  <a:gd name="T11" fmla="*/ 5 h 6557"/>
                  <a:gd name="T12" fmla="*/ 0 w 5679"/>
                  <a:gd name="T13" fmla="*/ 6 h 6557"/>
                  <a:gd name="T14" fmla="*/ 0 w 5679"/>
                  <a:gd name="T15" fmla="*/ 6 h 6557"/>
                  <a:gd name="T16" fmla="*/ 0 w 5679"/>
                  <a:gd name="T17" fmla="*/ 6 h 6557"/>
                  <a:gd name="T18" fmla="*/ 1 w 5679"/>
                  <a:gd name="T19" fmla="*/ 6 h 6557"/>
                  <a:gd name="T20" fmla="*/ 1 w 5679"/>
                  <a:gd name="T21" fmla="*/ 6 h 6557"/>
                  <a:gd name="T22" fmla="*/ 2 w 5679"/>
                  <a:gd name="T23" fmla="*/ 6 h 6557"/>
                  <a:gd name="T24" fmla="*/ 2 w 5679"/>
                  <a:gd name="T25" fmla="*/ 6 h 6557"/>
                  <a:gd name="T26" fmla="*/ 3 w 5679"/>
                  <a:gd name="T27" fmla="*/ 6 h 6557"/>
                  <a:gd name="T28" fmla="*/ 3 w 5679"/>
                  <a:gd name="T29" fmla="*/ 5 h 6557"/>
                  <a:gd name="T30" fmla="*/ 4 w 5679"/>
                  <a:gd name="T31" fmla="*/ 5 h 6557"/>
                  <a:gd name="T32" fmla="*/ 4 w 5679"/>
                  <a:gd name="T33" fmla="*/ 4 h 6557"/>
                  <a:gd name="T34" fmla="*/ 5 w 5679"/>
                  <a:gd name="T35" fmla="*/ 4 h 6557"/>
                  <a:gd name="T36" fmla="*/ 5 w 5679"/>
                  <a:gd name="T37" fmla="*/ 3 h 6557"/>
                  <a:gd name="T38" fmla="*/ 5 w 5679"/>
                  <a:gd name="T39" fmla="*/ 2 h 6557"/>
                  <a:gd name="T40" fmla="*/ 5 w 5679"/>
                  <a:gd name="T41" fmla="*/ 2 h 6557"/>
                  <a:gd name="T42" fmla="*/ 5 w 5679"/>
                  <a:gd name="T43" fmla="*/ 1 h 6557"/>
                  <a:gd name="T44" fmla="*/ 5 w 5679"/>
                  <a:gd name="T45" fmla="*/ 1 h 6557"/>
                  <a:gd name="T46" fmla="*/ 5 w 5679"/>
                  <a:gd name="T47" fmla="*/ 0 h 6557"/>
                  <a:gd name="T48" fmla="*/ 4 w 5679"/>
                  <a:gd name="T49" fmla="*/ 0 h 6557"/>
                  <a:gd name="T50" fmla="*/ 4 w 5679"/>
                  <a:gd name="T51" fmla="*/ 0 h 6557"/>
                  <a:gd name="T52" fmla="*/ 4 w 5679"/>
                  <a:gd name="T53" fmla="*/ 0 h 6557"/>
                  <a:gd name="T54" fmla="*/ 4 w 5679"/>
                  <a:gd name="T55" fmla="*/ 0 h 6557"/>
                  <a:gd name="T56" fmla="*/ 3 w 5679"/>
                  <a:gd name="T57" fmla="*/ 0 h 6557"/>
                  <a:gd name="T58" fmla="*/ 3 w 5679"/>
                  <a:gd name="T59" fmla="*/ 1 h 6557"/>
                  <a:gd name="T60" fmla="*/ 3 w 5679"/>
                  <a:gd name="T61" fmla="*/ 1 h 6557"/>
                  <a:gd name="T62" fmla="*/ 2 w 5679"/>
                  <a:gd name="T63" fmla="*/ 1 h 65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79"/>
                  <a:gd name="T97" fmla="*/ 0 h 6557"/>
                  <a:gd name="T98" fmla="*/ 5679 w 5679"/>
                  <a:gd name="T99" fmla="*/ 6557 h 65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79" h="6557">
                    <a:moveTo>
                      <a:pt x="1854" y="1760"/>
                    </a:moveTo>
                    <a:lnTo>
                      <a:pt x="1511" y="1972"/>
                    </a:lnTo>
                    <a:lnTo>
                      <a:pt x="1206" y="2228"/>
                    </a:lnTo>
                    <a:lnTo>
                      <a:pt x="938" y="2520"/>
                    </a:lnTo>
                    <a:lnTo>
                      <a:pt x="706" y="2841"/>
                    </a:lnTo>
                    <a:lnTo>
                      <a:pt x="509" y="3185"/>
                    </a:lnTo>
                    <a:lnTo>
                      <a:pt x="345" y="3543"/>
                    </a:lnTo>
                    <a:lnTo>
                      <a:pt x="214" y="3909"/>
                    </a:lnTo>
                    <a:lnTo>
                      <a:pt x="115" y="4275"/>
                    </a:lnTo>
                    <a:lnTo>
                      <a:pt x="47" y="4636"/>
                    </a:lnTo>
                    <a:lnTo>
                      <a:pt x="9" y="4982"/>
                    </a:lnTo>
                    <a:lnTo>
                      <a:pt x="0" y="5310"/>
                    </a:lnTo>
                    <a:lnTo>
                      <a:pt x="20" y="5609"/>
                    </a:lnTo>
                    <a:lnTo>
                      <a:pt x="66" y="5875"/>
                    </a:lnTo>
                    <a:lnTo>
                      <a:pt x="139" y="6099"/>
                    </a:lnTo>
                    <a:lnTo>
                      <a:pt x="236" y="6275"/>
                    </a:lnTo>
                    <a:lnTo>
                      <a:pt x="358" y="6396"/>
                    </a:lnTo>
                    <a:lnTo>
                      <a:pt x="507" y="6474"/>
                    </a:lnTo>
                    <a:lnTo>
                      <a:pt x="687" y="6526"/>
                    </a:lnTo>
                    <a:lnTo>
                      <a:pt x="892" y="6554"/>
                    </a:lnTo>
                    <a:lnTo>
                      <a:pt x="1121" y="6557"/>
                    </a:lnTo>
                    <a:lnTo>
                      <a:pt x="1369" y="6535"/>
                    </a:lnTo>
                    <a:lnTo>
                      <a:pt x="1633" y="6488"/>
                    </a:lnTo>
                    <a:lnTo>
                      <a:pt x="1911" y="6417"/>
                    </a:lnTo>
                    <a:lnTo>
                      <a:pt x="2198" y="6322"/>
                    </a:lnTo>
                    <a:lnTo>
                      <a:pt x="2490" y="6203"/>
                    </a:lnTo>
                    <a:lnTo>
                      <a:pt x="2785" y="6060"/>
                    </a:lnTo>
                    <a:lnTo>
                      <a:pt x="3080" y="5893"/>
                    </a:lnTo>
                    <a:lnTo>
                      <a:pt x="3371" y="5704"/>
                    </a:lnTo>
                    <a:lnTo>
                      <a:pt x="3654" y="5491"/>
                    </a:lnTo>
                    <a:lnTo>
                      <a:pt x="3925" y="5255"/>
                    </a:lnTo>
                    <a:lnTo>
                      <a:pt x="4182" y="4996"/>
                    </a:lnTo>
                    <a:lnTo>
                      <a:pt x="4422" y="4716"/>
                    </a:lnTo>
                    <a:lnTo>
                      <a:pt x="4663" y="4397"/>
                    </a:lnTo>
                    <a:lnTo>
                      <a:pt x="4883" y="4081"/>
                    </a:lnTo>
                    <a:lnTo>
                      <a:pt x="5080" y="3771"/>
                    </a:lnTo>
                    <a:lnTo>
                      <a:pt x="5252" y="3465"/>
                    </a:lnTo>
                    <a:lnTo>
                      <a:pt x="5397" y="3163"/>
                    </a:lnTo>
                    <a:lnTo>
                      <a:pt x="5514" y="2867"/>
                    </a:lnTo>
                    <a:lnTo>
                      <a:pt x="5601" y="2575"/>
                    </a:lnTo>
                    <a:lnTo>
                      <a:pt x="5657" y="2286"/>
                    </a:lnTo>
                    <a:lnTo>
                      <a:pt x="5679" y="2004"/>
                    </a:lnTo>
                    <a:lnTo>
                      <a:pt x="5667" y="1725"/>
                    </a:lnTo>
                    <a:lnTo>
                      <a:pt x="5618" y="1450"/>
                    </a:lnTo>
                    <a:lnTo>
                      <a:pt x="5531" y="1181"/>
                    </a:lnTo>
                    <a:lnTo>
                      <a:pt x="5403" y="916"/>
                    </a:lnTo>
                    <a:lnTo>
                      <a:pt x="5236" y="655"/>
                    </a:lnTo>
                    <a:lnTo>
                      <a:pt x="5024" y="400"/>
                    </a:lnTo>
                    <a:lnTo>
                      <a:pt x="4769" y="150"/>
                    </a:lnTo>
                    <a:lnTo>
                      <a:pt x="4651" y="63"/>
                    </a:lnTo>
                    <a:lnTo>
                      <a:pt x="4538" y="13"/>
                    </a:lnTo>
                    <a:lnTo>
                      <a:pt x="4426" y="0"/>
                    </a:lnTo>
                    <a:lnTo>
                      <a:pt x="4313" y="18"/>
                    </a:lnTo>
                    <a:lnTo>
                      <a:pt x="4197" y="67"/>
                    </a:lnTo>
                    <a:lnTo>
                      <a:pt x="4073" y="142"/>
                    </a:lnTo>
                    <a:lnTo>
                      <a:pt x="3939" y="241"/>
                    </a:lnTo>
                    <a:lnTo>
                      <a:pt x="3794" y="362"/>
                    </a:lnTo>
                    <a:lnTo>
                      <a:pt x="3633" y="501"/>
                    </a:lnTo>
                    <a:lnTo>
                      <a:pt x="3454" y="655"/>
                    </a:lnTo>
                    <a:lnTo>
                      <a:pt x="3255" y="823"/>
                    </a:lnTo>
                    <a:lnTo>
                      <a:pt x="3032" y="1001"/>
                    </a:lnTo>
                    <a:lnTo>
                      <a:pt x="2784" y="1187"/>
                    </a:lnTo>
                    <a:lnTo>
                      <a:pt x="2507" y="1376"/>
                    </a:lnTo>
                    <a:lnTo>
                      <a:pt x="2198" y="1568"/>
                    </a:lnTo>
                    <a:lnTo>
                      <a:pt x="1854" y="1760"/>
                    </a:lnTo>
                    <a:close/>
                  </a:path>
                </a:pathLst>
              </a:custGeom>
              <a:solidFill>
                <a:srgbClr val="245687"/>
              </a:solidFill>
              <a:ln w="9525">
                <a:noFill/>
                <a:round/>
                <a:headEnd/>
                <a:tailEnd/>
              </a:ln>
            </p:spPr>
            <p:txBody>
              <a:bodyPr/>
              <a:lstStyle/>
              <a:p>
                <a:endParaRPr lang="en-US"/>
              </a:p>
            </p:txBody>
          </p:sp>
          <p:sp>
            <p:nvSpPr>
              <p:cNvPr id="13350" name="Freeform 40"/>
              <p:cNvSpPr>
                <a:spLocks/>
              </p:cNvSpPr>
              <p:nvPr/>
            </p:nvSpPr>
            <p:spPr bwMode="auto">
              <a:xfrm rot="-460846">
                <a:off x="921" y="2368"/>
                <a:ext cx="787" cy="604"/>
              </a:xfrm>
              <a:custGeom>
                <a:avLst/>
                <a:gdLst>
                  <a:gd name="T0" fmla="*/ 5 w 7989"/>
                  <a:gd name="T1" fmla="*/ 5 h 6119"/>
                  <a:gd name="T2" fmla="*/ 6 w 7989"/>
                  <a:gd name="T3" fmla="*/ 5 h 6119"/>
                  <a:gd name="T4" fmla="*/ 7 w 7989"/>
                  <a:gd name="T5" fmla="*/ 4 h 6119"/>
                  <a:gd name="T6" fmla="*/ 7 w 7989"/>
                  <a:gd name="T7" fmla="*/ 4 h 6119"/>
                  <a:gd name="T8" fmla="*/ 7 w 7989"/>
                  <a:gd name="T9" fmla="*/ 3 h 6119"/>
                  <a:gd name="T10" fmla="*/ 8 w 7989"/>
                  <a:gd name="T11" fmla="*/ 2 h 6119"/>
                  <a:gd name="T12" fmla="*/ 8 w 7989"/>
                  <a:gd name="T13" fmla="*/ 1 h 6119"/>
                  <a:gd name="T14" fmla="*/ 8 w 7989"/>
                  <a:gd name="T15" fmla="*/ 1 h 6119"/>
                  <a:gd name="T16" fmla="*/ 7 w 7989"/>
                  <a:gd name="T17" fmla="*/ 0 h 6119"/>
                  <a:gd name="T18" fmla="*/ 7 w 7989"/>
                  <a:gd name="T19" fmla="*/ 0 h 6119"/>
                  <a:gd name="T20" fmla="*/ 7 w 7989"/>
                  <a:gd name="T21" fmla="*/ 0 h 6119"/>
                  <a:gd name="T22" fmla="*/ 6 w 7989"/>
                  <a:gd name="T23" fmla="*/ 0 h 6119"/>
                  <a:gd name="T24" fmla="*/ 5 w 7989"/>
                  <a:gd name="T25" fmla="*/ 0 h 6119"/>
                  <a:gd name="T26" fmla="*/ 4 w 7989"/>
                  <a:gd name="T27" fmla="*/ 0 h 6119"/>
                  <a:gd name="T28" fmla="*/ 4 w 7989"/>
                  <a:gd name="T29" fmla="*/ 0 h 6119"/>
                  <a:gd name="T30" fmla="*/ 3 w 7989"/>
                  <a:gd name="T31" fmla="*/ 1 h 6119"/>
                  <a:gd name="T32" fmla="*/ 2 w 7989"/>
                  <a:gd name="T33" fmla="*/ 1 h 6119"/>
                  <a:gd name="T34" fmla="*/ 2 w 7989"/>
                  <a:gd name="T35" fmla="*/ 2 h 6119"/>
                  <a:gd name="T36" fmla="*/ 1 w 7989"/>
                  <a:gd name="T37" fmla="*/ 2 h 6119"/>
                  <a:gd name="T38" fmla="*/ 0 w 7989"/>
                  <a:gd name="T39" fmla="*/ 3 h 6119"/>
                  <a:gd name="T40" fmla="*/ 0 w 7989"/>
                  <a:gd name="T41" fmla="*/ 4 h 6119"/>
                  <a:gd name="T42" fmla="*/ 0 w 7989"/>
                  <a:gd name="T43" fmla="*/ 4 h 6119"/>
                  <a:gd name="T44" fmla="*/ 0 w 7989"/>
                  <a:gd name="T45" fmla="*/ 5 h 6119"/>
                  <a:gd name="T46" fmla="*/ 0 w 7989"/>
                  <a:gd name="T47" fmla="*/ 6 h 6119"/>
                  <a:gd name="T48" fmla="*/ 1 w 7989"/>
                  <a:gd name="T49" fmla="*/ 6 h 6119"/>
                  <a:gd name="T50" fmla="*/ 1 w 7989"/>
                  <a:gd name="T51" fmla="*/ 6 h 6119"/>
                  <a:gd name="T52" fmla="*/ 1 w 7989"/>
                  <a:gd name="T53" fmla="*/ 6 h 6119"/>
                  <a:gd name="T54" fmla="*/ 2 w 7989"/>
                  <a:gd name="T55" fmla="*/ 6 h 6119"/>
                  <a:gd name="T56" fmla="*/ 2 w 7989"/>
                  <a:gd name="T57" fmla="*/ 5 h 6119"/>
                  <a:gd name="T58" fmla="*/ 3 w 7989"/>
                  <a:gd name="T59" fmla="*/ 5 h 6119"/>
                  <a:gd name="T60" fmla="*/ 3 w 7989"/>
                  <a:gd name="T61" fmla="*/ 5 h 6119"/>
                  <a:gd name="T62" fmla="*/ 4 w 7989"/>
                  <a:gd name="T63" fmla="*/ 5 h 6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89"/>
                  <a:gd name="T97" fmla="*/ 0 h 6119"/>
                  <a:gd name="T98" fmla="*/ 7989 w 7989"/>
                  <a:gd name="T99" fmla="*/ 6119 h 6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89" h="6119">
                    <a:moveTo>
                      <a:pt x="4440" y="5159"/>
                    </a:moveTo>
                    <a:lnTo>
                      <a:pt x="5045" y="5239"/>
                    </a:lnTo>
                    <a:lnTo>
                      <a:pt x="5584" y="5207"/>
                    </a:lnTo>
                    <a:lnTo>
                      <a:pt x="6061" y="5074"/>
                    </a:lnTo>
                    <a:lnTo>
                      <a:pt x="6479" y="4858"/>
                    </a:lnTo>
                    <a:lnTo>
                      <a:pt x="6840" y="4568"/>
                    </a:lnTo>
                    <a:lnTo>
                      <a:pt x="7147" y="4219"/>
                    </a:lnTo>
                    <a:lnTo>
                      <a:pt x="7401" y="3826"/>
                    </a:lnTo>
                    <a:lnTo>
                      <a:pt x="7607" y="3400"/>
                    </a:lnTo>
                    <a:lnTo>
                      <a:pt x="7765" y="2957"/>
                    </a:lnTo>
                    <a:lnTo>
                      <a:pt x="7880" y="2507"/>
                    </a:lnTo>
                    <a:lnTo>
                      <a:pt x="7955" y="2068"/>
                    </a:lnTo>
                    <a:lnTo>
                      <a:pt x="7989" y="1650"/>
                    </a:lnTo>
                    <a:lnTo>
                      <a:pt x="7988" y="1268"/>
                    </a:lnTo>
                    <a:lnTo>
                      <a:pt x="7955" y="935"/>
                    </a:lnTo>
                    <a:lnTo>
                      <a:pt x="7889" y="664"/>
                    </a:lnTo>
                    <a:lnTo>
                      <a:pt x="7797" y="470"/>
                    </a:lnTo>
                    <a:lnTo>
                      <a:pt x="7669" y="333"/>
                    </a:lnTo>
                    <a:lnTo>
                      <a:pt x="7497" y="220"/>
                    </a:lnTo>
                    <a:lnTo>
                      <a:pt x="7286" y="131"/>
                    </a:lnTo>
                    <a:lnTo>
                      <a:pt x="7037" y="64"/>
                    </a:lnTo>
                    <a:lnTo>
                      <a:pt x="6758" y="22"/>
                    </a:lnTo>
                    <a:lnTo>
                      <a:pt x="6452" y="0"/>
                    </a:lnTo>
                    <a:lnTo>
                      <a:pt x="6122" y="2"/>
                    </a:lnTo>
                    <a:lnTo>
                      <a:pt x="5775" y="27"/>
                    </a:lnTo>
                    <a:lnTo>
                      <a:pt x="5413" y="74"/>
                    </a:lnTo>
                    <a:lnTo>
                      <a:pt x="5041" y="142"/>
                    </a:lnTo>
                    <a:lnTo>
                      <a:pt x="4665" y="231"/>
                    </a:lnTo>
                    <a:lnTo>
                      <a:pt x="4288" y="343"/>
                    </a:lnTo>
                    <a:lnTo>
                      <a:pt x="3914" y="475"/>
                    </a:lnTo>
                    <a:lnTo>
                      <a:pt x="3548" y="629"/>
                    </a:lnTo>
                    <a:lnTo>
                      <a:pt x="3194" y="802"/>
                    </a:lnTo>
                    <a:lnTo>
                      <a:pt x="2857" y="997"/>
                    </a:lnTo>
                    <a:lnTo>
                      <a:pt x="2436" y="1275"/>
                    </a:lnTo>
                    <a:lnTo>
                      <a:pt x="2042" y="1570"/>
                    </a:lnTo>
                    <a:lnTo>
                      <a:pt x="1675" y="1877"/>
                    </a:lnTo>
                    <a:lnTo>
                      <a:pt x="1338" y="2196"/>
                    </a:lnTo>
                    <a:lnTo>
                      <a:pt x="1035" y="2523"/>
                    </a:lnTo>
                    <a:lnTo>
                      <a:pt x="766" y="2855"/>
                    </a:lnTo>
                    <a:lnTo>
                      <a:pt x="533" y="3192"/>
                    </a:lnTo>
                    <a:lnTo>
                      <a:pt x="340" y="3528"/>
                    </a:lnTo>
                    <a:lnTo>
                      <a:pt x="187" y="3864"/>
                    </a:lnTo>
                    <a:lnTo>
                      <a:pt x="79" y="4195"/>
                    </a:lnTo>
                    <a:lnTo>
                      <a:pt x="16" y="4519"/>
                    </a:lnTo>
                    <a:lnTo>
                      <a:pt x="0" y="4835"/>
                    </a:lnTo>
                    <a:lnTo>
                      <a:pt x="34" y="5139"/>
                    </a:lnTo>
                    <a:lnTo>
                      <a:pt x="120" y="5430"/>
                    </a:lnTo>
                    <a:lnTo>
                      <a:pt x="262" y="5704"/>
                    </a:lnTo>
                    <a:lnTo>
                      <a:pt x="459" y="5960"/>
                    </a:lnTo>
                    <a:lnTo>
                      <a:pt x="593" y="6066"/>
                    </a:lnTo>
                    <a:lnTo>
                      <a:pt x="745" y="6116"/>
                    </a:lnTo>
                    <a:lnTo>
                      <a:pt x="913" y="6119"/>
                    </a:lnTo>
                    <a:lnTo>
                      <a:pt x="1098" y="6082"/>
                    </a:lnTo>
                    <a:lnTo>
                      <a:pt x="1300" y="6012"/>
                    </a:lnTo>
                    <a:lnTo>
                      <a:pt x="1516" y="5915"/>
                    </a:lnTo>
                    <a:lnTo>
                      <a:pt x="1747" y="5800"/>
                    </a:lnTo>
                    <a:lnTo>
                      <a:pt x="1994" y="5675"/>
                    </a:lnTo>
                    <a:lnTo>
                      <a:pt x="2254" y="5545"/>
                    </a:lnTo>
                    <a:lnTo>
                      <a:pt x="2528" y="5420"/>
                    </a:lnTo>
                    <a:lnTo>
                      <a:pt x="2816" y="5305"/>
                    </a:lnTo>
                    <a:lnTo>
                      <a:pt x="3117" y="5210"/>
                    </a:lnTo>
                    <a:lnTo>
                      <a:pt x="3430" y="5139"/>
                    </a:lnTo>
                    <a:lnTo>
                      <a:pt x="3754" y="5103"/>
                    </a:lnTo>
                    <a:lnTo>
                      <a:pt x="4091" y="5106"/>
                    </a:lnTo>
                    <a:lnTo>
                      <a:pt x="4440" y="5159"/>
                    </a:lnTo>
                    <a:close/>
                  </a:path>
                </a:pathLst>
              </a:custGeom>
              <a:solidFill>
                <a:srgbClr val="689FCA"/>
              </a:solidFill>
              <a:ln w="9525">
                <a:noFill/>
                <a:round/>
                <a:headEnd/>
                <a:tailEnd/>
              </a:ln>
            </p:spPr>
            <p:txBody>
              <a:bodyPr/>
              <a:lstStyle/>
              <a:p>
                <a:endParaRPr lang="en-US"/>
              </a:p>
            </p:txBody>
          </p:sp>
          <p:sp>
            <p:nvSpPr>
              <p:cNvPr id="13351" name="Freeform 41"/>
              <p:cNvSpPr>
                <a:spLocks/>
              </p:cNvSpPr>
              <p:nvPr/>
            </p:nvSpPr>
            <p:spPr bwMode="auto">
              <a:xfrm rot="-460846">
                <a:off x="1607" y="2922"/>
                <a:ext cx="366" cy="574"/>
              </a:xfrm>
              <a:custGeom>
                <a:avLst/>
                <a:gdLst>
                  <a:gd name="T0" fmla="*/ 1 w 3705"/>
                  <a:gd name="T1" fmla="*/ 0 h 5811"/>
                  <a:gd name="T2" fmla="*/ 2 w 3705"/>
                  <a:gd name="T3" fmla="*/ 0 h 5811"/>
                  <a:gd name="T4" fmla="*/ 2 w 3705"/>
                  <a:gd name="T5" fmla="*/ 0 h 5811"/>
                  <a:gd name="T6" fmla="*/ 2 w 3705"/>
                  <a:gd name="T7" fmla="*/ 0 h 5811"/>
                  <a:gd name="T8" fmla="*/ 2 w 3705"/>
                  <a:gd name="T9" fmla="*/ 0 h 5811"/>
                  <a:gd name="T10" fmla="*/ 2 w 3705"/>
                  <a:gd name="T11" fmla="*/ 0 h 5811"/>
                  <a:gd name="T12" fmla="*/ 2 w 3705"/>
                  <a:gd name="T13" fmla="*/ 1 h 5811"/>
                  <a:gd name="T14" fmla="*/ 3 w 3705"/>
                  <a:gd name="T15" fmla="*/ 1 h 5811"/>
                  <a:gd name="T16" fmla="*/ 3 w 3705"/>
                  <a:gd name="T17" fmla="*/ 1 h 5811"/>
                  <a:gd name="T18" fmla="*/ 3 w 3705"/>
                  <a:gd name="T19" fmla="*/ 1 h 5811"/>
                  <a:gd name="T20" fmla="*/ 3 w 3705"/>
                  <a:gd name="T21" fmla="*/ 1 h 5811"/>
                  <a:gd name="T22" fmla="*/ 3 w 3705"/>
                  <a:gd name="T23" fmla="*/ 1 h 5811"/>
                  <a:gd name="T24" fmla="*/ 3 w 3705"/>
                  <a:gd name="T25" fmla="*/ 1 h 5811"/>
                  <a:gd name="T26" fmla="*/ 4 w 3705"/>
                  <a:gd name="T27" fmla="*/ 2 h 5811"/>
                  <a:gd name="T28" fmla="*/ 4 w 3705"/>
                  <a:gd name="T29" fmla="*/ 2 h 5811"/>
                  <a:gd name="T30" fmla="*/ 3 w 3705"/>
                  <a:gd name="T31" fmla="*/ 2 h 5811"/>
                  <a:gd name="T32" fmla="*/ 3 w 3705"/>
                  <a:gd name="T33" fmla="*/ 2 h 5811"/>
                  <a:gd name="T34" fmla="*/ 3 w 3705"/>
                  <a:gd name="T35" fmla="*/ 2 h 5811"/>
                  <a:gd name="T36" fmla="*/ 3 w 3705"/>
                  <a:gd name="T37" fmla="*/ 2 h 5811"/>
                  <a:gd name="T38" fmla="*/ 3 w 3705"/>
                  <a:gd name="T39" fmla="*/ 2 h 5811"/>
                  <a:gd name="T40" fmla="*/ 3 w 3705"/>
                  <a:gd name="T41" fmla="*/ 2 h 5811"/>
                  <a:gd name="T42" fmla="*/ 3 w 3705"/>
                  <a:gd name="T43" fmla="*/ 3 h 5811"/>
                  <a:gd name="T44" fmla="*/ 3 w 3705"/>
                  <a:gd name="T45" fmla="*/ 4 h 5811"/>
                  <a:gd name="T46" fmla="*/ 3 w 3705"/>
                  <a:gd name="T47" fmla="*/ 5 h 5811"/>
                  <a:gd name="T48" fmla="*/ 3 w 3705"/>
                  <a:gd name="T49" fmla="*/ 5 h 5811"/>
                  <a:gd name="T50" fmla="*/ 3 w 3705"/>
                  <a:gd name="T51" fmla="*/ 5 h 5811"/>
                  <a:gd name="T52" fmla="*/ 4 w 3705"/>
                  <a:gd name="T53" fmla="*/ 5 h 5811"/>
                  <a:gd name="T54" fmla="*/ 3 w 3705"/>
                  <a:gd name="T55" fmla="*/ 6 h 5811"/>
                  <a:gd name="T56" fmla="*/ 3 w 3705"/>
                  <a:gd name="T57" fmla="*/ 6 h 5811"/>
                  <a:gd name="T58" fmla="*/ 3 w 3705"/>
                  <a:gd name="T59" fmla="*/ 6 h 5811"/>
                  <a:gd name="T60" fmla="*/ 3 w 3705"/>
                  <a:gd name="T61" fmla="*/ 6 h 5811"/>
                  <a:gd name="T62" fmla="*/ 3 w 3705"/>
                  <a:gd name="T63" fmla="*/ 5 h 5811"/>
                  <a:gd name="T64" fmla="*/ 3 w 3705"/>
                  <a:gd name="T65" fmla="*/ 5 h 5811"/>
                  <a:gd name="T66" fmla="*/ 3 w 3705"/>
                  <a:gd name="T67" fmla="*/ 5 h 5811"/>
                  <a:gd name="T68" fmla="*/ 3 w 3705"/>
                  <a:gd name="T69" fmla="*/ 5 h 5811"/>
                  <a:gd name="T70" fmla="*/ 2 w 3705"/>
                  <a:gd name="T71" fmla="*/ 5 h 5811"/>
                  <a:gd name="T72" fmla="*/ 2 w 3705"/>
                  <a:gd name="T73" fmla="*/ 4 h 5811"/>
                  <a:gd name="T74" fmla="*/ 2 w 3705"/>
                  <a:gd name="T75" fmla="*/ 4 h 5811"/>
                  <a:gd name="T76" fmla="*/ 2 w 3705"/>
                  <a:gd name="T77" fmla="*/ 4 h 5811"/>
                  <a:gd name="T78" fmla="*/ 1 w 3705"/>
                  <a:gd name="T79" fmla="*/ 3 h 5811"/>
                  <a:gd name="T80" fmla="*/ 1 w 3705"/>
                  <a:gd name="T81" fmla="*/ 3 h 5811"/>
                  <a:gd name="T82" fmla="*/ 1 w 3705"/>
                  <a:gd name="T83" fmla="*/ 3 h 5811"/>
                  <a:gd name="T84" fmla="*/ 1 w 3705"/>
                  <a:gd name="T85" fmla="*/ 3 h 5811"/>
                  <a:gd name="T86" fmla="*/ 0 w 3705"/>
                  <a:gd name="T87" fmla="*/ 2 h 5811"/>
                  <a:gd name="T88" fmla="*/ 0 w 3705"/>
                  <a:gd name="T89" fmla="*/ 2 h 5811"/>
                  <a:gd name="T90" fmla="*/ 0 w 3705"/>
                  <a:gd name="T91" fmla="*/ 1 h 5811"/>
                  <a:gd name="T92" fmla="*/ 0 w 3705"/>
                  <a:gd name="T93" fmla="*/ 1 h 5811"/>
                  <a:gd name="T94" fmla="*/ 0 w 3705"/>
                  <a:gd name="T95" fmla="*/ 1 h 5811"/>
                  <a:gd name="T96" fmla="*/ 0 w 3705"/>
                  <a:gd name="T97" fmla="*/ 1 h 5811"/>
                  <a:gd name="T98" fmla="*/ 0 w 3705"/>
                  <a:gd name="T99" fmla="*/ 0 h 5811"/>
                  <a:gd name="T100" fmla="*/ 0 w 3705"/>
                  <a:gd name="T101" fmla="*/ 0 h 5811"/>
                  <a:gd name="T102" fmla="*/ 1 w 3705"/>
                  <a:gd name="T103" fmla="*/ 0 h 5811"/>
                  <a:gd name="T104" fmla="*/ 1 w 3705"/>
                  <a:gd name="T105" fmla="*/ 0 h 5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05"/>
                  <a:gd name="T160" fmla="*/ 0 h 5811"/>
                  <a:gd name="T161" fmla="*/ 3705 w 3705"/>
                  <a:gd name="T162" fmla="*/ 5811 h 58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05" h="5811">
                    <a:moveTo>
                      <a:pt x="1211" y="3"/>
                    </a:moveTo>
                    <a:lnTo>
                      <a:pt x="1248" y="0"/>
                    </a:lnTo>
                    <a:lnTo>
                      <a:pt x="1285" y="2"/>
                    </a:lnTo>
                    <a:lnTo>
                      <a:pt x="1323" y="8"/>
                    </a:lnTo>
                    <a:lnTo>
                      <a:pt x="1361" y="17"/>
                    </a:lnTo>
                    <a:lnTo>
                      <a:pt x="1399" y="29"/>
                    </a:lnTo>
                    <a:lnTo>
                      <a:pt x="1437" y="45"/>
                    </a:lnTo>
                    <a:lnTo>
                      <a:pt x="1475" y="62"/>
                    </a:lnTo>
                    <a:lnTo>
                      <a:pt x="1513" y="81"/>
                    </a:lnTo>
                    <a:lnTo>
                      <a:pt x="1550" y="103"/>
                    </a:lnTo>
                    <a:lnTo>
                      <a:pt x="1587" y="126"/>
                    </a:lnTo>
                    <a:lnTo>
                      <a:pt x="1623" y="150"/>
                    </a:lnTo>
                    <a:lnTo>
                      <a:pt x="1659" y="175"/>
                    </a:lnTo>
                    <a:lnTo>
                      <a:pt x="1693" y="200"/>
                    </a:lnTo>
                    <a:lnTo>
                      <a:pt x="1728" y="226"/>
                    </a:lnTo>
                    <a:lnTo>
                      <a:pt x="1760" y="251"/>
                    </a:lnTo>
                    <a:lnTo>
                      <a:pt x="1792" y="276"/>
                    </a:lnTo>
                    <a:lnTo>
                      <a:pt x="1804" y="288"/>
                    </a:lnTo>
                    <a:lnTo>
                      <a:pt x="1817" y="299"/>
                    </a:lnTo>
                    <a:lnTo>
                      <a:pt x="1831" y="310"/>
                    </a:lnTo>
                    <a:lnTo>
                      <a:pt x="1846" y="320"/>
                    </a:lnTo>
                    <a:lnTo>
                      <a:pt x="1860" y="329"/>
                    </a:lnTo>
                    <a:lnTo>
                      <a:pt x="1875" y="337"/>
                    </a:lnTo>
                    <a:lnTo>
                      <a:pt x="1890" y="347"/>
                    </a:lnTo>
                    <a:lnTo>
                      <a:pt x="1906" y="355"/>
                    </a:lnTo>
                    <a:lnTo>
                      <a:pt x="1921" y="362"/>
                    </a:lnTo>
                    <a:lnTo>
                      <a:pt x="1936" y="369"/>
                    </a:lnTo>
                    <a:lnTo>
                      <a:pt x="1951" y="376"/>
                    </a:lnTo>
                    <a:lnTo>
                      <a:pt x="1967" y="382"/>
                    </a:lnTo>
                    <a:lnTo>
                      <a:pt x="1981" y="389"/>
                    </a:lnTo>
                    <a:lnTo>
                      <a:pt x="1995" y="395"/>
                    </a:lnTo>
                    <a:lnTo>
                      <a:pt x="2008" y="402"/>
                    </a:lnTo>
                    <a:lnTo>
                      <a:pt x="2022" y="409"/>
                    </a:lnTo>
                    <a:lnTo>
                      <a:pt x="2060" y="422"/>
                    </a:lnTo>
                    <a:lnTo>
                      <a:pt x="2103" y="438"/>
                    </a:lnTo>
                    <a:lnTo>
                      <a:pt x="2149" y="457"/>
                    </a:lnTo>
                    <a:lnTo>
                      <a:pt x="2198" y="479"/>
                    </a:lnTo>
                    <a:lnTo>
                      <a:pt x="2247" y="503"/>
                    </a:lnTo>
                    <a:lnTo>
                      <a:pt x="2299" y="528"/>
                    </a:lnTo>
                    <a:lnTo>
                      <a:pt x="2353" y="554"/>
                    </a:lnTo>
                    <a:lnTo>
                      <a:pt x="2407" y="582"/>
                    </a:lnTo>
                    <a:lnTo>
                      <a:pt x="2460" y="611"/>
                    </a:lnTo>
                    <a:lnTo>
                      <a:pt x="2514" y="639"/>
                    </a:lnTo>
                    <a:lnTo>
                      <a:pt x="2566" y="669"/>
                    </a:lnTo>
                    <a:lnTo>
                      <a:pt x="2616" y="697"/>
                    </a:lnTo>
                    <a:lnTo>
                      <a:pt x="2664" y="726"/>
                    </a:lnTo>
                    <a:lnTo>
                      <a:pt x="2710" y="753"/>
                    </a:lnTo>
                    <a:lnTo>
                      <a:pt x="2753" y="781"/>
                    </a:lnTo>
                    <a:lnTo>
                      <a:pt x="2792" y="806"/>
                    </a:lnTo>
                    <a:lnTo>
                      <a:pt x="2833" y="822"/>
                    </a:lnTo>
                    <a:lnTo>
                      <a:pt x="2869" y="838"/>
                    </a:lnTo>
                    <a:lnTo>
                      <a:pt x="2902" y="850"/>
                    </a:lnTo>
                    <a:lnTo>
                      <a:pt x="2932" y="860"/>
                    </a:lnTo>
                    <a:lnTo>
                      <a:pt x="2958" y="869"/>
                    </a:lnTo>
                    <a:lnTo>
                      <a:pt x="2983" y="877"/>
                    </a:lnTo>
                    <a:lnTo>
                      <a:pt x="3008" y="884"/>
                    </a:lnTo>
                    <a:lnTo>
                      <a:pt x="3031" y="891"/>
                    </a:lnTo>
                    <a:lnTo>
                      <a:pt x="3055" y="896"/>
                    </a:lnTo>
                    <a:lnTo>
                      <a:pt x="3079" y="902"/>
                    </a:lnTo>
                    <a:lnTo>
                      <a:pt x="3104" y="907"/>
                    </a:lnTo>
                    <a:lnTo>
                      <a:pt x="3132" y="914"/>
                    </a:lnTo>
                    <a:lnTo>
                      <a:pt x="3161" y="921"/>
                    </a:lnTo>
                    <a:lnTo>
                      <a:pt x="3194" y="929"/>
                    </a:lnTo>
                    <a:lnTo>
                      <a:pt x="3231" y="938"/>
                    </a:lnTo>
                    <a:lnTo>
                      <a:pt x="3272" y="950"/>
                    </a:lnTo>
                    <a:lnTo>
                      <a:pt x="3307" y="966"/>
                    </a:lnTo>
                    <a:lnTo>
                      <a:pt x="3339" y="988"/>
                    </a:lnTo>
                    <a:lnTo>
                      <a:pt x="3370" y="1016"/>
                    </a:lnTo>
                    <a:lnTo>
                      <a:pt x="3397" y="1049"/>
                    </a:lnTo>
                    <a:lnTo>
                      <a:pt x="3423" y="1086"/>
                    </a:lnTo>
                    <a:lnTo>
                      <a:pt x="3446" y="1126"/>
                    </a:lnTo>
                    <a:lnTo>
                      <a:pt x="3467" y="1169"/>
                    </a:lnTo>
                    <a:lnTo>
                      <a:pt x="3488" y="1213"/>
                    </a:lnTo>
                    <a:lnTo>
                      <a:pt x="3507" y="1258"/>
                    </a:lnTo>
                    <a:lnTo>
                      <a:pt x="3526" y="1303"/>
                    </a:lnTo>
                    <a:lnTo>
                      <a:pt x="3544" y="1347"/>
                    </a:lnTo>
                    <a:lnTo>
                      <a:pt x="3561" y="1390"/>
                    </a:lnTo>
                    <a:lnTo>
                      <a:pt x="3578" y="1429"/>
                    </a:lnTo>
                    <a:lnTo>
                      <a:pt x="3596" y="1466"/>
                    </a:lnTo>
                    <a:lnTo>
                      <a:pt x="3613" y="1498"/>
                    </a:lnTo>
                    <a:lnTo>
                      <a:pt x="3631" y="1526"/>
                    </a:lnTo>
                    <a:lnTo>
                      <a:pt x="3641" y="1546"/>
                    </a:lnTo>
                    <a:lnTo>
                      <a:pt x="3651" y="1572"/>
                    </a:lnTo>
                    <a:lnTo>
                      <a:pt x="3657" y="1602"/>
                    </a:lnTo>
                    <a:lnTo>
                      <a:pt x="3661" y="1635"/>
                    </a:lnTo>
                    <a:lnTo>
                      <a:pt x="3663" y="1671"/>
                    </a:lnTo>
                    <a:lnTo>
                      <a:pt x="3663" y="1709"/>
                    </a:lnTo>
                    <a:lnTo>
                      <a:pt x="3661" y="1749"/>
                    </a:lnTo>
                    <a:lnTo>
                      <a:pt x="3657" y="1789"/>
                    </a:lnTo>
                    <a:lnTo>
                      <a:pt x="3651" y="1829"/>
                    </a:lnTo>
                    <a:lnTo>
                      <a:pt x="3642" y="1869"/>
                    </a:lnTo>
                    <a:lnTo>
                      <a:pt x="3632" y="1906"/>
                    </a:lnTo>
                    <a:lnTo>
                      <a:pt x="3621" y="1943"/>
                    </a:lnTo>
                    <a:lnTo>
                      <a:pt x="3608" y="1976"/>
                    </a:lnTo>
                    <a:lnTo>
                      <a:pt x="3593" y="2006"/>
                    </a:lnTo>
                    <a:lnTo>
                      <a:pt x="3576" y="2032"/>
                    </a:lnTo>
                    <a:lnTo>
                      <a:pt x="3559" y="2054"/>
                    </a:lnTo>
                    <a:lnTo>
                      <a:pt x="3552" y="2061"/>
                    </a:lnTo>
                    <a:lnTo>
                      <a:pt x="3544" y="2069"/>
                    </a:lnTo>
                    <a:lnTo>
                      <a:pt x="3535" y="2080"/>
                    </a:lnTo>
                    <a:lnTo>
                      <a:pt x="3524" y="2092"/>
                    </a:lnTo>
                    <a:lnTo>
                      <a:pt x="3513" y="2105"/>
                    </a:lnTo>
                    <a:lnTo>
                      <a:pt x="3501" y="2120"/>
                    </a:lnTo>
                    <a:lnTo>
                      <a:pt x="3489" y="2134"/>
                    </a:lnTo>
                    <a:lnTo>
                      <a:pt x="3476" y="2149"/>
                    </a:lnTo>
                    <a:lnTo>
                      <a:pt x="3462" y="2163"/>
                    </a:lnTo>
                    <a:lnTo>
                      <a:pt x="3448" y="2178"/>
                    </a:lnTo>
                    <a:lnTo>
                      <a:pt x="3434" y="2192"/>
                    </a:lnTo>
                    <a:lnTo>
                      <a:pt x="3421" y="2205"/>
                    </a:lnTo>
                    <a:lnTo>
                      <a:pt x="3406" y="2217"/>
                    </a:lnTo>
                    <a:lnTo>
                      <a:pt x="3393" y="2228"/>
                    </a:lnTo>
                    <a:lnTo>
                      <a:pt x="3380" y="2237"/>
                    </a:lnTo>
                    <a:lnTo>
                      <a:pt x="3368" y="2245"/>
                    </a:lnTo>
                    <a:lnTo>
                      <a:pt x="3334" y="2267"/>
                    </a:lnTo>
                    <a:lnTo>
                      <a:pt x="3308" y="2285"/>
                    </a:lnTo>
                    <a:lnTo>
                      <a:pt x="3289" y="2301"/>
                    </a:lnTo>
                    <a:lnTo>
                      <a:pt x="3274" y="2314"/>
                    </a:lnTo>
                    <a:lnTo>
                      <a:pt x="3265" y="2324"/>
                    </a:lnTo>
                    <a:lnTo>
                      <a:pt x="3259" y="2334"/>
                    </a:lnTo>
                    <a:lnTo>
                      <a:pt x="3256" y="2343"/>
                    </a:lnTo>
                    <a:lnTo>
                      <a:pt x="3255" y="2352"/>
                    </a:lnTo>
                    <a:lnTo>
                      <a:pt x="3255" y="2363"/>
                    </a:lnTo>
                    <a:lnTo>
                      <a:pt x="3256" y="2374"/>
                    </a:lnTo>
                    <a:lnTo>
                      <a:pt x="3255" y="2388"/>
                    </a:lnTo>
                    <a:lnTo>
                      <a:pt x="3254" y="2404"/>
                    </a:lnTo>
                    <a:lnTo>
                      <a:pt x="3250" y="2424"/>
                    </a:lnTo>
                    <a:lnTo>
                      <a:pt x="3243" y="2448"/>
                    </a:lnTo>
                    <a:lnTo>
                      <a:pt x="3232" y="2476"/>
                    </a:lnTo>
                    <a:lnTo>
                      <a:pt x="3216" y="2511"/>
                    </a:lnTo>
                    <a:lnTo>
                      <a:pt x="3168" y="2633"/>
                    </a:lnTo>
                    <a:lnTo>
                      <a:pt x="3133" y="2766"/>
                    </a:lnTo>
                    <a:lnTo>
                      <a:pt x="3112" y="2908"/>
                    </a:lnTo>
                    <a:lnTo>
                      <a:pt x="3100" y="3057"/>
                    </a:lnTo>
                    <a:lnTo>
                      <a:pt x="3099" y="3212"/>
                    </a:lnTo>
                    <a:lnTo>
                      <a:pt x="3107" y="3373"/>
                    </a:lnTo>
                    <a:lnTo>
                      <a:pt x="3122" y="3537"/>
                    </a:lnTo>
                    <a:lnTo>
                      <a:pt x="3142" y="3704"/>
                    </a:lnTo>
                    <a:lnTo>
                      <a:pt x="3168" y="3870"/>
                    </a:lnTo>
                    <a:lnTo>
                      <a:pt x="3196" y="4036"/>
                    </a:lnTo>
                    <a:lnTo>
                      <a:pt x="3227" y="4201"/>
                    </a:lnTo>
                    <a:lnTo>
                      <a:pt x="3258" y="4361"/>
                    </a:lnTo>
                    <a:lnTo>
                      <a:pt x="3289" y="4518"/>
                    </a:lnTo>
                    <a:lnTo>
                      <a:pt x="3317" y="4668"/>
                    </a:lnTo>
                    <a:lnTo>
                      <a:pt x="3343" y="4811"/>
                    </a:lnTo>
                    <a:lnTo>
                      <a:pt x="3365" y="4946"/>
                    </a:lnTo>
                    <a:lnTo>
                      <a:pt x="3373" y="5014"/>
                    </a:lnTo>
                    <a:lnTo>
                      <a:pt x="3385" y="5073"/>
                    </a:lnTo>
                    <a:lnTo>
                      <a:pt x="3402" y="5123"/>
                    </a:lnTo>
                    <a:lnTo>
                      <a:pt x="3422" y="5165"/>
                    </a:lnTo>
                    <a:lnTo>
                      <a:pt x="3444" y="5203"/>
                    </a:lnTo>
                    <a:lnTo>
                      <a:pt x="3469" y="5237"/>
                    </a:lnTo>
                    <a:lnTo>
                      <a:pt x="3495" y="5267"/>
                    </a:lnTo>
                    <a:lnTo>
                      <a:pt x="3522" y="5297"/>
                    </a:lnTo>
                    <a:lnTo>
                      <a:pt x="3550" y="5325"/>
                    </a:lnTo>
                    <a:lnTo>
                      <a:pt x="3576" y="5356"/>
                    </a:lnTo>
                    <a:lnTo>
                      <a:pt x="3603" y="5389"/>
                    </a:lnTo>
                    <a:lnTo>
                      <a:pt x="3628" y="5427"/>
                    </a:lnTo>
                    <a:lnTo>
                      <a:pt x="3652" y="5469"/>
                    </a:lnTo>
                    <a:lnTo>
                      <a:pt x="3673" y="5519"/>
                    </a:lnTo>
                    <a:lnTo>
                      <a:pt x="3690" y="5578"/>
                    </a:lnTo>
                    <a:lnTo>
                      <a:pt x="3705" y="5647"/>
                    </a:lnTo>
                    <a:lnTo>
                      <a:pt x="3701" y="5648"/>
                    </a:lnTo>
                    <a:lnTo>
                      <a:pt x="3691" y="5653"/>
                    </a:lnTo>
                    <a:lnTo>
                      <a:pt x="3675" y="5662"/>
                    </a:lnTo>
                    <a:lnTo>
                      <a:pt x="3655" y="5673"/>
                    </a:lnTo>
                    <a:lnTo>
                      <a:pt x="3629" y="5685"/>
                    </a:lnTo>
                    <a:lnTo>
                      <a:pt x="3602" y="5698"/>
                    </a:lnTo>
                    <a:lnTo>
                      <a:pt x="3572" y="5713"/>
                    </a:lnTo>
                    <a:lnTo>
                      <a:pt x="3541" y="5729"/>
                    </a:lnTo>
                    <a:lnTo>
                      <a:pt x="3509" y="5744"/>
                    </a:lnTo>
                    <a:lnTo>
                      <a:pt x="3478" y="5759"/>
                    </a:lnTo>
                    <a:lnTo>
                      <a:pt x="3448" y="5772"/>
                    </a:lnTo>
                    <a:lnTo>
                      <a:pt x="3421" y="5785"/>
                    </a:lnTo>
                    <a:lnTo>
                      <a:pt x="3396" y="5796"/>
                    </a:lnTo>
                    <a:lnTo>
                      <a:pt x="3377" y="5804"/>
                    </a:lnTo>
                    <a:lnTo>
                      <a:pt x="3362" y="5809"/>
                    </a:lnTo>
                    <a:lnTo>
                      <a:pt x="3353" y="5811"/>
                    </a:lnTo>
                    <a:lnTo>
                      <a:pt x="3352" y="5809"/>
                    </a:lnTo>
                    <a:lnTo>
                      <a:pt x="3349" y="5804"/>
                    </a:lnTo>
                    <a:lnTo>
                      <a:pt x="3345" y="5797"/>
                    </a:lnTo>
                    <a:lnTo>
                      <a:pt x="3339" y="5788"/>
                    </a:lnTo>
                    <a:lnTo>
                      <a:pt x="3332" y="5776"/>
                    </a:lnTo>
                    <a:lnTo>
                      <a:pt x="3324" y="5764"/>
                    </a:lnTo>
                    <a:lnTo>
                      <a:pt x="3314" y="5750"/>
                    </a:lnTo>
                    <a:lnTo>
                      <a:pt x="3303" y="5736"/>
                    </a:lnTo>
                    <a:lnTo>
                      <a:pt x="3290" y="5721"/>
                    </a:lnTo>
                    <a:lnTo>
                      <a:pt x="3274" y="5705"/>
                    </a:lnTo>
                    <a:lnTo>
                      <a:pt x="3258" y="5691"/>
                    </a:lnTo>
                    <a:lnTo>
                      <a:pt x="3241" y="5677"/>
                    </a:lnTo>
                    <a:lnTo>
                      <a:pt x="3221" y="5665"/>
                    </a:lnTo>
                    <a:lnTo>
                      <a:pt x="3200" y="5652"/>
                    </a:lnTo>
                    <a:lnTo>
                      <a:pt x="3178" y="5643"/>
                    </a:lnTo>
                    <a:lnTo>
                      <a:pt x="3154" y="5636"/>
                    </a:lnTo>
                    <a:lnTo>
                      <a:pt x="3113" y="5624"/>
                    </a:lnTo>
                    <a:lnTo>
                      <a:pt x="3076" y="5612"/>
                    </a:lnTo>
                    <a:lnTo>
                      <a:pt x="3043" y="5597"/>
                    </a:lnTo>
                    <a:lnTo>
                      <a:pt x="3013" y="5583"/>
                    </a:lnTo>
                    <a:lnTo>
                      <a:pt x="2987" y="5566"/>
                    </a:lnTo>
                    <a:lnTo>
                      <a:pt x="2961" y="5548"/>
                    </a:lnTo>
                    <a:lnTo>
                      <a:pt x="2938" y="5528"/>
                    </a:lnTo>
                    <a:lnTo>
                      <a:pt x="2916" y="5507"/>
                    </a:lnTo>
                    <a:lnTo>
                      <a:pt x="2895" y="5485"/>
                    </a:lnTo>
                    <a:lnTo>
                      <a:pt x="2874" y="5460"/>
                    </a:lnTo>
                    <a:lnTo>
                      <a:pt x="2853" y="5434"/>
                    </a:lnTo>
                    <a:lnTo>
                      <a:pt x="2831" y="5405"/>
                    </a:lnTo>
                    <a:lnTo>
                      <a:pt x="2809" y="5376"/>
                    </a:lnTo>
                    <a:lnTo>
                      <a:pt x="2783" y="5343"/>
                    </a:lnTo>
                    <a:lnTo>
                      <a:pt x="2757" y="5310"/>
                    </a:lnTo>
                    <a:lnTo>
                      <a:pt x="2728" y="5274"/>
                    </a:lnTo>
                    <a:lnTo>
                      <a:pt x="2704" y="5239"/>
                    </a:lnTo>
                    <a:lnTo>
                      <a:pt x="2671" y="5197"/>
                    </a:lnTo>
                    <a:lnTo>
                      <a:pt x="2632" y="5147"/>
                    </a:lnTo>
                    <a:lnTo>
                      <a:pt x="2585" y="5093"/>
                    </a:lnTo>
                    <a:lnTo>
                      <a:pt x="2534" y="5033"/>
                    </a:lnTo>
                    <a:lnTo>
                      <a:pt x="2479" y="4970"/>
                    </a:lnTo>
                    <a:lnTo>
                      <a:pt x="2422" y="4905"/>
                    </a:lnTo>
                    <a:lnTo>
                      <a:pt x="2365" y="4837"/>
                    </a:lnTo>
                    <a:lnTo>
                      <a:pt x="2309" y="4769"/>
                    </a:lnTo>
                    <a:lnTo>
                      <a:pt x="2255" y="4701"/>
                    </a:lnTo>
                    <a:lnTo>
                      <a:pt x="2205" y="4634"/>
                    </a:lnTo>
                    <a:lnTo>
                      <a:pt x="2159" y="4570"/>
                    </a:lnTo>
                    <a:lnTo>
                      <a:pt x="2119" y="4508"/>
                    </a:lnTo>
                    <a:lnTo>
                      <a:pt x="2088" y="4450"/>
                    </a:lnTo>
                    <a:lnTo>
                      <a:pt x="2065" y="4397"/>
                    </a:lnTo>
                    <a:lnTo>
                      <a:pt x="2054" y="4351"/>
                    </a:lnTo>
                    <a:lnTo>
                      <a:pt x="2032" y="4256"/>
                    </a:lnTo>
                    <a:lnTo>
                      <a:pt x="2002" y="4168"/>
                    </a:lnTo>
                    <a:lnTo>
                      <a:pt x="1968" y="4086"/>
                    </a:lnTo>
                    <a:lnTo>
                      <a:pt x="1929" y="4009"/>
                    </a:lnTo>
                    <a:lnTo>
                      <a:pt x="1886" y="3933"/>
                    </a:lnTo>
                    <a:lnTo>
                      <a:pt x="1843" y="3861"/>
                    </a:lnTo>
                    <a:lnTo>
                      <a:pt x="1798" y="3790"/>
                    </a:lnTo>
                    <a:lnTo>
                      <a:pt x="1754" y="3719"/>
                    </a:lnTo>
                    <a:lnTo>
                      <a:pt x="1712" y="3646"/>
                    </a:lnTo>
                    <a:lnTo>
                      <a:pt x="1671" y="3569"/>
                    </a:lnTo>
                    <a:lnTo>
                      <a:pt x="1635" y="3490"/>
                    </a:lnTo>
                    <a:lnTo>
                      <a:pt x="1606" y="3406"/>
                    </a:lnTo>
                    <a:lnTo>
                      <a:pt x="1581" y="3315"/>
                    </a:lnTo>
                    <a:lnTo>
                      <a:pt x="1565" y="3218"/>
                    </a:lnTo>
                    <a:lnTo>
                      <a:pt x="1558" y="3112"/>
                    </a:lnTo>
                    <a:lnTo>
                      <a:pt x="1561" y="2996"/>
                    </a:lnTo>
                    <a:lnTo>
                      <a:pt x="1500" y="2977"/>
                    </a:lnTo>
                    <a:lnTo>
                      <a:pt x="1441" y="2957"/>
                    </a:lnTo>
                    <a:lnTo>
                      <a:pt x="1382" y="2938"/>
                    </a:lnTo>
                    <a:lnTo>
                      <a:pt x="1325" y="2919"/>
                    </a:lnTo>
                    <a:lnTo>
                      <a:pt x="1269" y="2898"/>
                    </a:lnTo>
                    <a:lnTo>
                      <a:pt x="1213" y="2879"/>
                    </a:lnTo>
                    <a:lnTo>
                      <a:pt x="1158" y="2860"/>
                    </a:lnTo>
                    <a:lnTo>
                      <a:pt x="1102" y="2840"/>
                    </a:lnTo>
                    <a:lnTo>
                      <a:pt x="1048" y="2822"/>
                    </a:lnTo>
                    <a:lnTo>
                      <a:pt x="993" y="2804"/>
                    </a:lnTo>
                    <a:lnTo>
                      <a:pt x="937" y="2787"/>
                    </a:lnTo>
                    <a:lnTo>
                      <a:pt x="880" y="2769"/>
                    </a:lnTo>
                    <a:lnTo>
                      <a:pt x="823" y="2753"/>
                    </a:lnTo>
                    <a:lnTo>
                      <a:pt x="765" y="2738"/>
                    </a:lnTo>
                    <a:lnTo>
                      <a:pt x="705" y="2723"/>
                    </a:lnTo>
                    <a:lnTo>
                      <a:pt x="645" y="2711"/>
                    </a:lnTo>
                    <a:lnTo>
                      <a:pt x="569" y="2693"/>
                    </a:lnTo>
                    <a:lnTo>
                      <a:pt x="501" y="2665"/>
                    </a:lnTo>
                    <a:lnTo>
                      <a:pt x="440" y="2627"/>
                    </a:lnTo>
                    <a:lnTo>
                      <a:pt x="386" y="2580"/>
                    </a:lnTo>
                    <a:lnTo>
                      <a:pt x="337" y="2526"/>
                    </a:lnTo>
                    <a:lnTo>
                      <a:pt x="294" y="2465"/>
                    </a:lnTo>
                    <a:lnTo>
                      <a:pt x="255" y="2399"/>
                    </a:lnTo>
                    <a:lnTo>
                      <a:pt x="222" y="2329"/>
                    </a:lnTo>
                    <a:lnTo>
                      <a:pt x="191" y="2255"/>
                    </a:lnTo>
                    <a:lnTo>
                      <a:pt x="163" y="2179"/>
                    </a:lnTo>
                    <a:lnTo>
                      <a:pt x="138" y="2101"/>
                    </a:lnTo>
                    <a:lnTo>
                      <a:pt x="113" y="2023"/>
                    </a:lnTo>
                    <a:lnTo>
                      <a:pt x="90" y="1945"/>
                    </a:lnTo>
                    <a:lnTo>
                      <a:pt x="67" y="1869"/>
                    </a:lnTo>
                    <a:lnTo>
                      <a:pt x="44" y="1795"/>
                    </a:lnTo>
                    <a:lnTo>
                      <a:pt x="21" y="1726"/>
                    </a:lnTo>
                    <a:lnTo>
                      <a:pt x="6" y="1675"/>
                    </a:lnTo>
                    <a:lnTo>
                      <a:pt x="0" y="1625"/>
                    </a:lnTo>
                    <a:lnTo>
                      <a:pt x="1" y="1572"/>
                    </a:lnTo>
                    <a:lnTo>
                      <a:pt x="9" y="1518"/>
                    </a:lnTo>
                    <a:lnTo>
                      <a:pt x="24" y="1463"/>
                    </a:lnTo>
                    <a:lnTo>
                      <a:pt x="41" y="1408"/>
                    </a:lnTo>
                    <a:lnTo>
                      <a:pt x="63" y="1352"/>
                    </a:lnTo>
                    <a:lnTo>
                      <a:pt x="88" y="1297"/>
                    </a:lnTo>
                    <a:lnTo>
                      <a:pt x="114" y="1241"/>
                    </a:lnTo>
                    <a:lnTo>
                      <a:pt x="143" y="1185"/>
                    </a:lnTo>
                    <a:lnTo>
                      <a:pt x="170" y="1130"/>
                    </a:lnTo>
                    <a:lnTo>
                      <a:pt x="198" y="1076"/>
                    </a:lnTo>
                    <a:lnTo>
                      <a:pt x="223" y="1022"/>
                    </a:lnTo>
                    <a:lnTo>
                      <a:pt x="245" y="969"/>
                    </a:lnTo>
                    <a:lnTo>
                      <a:pt x="265" y="918"/>
                    </a:lnTo>
                    <a:lnTo>
                      <a:pt x="280" y="868"/>
                    </a:lnTo>
                    <a:lnTo>
                      <a:pt x="292" y="837"/>
                    </a:lnTo>
                    <a:lnTo>
                      <a:pt x="304" y="805"/>
                    </a:lnTo>
                    <a:lnTo>
                      <a:pt x="316" y="773"/>
                    </a:lnTo>
                    <a:lnTo>
                      <a:pt x="329" y="740"/>
                    </a:lnTo>
                    <a:lnTo>
                      <a:pt x="342" y="708"/>
                    </a:lnTo>
                    <a:lnTo>
                      <a:pt x="355" y="676"/>
                    </a:lnTo>
                    <a:lnTo>
                      <a:pt x="368" y="643"/>
                    </a:lnTo>
                    <a:lnTo>
                      <a:pt x="382" y="613"/>
                    </a:lnTo>
                    <a:lnTo>
                      <a:pt x="396" y="582"/>
                    </a:lnTo>
                    <a:lnTo>
                      <a:pt x="410" y="553"/>
                    </a:lnTo>
                    <a:lnTo>
                      <a:pt x="425" y="525"/>
                    </a:lnTo>
                    <a:lnTo>
                      <a:pt x="442" y="498"/>
                    </a:lnTo>
                    <a:lnTo>
                      <a:pt x="458" y="473"/>
                    </a:lnTo>
                    <a:lnTo>
                      <a:pt x="474" y="449"/>
                    </a:lnTo>
                    <a:lnTo>
                      <a:pt x="492" y="428"/>
                    </a:lnTo>
                    <a:lnTo>
                      <a:pt x="511" y="409"/>
                    </a:lnTo>
                    <a:lnTo>
                      <a:pt x="547" y="361"/>
                    </a:lnTo>
                    <a:lnTo>
                      <a:pt x="585" y="316"/>
                    </a:lnTo>
                    <a:lnTo>
                      <a:pt x="623" y="275"/>
                    </a:lnTo>
                    <a:lnTo>
                      <a:pt x="661" y="238"/>
                    </a:lnTo>
                    <a:lnTo>
                      <a:pt x="700" y="204"/>
                    </a:lnTo>
                    <a:lnTo>
                      <a:pt x="740" y="173"/>
                    </a:lnTo>
                    <a:lnTo>
                      <a:pt x="781" y="144"/>
                    </a:lnTo>
                    <a:lnTo>
                      <a:pt x="823" y="119"/>
                    </a:lnTo>
                    <a:lnTo>
                      <a:pt x="867" y="96"/>
                    </a:lnTo>
                    <a:lnTo>
                      <a:pt x="911" y="76"/>
                    </a:lnTo>
                    <a:lnTo>
                      <a:pt x="957" y="58"/>
                    </a:lnTo>
                    <a:lnTo>
                      <a:pt x="1004" y="43"/>
                    </a:lnTo>
                    <a:lnTo>
                      <a:pt x="1053" y="29"/>
                    </a:lnTo>
                    <a:lnTo>
                      <a:pt x="1103" y="18"/>
                    </a:lnTo>
                    <a:lnTo>
                      <a:pt x="1156" y="9"/>
                    </a:lnTo>
                    <a:lnTo>
                      <a:pt x="1211" y="3"/>
                    </a:lnTo>
                    <a:close/>
                  </a:path>
                </a:pathLst>
              </a:custGeom>
              <a:solidFill>
                <a:srgbClr val="000000"/>
              </a:solidFill>
              <a:ln w="9525">
                <a:noFill/>
                <a:round/>
                <a:headEnd/>
                <a:tailEnd/>
              </a:ln>
            </p:spPr>
            <p:txBody>
              <a:bodyPr/>
              <a:lstStyle/>
              <a:p>
                <a:endParaRPr lang="en-US"/>
              </a:p>
            </p:txBody>
          </p:sp>
          <p:sp>
            <p:nvSpPr>
              <p:cNvPr id="13352" name="Freeform 42"/>
              <p:cNvSpPr>
                <a:spLocks/>
              </p:cNvSpPr>
              <p:nvPr/>
            </p:nvSpPr>
            <p:spPr bwMode="auto">
              <a:xfrm rot="-460846">
                <a:off x="1646" y="2961"/>
                <a:ext cx="272" cy="476"/>
              </a:xfrm>
              <a:custGeom>
                <a:avLst/>
                <a:gdLst>
                  <a:gd name="T0" fmla="*/ 1 w 2753"/>
                  <a:gd name="T1" fmla="*/ 0 h 4820"/>
                  <a:gd name="T2" fmla="*/ 1 w 2753"/>
                  <a:gd name="T3" fmla="*/ 0 h 4820"/>
                  <a:gd name="T4" fmla="*/ 1 w 2753"/>
                  <a:gd name="T5" fmla="*/ 0 h 4820"/>
                  <a:gd name="T6" fmla="*/ 1 w 2753"/>
                  <a:gd name="T7" fmla="*/ 0 h 4820"/>
                  <a:gd name="T8" fmla="*/ 1 w 2753"/>
                  <a:gd name="T9" fmla="*/ 0 h 4820"/>
                  <a:gd name="T10" fmla="*/ 1 w 2753"/>
                  <a:gd name="T11" fmla="*/ 0 h 4820"/>
                  <a:gd name="T12" fmla="*/ 1 w 2753"/>
                  <a:gd name="T13" fmla="*/ 0 h 4820"/>
                  <a:gd name="T14" fmla="*/ 2 w 2753"/>
                  <a:gd name="T15" fmla="*/ 0 h 4820"/>
                  <a:gd name="T16" fmla="*/ 2 w 2753"/>
                  <a:gd name="T17" fmla="*/ 1 h 4820"/>
                  <a:gd name="T18" fmla="*/ 2 w 2753"/>
                  <a:gd name="T19" fmla="*/ 1 h 4820"/>
                  <a:gd name="T20" fmla="*/ 2 w 2753"/>
                  <a:gd name="T21" fmla="*/ 1 h 4820"/>
                  <a:gd name="T22" fmla="*/ 2 w 2753"/>
                  <a:gd name="T23" fmla="*/ 1 h 4820"/>
                  <a:gd name="T24" fmla="*/ 3 w 2753"/>
                  <a:gd name="T25" fmla="*/ 1 h 4820"/>
                  <a:gd name="T26" fmla="*/ 3 w 2753"/>
                  <a:gd name="T27" fmla="*/ 1 h 4820"/>
                  <a:gd name="T28" fmla="*/ 3 w 2753"/>
                  <a:gd name="T29" fmla="*/ 1 h 4820"/>
                  <a:gd name="T30" fmla="*/ 3 w 2753"/>
                  <a:gd name="T31" fmla="*/ 1 h 4820"/>
                  <a:gd name="T32" fmla="*/ 3 w 2753"/>
                  <a:gd name="T33" fmla="*/ 1 h 4820"/>
                  <a:gd name="T34" fmla="*/ 3 w 2753"/>
                  <a:gd name="T35" fmla="*/ 1 h 4820"/>
                  <a:gd name="T36" fmla="*/ 2 w 2753"/>
                  <a:gd name="T37" fmla="*/ 1 h 4820"/>
                  <a:gd name="T38" fmla="*/ 2 w 2753"/>
                  <a:gd name="T39" fmla="*/ 1 h 4820"/>
                  <a:gd name="T40" fmla="*/ 2 w 2753"/>
                  <a:gd name="T41" fmla="*/ 2 h 4820"/>
                  <a:gd name="T42" fmla="*/ 2 w 2753"/>
                  <a:gd name="T43" fmla="*/ 2 h 4820"/>
                  <a:gd name="T44" fmla="*/ 2 w 2753"/>
                  <a:gd name="T45" fmla="*/ 2 h 4820"/>
                  <a:gd name="T46" fmla="*/ 2 w 2753"/>
                  <a:gd name="T47" fmla="*/ 3 h 4820"/>
                  <a:gd name="T48" fmla="*/ 2 w 2753"/>
                  <a:gd name="T49" fmla="*/ 4 h 4820"/>
                  <a:gd name="T50" fmla="*/ 2 w 2753"/>
                  <a:gd name="T51" fmla="*/ 4 h 4820"/>
                  <a:gd name="T52" fmla="*/ 3 w 2753"/>
                  <a:gd name="T53" fmla="*/ 5 h 4820"/>
                  <a:gd name="T54" fmla="*/ 2 w 2753"/>
                  <a:gd name="T55" fmla="*/ 5 h 4820"/>
                  <a:gd name="T56" fmla="*/ 2 w 2753"/>
                  <a:gd name="T57" fmla="*/ 5 h 4820"/>
                  <a:gd name="T58" fmla="*/ 2 w 2753"/>
                  <a:gd name="T59" fmla="*/ 4 h 4820"/>
                  <a:gd name="T60" fmla="*/ 2 w 2753"/>
                  <a:gd name="T61" fmla="*/ 4 h 4820"/>
                  <a:gd name="T62" fmla="*/ 2 w 2753"/>
                  <a:gd name="T63" fmla="*/ 4 h 4820"/>
                  <a:gd name="T64" fmla="*/ 2 w 2753"/>
                  <a:gd name="T65" fmla="*/ 4 h 4820"/>
                  <a:gd name="T66" fmla="*/ 2 w 2753"/>
                  <a:gd name="T67" fmla="*/ 4 h 4820"/>
                  <a:gd name="T68" fmla="*/ 2 w 2753"/>
                  <a:gd name="T69" fmla="*/ 3 h 4820"/>
                  <a:gd name="T70" fmla="*/ 2 w 2753"/>
                  <a:gd name="T71" fmla="*/ 3 h 4820"/>
                  <a:gd name="T72" fmla="*/ 2 w 2753"/>
                  <a:gd name="T73" fmla="*/ 3 h 4820"/>
                  <a:gd name="T74" fmla="*/ 2 w 2753"/>
                  <a:gd name="T75" fmla="*/ 3 h 4820"/>
                  <a:gd name="T76" fmla="*/ 2 w 2753"/>
                  <a:gd name="T77" fmla="*/ 2 h 4820"/>
                  <a:gd name="T78" fmla="*/ 1 w 2753"/>
                  <a:gd name="T79" fmla="*/ 2 h 4820"/>
                  <a:gd name="T80" fmla="*/ 1 w 2753"/>
                  <a:gd name="T81" fmla="*/ 2 h 4820"/>
                  <a:gd name="T82" fmla="*/ 1 w 2753"/>
                  <a:gd name="T83" fmla="*/ 2 h 4820"/>
                  <a:gd name="T84" fmla="*/ 0 w 2753"/>
                  <a:gd name="T85" fmla="*/ 2 h 4820"/>
                  <a:gd name="T86" fmla="*/ 0 w 2753"/>
                  <a:gd name="T87" fmla="*/ 2 h 4820"/>
                  <a:gd name="T88" fmla="*/ 0 w 2753"/>
                  <a:gd name="T89" fmla="*/ 1 h 4820"/>
                  <a:gd name="T90" fmla="*/ 0 w 2753"/>
                  <a:gd name="T91" fmla="*/ 1 h 4820"/>
                  <a:gd name="T92" fmla="*/ 0 w 2753"/>
                  <a:gd name="T93" fmla="*/ 1 h 4820"/>
                  <a:gd name="T94" fmla="*/ 0 w 2753"/>
                  <a:gd name="T95" fmla="*/ 1 h 4820"/>
                  <a:gd name="T96" fmla="*/ 0 w 2753"/>
                  <a:gd name="T97" fmla="*/ 0 h 4820"/>
                  <a:gd name="T98" fmla="*/ 0 w 2753"/>
                  <a:gd name="T99" fmla="*/ 0 h 4820"/>
                  <a:gd name="T100" fmla="*/ 0 w 2753"/>
                  <a:gd name="T101" fmla="*/ 0 h 4820"/>
                  <a:gd name="T102" fmla="*/ 1 w 2753"/>
                  <a:gd name="T103" fmla="*/ 0 h 4820"/>
                  <a:gd name="T104" fmla="*/ 1 w 2753"/>
                  <a:gd name="T105" fmla="*/ 0 h 48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3"/>
                  <a:gd name="T160" fmla="*/ 0 h 4820"/>
                  <a:gd name="T161" fmla="*/ 2753 w 2753"/>
                  <a:gd name="T162" fmla="*/ 4820 h 48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3" h="4820">
                    <a:moveTo>
                      <a:pt x="937" y="1"/>
                    </a:moveTo>
                    <a:lnTo>
                      <a:pt x="958" y="0"/>
                    </a:lnTo>
                    <a:lnTo>
                      <a:pt x="978" y="3"/>
                    </a:lnTo>
                    <a:lnTo>
                      <a:pt x="997" y="9"/>
                    </a:lnTo>
                    <a:lnTo>
                      <a:pt x="1016" y="17"/>
                    </a:lnTo>
                    <a:lnTo>
                      <a:pt x="1033" y="30"/>
                    </a:lnTo>
                    <a:lnTo>
                      <a:pt x="1049" y="43"/>
                    </a:lnTo>
                    <a:lnTo>
                      <a:pt x="1066" y="58"/>
                    </a:lnTo>
                    <a:lnTo>
                      <a:pt x="1082" y="74"/>
                    </a:lnTo>
                    <a:lnTo>
                      <a:pt x="1097" y="93"/>
                    </a:lnTo>
                    <a:lnTo>
                      <a:pt x="1113" y="111"/>
                    </a:lnTo>
                    <a:lnTo>
                      <a:pt x="1129" y="129"/>
                    </a:lnTo>
                    <a:lnTo>
                      <a:pt x="1145" y="149"/>
                    </a:lnTo>
                    <a:lnTo>
                      <a:pt x="1161" y="167"/>
                    </a:lnTo>
                    <a:lnTo>
                      <a:pt x="1177" y="185"/>
                    </a:lnTo>
                    <a:lnTo>
                      <a:pt x="1196" y="201"/>
                    </a:lnTo>
                    <a:lnTo>
                      <a:pt x="1214" y="218"/>
                    </a:lnTo>
                    <a:lnTo>
                      <a:pt x="1221" y="225"/>
                    </a:lnTo>
                    <a:lnTo>
                      <a:pt x="1229" y="231"/>
                    </a:lnTo>
                    <a:lnTo>
                      <a:pt x="1237" y="237"/>
                    </a:lnTo>
                    <a:lnTo>
                      <a:pt x="1246" y="243"/>
                    </a:lnTo>
                    <a:lnTo>
                      <a:pt x="1255" y="249"/>
                    </a:lnTo>
                    <a:lnTo>
                      <a:pt x="1264" y="254"/>
                    </a:lnTo>
                    <a:lnTo>
                      <a:pt x="1273" y="259"/>
                    </a:lnTo>
                    <a:lnTo>
                      <a:pt x="1282" y="264"/>
                    </a:lnTo>
                    <a:lnTo>
                      <a:pt x="1291" y="269"/>
                    </a:lnTo>
                    <a:lnTo>
                      <a:pt x="1300" y="273"/>
                    </a:lnTo>
                    <a:lnTo>
                      <a:pt x="1310" y="277"/>
                    </a:lnTo>
                    <a:lnTo>
                      <a:pt x="1318" y="281"/>
                    </a:lnTo>
                    <a:lnTo>
                      <a:pt x="1327" y="285"/>
                    </a:lnTo>
                    <a:lnTo>
                      <a:pt x="1335" y="289"/>
                    </a:lnTo>
                    <a:lnTo>
                      <a:pt x="1343" y="293"/>
                    </a:lnTo>
                    <a:lnTo>
                      <a:pt x="1351" y="297"/>
                    </a:lnTo>
                    <a:lnTo>
                      <a:pt x="1373" y="305"/>
                    </a:lnTo>
                    <a:lnTo>
                      <a:pt x="1393" y="316"/>
                    </a:lnTo>
                    <a:lnTo>
                      <a:pt x="1413" y="330"/>
                    </a:lnTo>
                    <a:lnTo>
                      <a:pt x="1434" y="345"/>
                    </a:lnTo>
                    <a:lnTo>
                      <a:pt x="1452" y="362"/>
                    </a:lnTo>
                    <a:lnTo>
                      <a:pt x="1471" y="380"/>
                    </a:lnTo>
                    <a:lnTo>
                      <a:pt x="1490" y="400"/>
                    </a:lnTo>
                    <a:lnTo>
                      <a:pt x="1509" y="420"/>
                    </a:lnTo>
                    <a:lnTo>
                      <a:pt x="1527" y="440"/>
                    </a:lnTo>
                    <a:lnTo>
                      <a:pt x="1545" y="461"/>
                    </a:lnTo>
                    <a:lnTo>
                      <a:pt x="1565" y="482"/>
                    </a:lnTo>
                    <a:lnTo>
                      <a:pt x="1583" y="501"/>
                    </a:lnTo>
                    <a:lnTo>
                      <a:pt x="1603" y="522"/>
                    </a:lnTo>
                    <a:lnTo>
                      <a:pt x="1624" y="540"/>
                    </a:lnTo>
                    <a:lnTo>
                      <a:pt x="1644" y="557"/>
                    </a:lnTo>
                    <a:lnTo>
                      <a:pt x="1666" y="574"/>
                    </a:lnTo>
                    <a:lnTo>
                      <a:pt x="1696" y="587"/>
                    </a:lnTo>
                    <a:lnTo>
                      <a:pt x="1735" y="604"/>
                    </a:lnTo>
                    <a:lnTo>
                      <a:pt x="1779" y="625"/>
                    </a:lnTo>
                    <a:lnTo>
                      <a:pt x="1830" y="650"/>
                    </a:lnTo>
                    <a:lnTo>
                      <a:pt x="1885" y="676"/>
                    </a:lnTo>
                    <a:lnTo>
                      <a:pt x="1944" y="705"/>
                    </a:lnTo>
                    <a:lnTo>
                      <a:pt x="2005" y="734"/>
                    </a:lnTo>
                    <a:lnTo>
                      <a:pt x="2067" y="765"/>
                    </a:lnTo>
                    <a:lnTo>
                      <a:pt x="2129" y="794"/>
                    </a:lnTo>
                    <a:lnTo>
                      <a:pt x="2190" y="823"/>
                    </a:lnTo>
                    <a:lnTo>
                      <a:pt x="2248" y="850"/>
                    </a:lnTo>
                    <a:lnTo>
                      <a:pt x="2304" y="875"/>
                    </a:lnTo>
                    <a:lnTo>
                      <a:pt x="2354" y="898"/>
                    </a:lnTo>
                    <a:lnTo>
                      <a:pt x="2399" y="916"/>
                    </a:lnTo>
                    <a:lnTo>
                      <a:pt x="2437" y="931"/>
                    </a:lnTo>
                    <a:lnTo>
                      <a:pt x="2468" y="942"/>
                    </a:lnTo>
                    <a:lnTo>
                      <a:pt x="2489" y="950"/>
                    </a:lnTo>
                    <a:lnTo>
                      <a:pt x="2509" y="960"/>
                    </a:lnTo>
                    <a:lnTo>
                      <a:pt x="2528" y="971"/>
                    </a:lnTo>
                    <a:lnTo>
                      <a:pt x="2546" y="983"/>
                    </a:lnTo>
                    <a:lnTo>
                      <a:pt x="2563" y="997"/>
                    </a:lnTo>
                    <a:lnTo>
                      <a:pt x="2579" y="1013"/>
                    </a:lnTo>
                    <a:lnTo>
                      <a:pt x="2594" y="1028"/>
                    </a:lnTo>
                    <a:lnTo>
                      <a:pt x="2608" y="1044"/>
                    </a:lnTo>
                    <a:lnTo>
                      <a:pt x="2621" y="1062"/>
                    </a:lnTo>
                    <a:lnTo>
                      <a:pt x="2634" y="1079"/>
                    </a:lnTo>
                    <a:lnTo>
                      <a:pt x="2647" y="1096"/>
                    </a:lnTo>
                    <a:lnTo>
                      <a:pt x="2659" y="1113"/>
                    </a:lnTo>
                    <a:lnTo>
                      <a:pt x="2670" y="1130"/>
                    </a:lnTo>
                    <a:lnTo>
                      <a:pt x="2682" y="1147"/>
                    </a:lnTo>
                    <a:lnTo>
                      <a:pt x="2693" y="1162"/>
                    </a:lnTo>
                    <a:lnTo>
                      <a:pt x="2705" y="1178"/>
                    </a:lnTo>
                    <a:lnTo>
                      <a:pt x="2712" y="1190"/>
                    </a:lnTo>
                    <a:lnTo>
                      <a:pt x="2719" y="1202"/>
                    </a:lnTo>
                    <a:lnTo>
                      <a:pt x="2725" y="1215"/>
                    </a:lnTo>
                    <a:lnTo>
                      <a:pt x="2732" y="1228"/>
                    </a:lnTo>
                    <a:lnTo>
                      <a:pt x="2737" y="1242"/>
                    </a:lnTo>
                    <a:lnTo>
                      <a:pt x="2743" y="1257"/>
                    </a:lnTo>
                    <a:lnTo>
                      <a:pt x="2747" y="1271"/>
                    </a:lnTo>
                    <a:lnTo>
                      <a:pt x="2750" y="1286"/>
                    </a:lnTo>
                    <a:lnTo>
                      <a:pt x="2752" y="1301"/>
                    </a:lnTo>
                    <a:lnTo>
                      <a:pt x="2753" y="1316"/>
                    </a:lnTo>
                    <a:lnTo>
                      <a:pt x="2752" y="1330"/>
                    </a:lnTo>
                    <a:lnTo>
                      <a:pt x="2750" y="1344"/>
                    </a:lnTo>
                    <a:lnTo>
                      <a:pt x="2747" y="1357"/>
                    </a:lnTo>
                    <a:lnTo>
                      <a:pt x="2741" y="1371"/>
                    </a:lnTo>
                    <a:lnTo>
                      <a:pt x="2733" y="1383"/>
                    </a:lnTo>
                    <a:lnTo>
                      <a:pt x="2724" y="1395"/>
                    </a:lnTo>
                    <a:lnTo>
                      <a:pt x="2719" y="1398"/>
                    </a:lnTo>
                    <a:lnTo>
                      <a:pt x="2715" y="1401"/>
                    </a:lnTo>
                    <a:lnTo>
                      <a:pt x="2709" y="1403"/>
                    </a:lnTo>
                    <a:lnTo>
                      <a:pt x="2703" y="1406"/>
                    </a:lnTo>
                    <a:lnTo>
                      <a:pt x="2695" y="1408"/>
                    </a:lnTo>
                    <a:lnTo>
                      <a:pt x="2688" y="1410"/>
                    </a:lnTo>
                    <a:lnTo>
                      <a:pt x="2680" y="1412"/>
                    </a:lnTo>
                    <a:lnTo>
                      <a:pt x="2672" y="1414"/>
                    </a:lnTo>
                    <a:lnTo>
                      <a:pt x="2664" y="1415"/>
                    </a:lnTo>
                    <a:lnTo>
                      <a:pt x="2655" y="1417"/>
                    </a:lnTo>
                    <a:lnTo>
                      <a:pt x="2647" y="1419"/>
                    </a:lnTo>
                    <a:lnTo>
                      <a:pt x="2638" y="1422"/>
                    </a:lnTo>
                    <a:lnTo>
                      <a:pt x="2629" y="1424"/>
                    </a:lnTo>
                    <a:lnTo>
                      <a:pt x="2621" y="1428"/>
                    </a:lnTo>
                    <a:lnTo>
                      <a:pt x="2613" y="1431"/>
                    </a:lnTo>
                    <a:lnTo>
                      <a:pt x="2606" y="1435"/>
                    </a:lnTo>
                    <a:lnTo>
                      <a:pt x="2584" y="1450"/>
                    </a:lnTo>
                    <a:lnTo>
                      <a:pt x="2564" y="1466"/>
                    </a:lnTo>
                    <a:lnTo>
                      <a:pt x="2545" y="1484"/>
                    </a:lnTo>
                    <a:lnTo>
                      <a:pt x="2527" y="1504"/>
                    </a:lnTo>
                    <a:lnTo>
                      <a:pt x="2510" y="1523"/>
                    </a:lnTo>
                    <a:lnTo>
                      <a:pt x="2494" y="1543"/>
                    </a:lnTo>
                    <a:lnTo>
                      <a:pt x="2480" y="1565"/>
                    </a:lnTo>
                    <a:lnTo>
                      <a:pt x="2466" y="1587"/>
                    </a:lnTo>
                    <a:lnTo>
                      <a:pt x="2451" y="1609"/>
                    </a:lnTo>
                    <a:lnTo>
                      <a:pt x="2439" y="1632"/>
                    </a:lnTo>
                    <a:lnTo>
                      <a:pt x="2427" y="1655"/>
                    </a:lnTo>
                    <a:lnTo>
                      <a:pt x="2415" y="1679"/>
                    </a:lnTo>
                    <a:lnTo>
                      <a:pt x="2404" y="1701"/>
                    </a:lnTo>
                    <a:lnTo>
                      <a:pt x="2391" y="1724"/>
                    </a:lnTo>
                    <a:lnTo>
                      <a:pt x="2380" y="1747"/>
                    </a:lnTo>
                    <a:lnTo>
                      <a:pt x="2370" y="1770"/>
                    </a:lnTo>
                    <a:lnTo>
                      <a:pt x="2338" y="1843"/>
                    </a:lnTo>
                    <a:lnTo>
                      <a:pt x="2309" y="1923"/>
                    </a:lnTo>
                    <a:lnTo>
                      <a:pt x="2283" y="2008"/>
                    </a:lnTo>
                    <a:lnTo>
                      <a:pt x="2260" y="2098"/>
                    </a:lnTo>
                    <a:lnTo>
                      <a:pt x="2240" y="2192"/>
                    </a:lnTo>
                    <a:lnTo>
                      <a:pt x="2223" y="2289"/>
                    </a:lnTo>
                    <a:lnTo>
                      <a:pt x="2208" y="2387"/>
                    </a:lnTo>
                    <a:lnTo>
                      <a:pt x="2197" y="2487"/>
                    </a:lnTo>
                    <a:lnTo>
                      <a:pt x="2189" y="2587"/>
                    </a:lnTo>
                    <a:lnTo>
                      <a:pt x="2183" y="2688"/>
                    </a:lnTo>
                    <a:lnTo>
                      <a:pt x="2180" y="2787"/>
                    </a:lnTo>
                    <a:lnTo>
                      <a:pt x="2180" y="2883"/>
                    </a:lnTo>
                    <a:lnTo>
                      <a:pt x="2182" y="2978"/>
                    </a:lnTo>
                    <a:lnTo>
                      <a:pt x="2187" y="3068"/>
                    </a:lnTo>
                    <a:lnTo>
                      <a:pt x="2194" y="3154"/>
                    </a:lnTo>
                    <a:lnTo>
                      <a:pt x="2204" y="3235"/>
                    </a:lnTo>
                    <a:lnTo>
                      <a:pt x="2211" y="3289"/>
                    </a:lnTo>
                    <a:lnTo>
                      <a:pt x="2227" y="3361"/>
                    </a:lnTo>
                    <a:lnTo>
                      <a:pt x="2248" y="3449"/>
                    </a:lnTo>
                    <a:lnTo>
                      <a:pt x="2275" y="3549"/>
                    </a:lnTo>
                    <a:lnTo>
                      <a:pt x="2306" y="3659"/>
                    </a:lnTo>
                    <a:lnTo>
                      <a:pt x="2340" y="3778"/>
                    </a:lnTo>
                    <a:lnTo>
                      <a:pt x="2376" y="3901"/>
                    </a:lnTo>
                    <a:lnTo>
                      <a:pt x="2414" y="4027"/>
                    </a:lnTo>
                    <a:lnTo>
                      <a:pt x="2451" y="4153"/>
                    </a:lnTo>
                    <a:lnTo>
                      <a:pt x="2489" y="4276"/>
                    </a:lnTo>
                    <a:lnTo>
                      <a:pt x="2524" y="4395"/>
                    </a:lnTo>
                    <a:lnTo>
                      <a:pt x="2556" y="4505"/>
                    </a:lnTo>
                    <a:lnTo>
                      <a:pt x="2585" y="4605"/>
                    </a:lnTo>
                    <a:lnTo>
                      <a:pt x="2609" y="4693"/>
                    </a:lnTo>
                    <a:lnTo>
                      <a:pt x="2626" y="4765"/>
                    </a:lnTo>
                    <a:lnTo>
                      <a:pt x="2639" y="4820"/>
                    </a:lnTo>
                    <a:lnTo>
                      <a:pt x="2637" y="4818"/>
                    </a:lnTo>
                    <a:lnTo>
                      <a:pt x="2633" y="4814"/>
                    </a:lnTo>
                    <a:lnTo>
                      <a:pt x="2627" y="4808"/>
                    </a:lnTo>
                    <a:lnTo>
                      <a:pt x="2620" y="4799"/>
                    </a:lnTo>
                    <a:lnTo>
                      <a:pt x="2611" y="4789"/>
                    </a:lnTo>
                    <a:lnTo>
                      <a:pt x="2602" y="4778"/>
                    </a:lnTo>
                    <a:lnTo>
                      <a:pt x="2591" y="4766"/>
                    </a:lnTo>
                    <a:lnTo>
                      <a:pt x="2580" y="4754"/>
                    </a:lnTo>
                    <a:lnTo>
                      <a:pt x="2568" y="4742"/>
                    </a:lnTo>
                    <a:lnTo>
                      <a:pt x="2557" y="4730"/>
                    </a:lnTo>
                    <a:lnTo>
                      <a:pt x="2546" y="4718"/>
                    </a:lnTo>
                    <a:lnTo>
                      <a:pt x="2536" y="4709"/>
                    </a:lnTo>
                    <a:lnTo>
                      <a:pt x="2526" y="4700"/>
                    </a:lnTo>
                    <a:lnTo>
                      <a:pt x="2518" y="4694"/>
                    </a:lnTo>
                    <a:lnTo>
                      <a:pt x="2511" y="4690"/>
                    </a:lnTo>
                    <a:lnTo>
                      <a:pt x="2507" y="4689"/>
                    </a:lnTo>
                    <a:lnTo>
                      <a:pt x="2494" y="4671"/>
                    </a:lnTo>
                    <a:lnTo>
                      <a:pt x="2479" y="4648"/>
                    </a:lnTo>
                    <a:lnTo>
                      <a:pt x="2462" y="4622"/>
                    </a:lnTo>
                    <a:lnTo>
                      <a:pt x="2441" y="4591"/>
                    </a:lnTo>
                    <a:lnTo>
                      <a:pt x="2421" y="4558"/>
                    </a:lnTo>
                    <a:lnTo>
                      <a:pt x="2399" y="4522"/>
                    </a:lnTo>
                    <a:lnTo>
                      <a:pt x="2375" y="4486"/>
                    </a:lnTo>
                    <a:lnTo>
                      <a:pt x="2352" y="4448"/>
                    </a:lnTo>
                    <a:lnTo>
                      <a:pt x="2328" y="4410"/>
                    </a:lnTo>
                    <a:lnTo>
                      <a:pt x="2306" y="4374"/>
                    </a:lnTo>
                    <a:lnTo>
                      <a:pt x="2284" y="4338"/>
                    </a:lnTo>
                    <a:lnTo>
                      <a:pt x="2262" y="4305"/>
                    </a:lnTo>
                    <a:lnTo>
                      <a:pt x="2243" y="4274"/>
                    </a:lnTo>
                    <a:lnTo>
                      <a:pt x="2226" y="4248"/>
                    </a:lnTo>
                    <a:lnTo>
                      <a:pt x="2210" y="4225"/>
                    </a:lnTo>
                    <a:lnTo>
                      <a:pt x="2198" y="4208"/>
                    </a:lnTo>
                    <a:lnTo>
                      <a:pt x="2176" y="4188"/>
                    </a:lnTo>
                    <a:lnTo>
                      <a:pt x="2156" y="4156"/>
                    </a:lnTo>
                    <a:lnTo>
                      <a:pt x="2136" y="4116"/>
                    </a:lnTo>
                    <a:lnTo>
                      <a:pt x="2117" y="4070"/>
                    </a:lnTo>
                    <a:lnTo>
                      <a:pt x="2099" y="4017"/>
                    </a:lnTo>
                    <a:lnTo>
                      <a:pt x="2080" y="3959"/>
                    </a:lnTo>
                    <a:lnTo>
                      <a:pt x="2063" y="3898"/>
                    </a:lnTo>
                    <a:lnTo>
                      <a:pt x="2046" y="3835"/>
                    </a:lnTo>
                    <a:lnTo>
                      <a:pt x="2029" y="3771"/>
                    </a:lnTo>
                    <a:lnTo>
                      <a:pt x="2012" y="3709"/>
                    </a:lnTo>
                    <a:lnTo>
                      <a:pt x="1996" y="3648"/>
                    </a:lnTo>
                    <a:lnTo>
                      <a:pt x="1979" y="3592"/>
                    </a:lnTo>
                    <a:lnTo>
                      <a:pt x="1962" y="3540"/>
                    </a:lnTo>
                    <a:lnTo>
                      <a:pt x="1945" y="3495"/>
                    </a:lnTo>
                    <a:lnTo>
                      <a:pt x="1927" y="3459"/>
                    </a:lnTo>
                    <a:lnTo>
                      <a:pt x="1910" y="3432"/>
                    </a:lnTo>
                    <a:lnTo>
                      <a:pt x="1896" y="3413"/>
                    </a:lnTo>
                    <a:lnTo>
                      <a:pt x="1880" y="3395"/>
                    </a:lnTo>
                    <a:lnTo>
                      <a:pt x="1862" y="3376"/>
                    </a:lnTo>
                    <a:lnTo>
                      <a:pt x="1841" y="3357"/>
                    </a:lnTo>
                    <a:lnTo>
                      <a:pt x="1820" y="3339"/>
                    </a:lnTo>
                    <a:lnTo>
                      <a:pt x="1797" y="3319"/>
                    </a:lnTo>
                    <a:lnTo>
                      <a:pt x="1773" y="3300"/>
                    </a:lnTo>
                    <a:lnTo>
                      <a:pt x="1750" y="3280"/>
                    </a:lnTo>
                    <a:lnTo>
                      <a:pt x="1728" y="3259"/>
                    </a:lnTo>
                    <a:lnTo>
                      <a:pt x="1706" y="3238"/>
                    </a:lnTo>
                    <a:lnTo>
                      <a:pt x="1687" y="3217"/>
                    </a:lnTo>
                    <a:lnTo>
                      <a:pt x="1670" y="3194"/>
                    </a:lnTo>
                    <a:lnTo>
                      <a:pt x="1654" y="3171"/>
                    </a:lnTo>
                    <a:lnTo>
                      <a:pt x="1643" y="3148"/>
                    </a:lnTo>
                    <a:lnTo>
                      <a:pt x="1636" y="3123"/>
                    </a:lnTo>
                    <a:lnTo>
                      <a:pt x="1633" y="3098"/>
                    </a:lnTo>
                    <a:lnTo>
                      <a:pt x="1630" y="2981"/>
                    </a:lnTo>
                    <a:lnTo>
                      <a:pt x="1628" y="2883"/>
                    </a:lnTo>
                    <a:lnTo>
                      <a:pt x="1626" y="2800"/>
                    </a:lnTo>
                    <a:lnTo>
                      <a:pt x="1625" y="2732"/>
                    </a:lnTo>
                    <a:lnTo>
                      <a:pt x="1623" y="2675"/>
                    </a:lnTo>
                    <a:lnTo>
                      <a:pt x="1621" y="2628"/>
                    </a:lnTo>
                    <a:lnTo>
                      <a:pt x="1618" y="2589"/>
                    </a:lnTo>
                    <a:lnTo>
                      <a:pt x="1613" y="2555"/>
                    </a:lnTo>
                    <a:lnTo>
                      <a:pt x="1604" y="2524"/>
                    </a:lnTo>
                    <a:lnTo>
                      <a:pt x="1595" y="2496"/>
                    </a:lnTo>
                    <a:lnTo>
                      <a:pt x="1582" y="2468"/>
                    </a:lnTo>
                    <a:lnTo>
                      <a:pt x="1566" y="2436"/>
                    </a:lnTo>
                    <a:lnTo>
                      <a:pt x="1547" y="2400"/>
                    </a:lnTo>
                    <a:lnTo>
                      <a:pt x="1522" y="2358"/>
                    </a:lnTo>
                    <a:lnTo>
                      <a:pt x="1493" y="2306"/>
                    </a:lnTo>
                    <a:lnTo>
                      <a:pt x="1459" y="2245"/>
                    </a:lnTo>
                    <a:lnTo>
                      <a:pt x="1416" y="2232"/>
                    </a:lnTo>
                    <a:lnTo>
                      <a:pt x="1362" y="2215"/>
                    </a:lnTo>
                    <a:lnTo>
                      <a:pt x="1299" y="2197"/>
                    </a:lnTo>
                    <a:lnTo>
                      <a:pt x="1229" y="2177"/>
                    </a:lnTo>
                    <a:lnTo>
                      <a:pt x="1153" y="2155"/>
                    </a:lnTo>
                    <a:lnTo>
                      <a:pt x="1072" y="2132"/>
                    </a:lnTo>
                    <a:lnTo>
                      <a:pt x="988" y="2108"/>
                    </a:lnTo>
                    <a:lnTo>
                      <a:pt x="903" y="2084"/>
                    </a:lnTo>
                    <a:lnTo>
                      <a:pt x="816" y="2060"/>
                    </a:lnTo>
                    <a:lnTo>
                      <a:pt x="733" y="2036"/>
                    </a:lnTo>
                    <a:lnTo>
                      <a:pt x="652" y="2014"/>
                    </a:lnTo>
                    <a:lnTo>
                      <a:pt x="575" y="1994"/>
                    </a:lnTo>
                    <a:lnTo>
                      <a:pt x="505" y="1975"/>
                    </a:lnTo>
                    <a:lnTo>
                      <a:pt x="442" y="1960"/>
                    </a:lnTo>
                    <a:lnTo>
                      <a:pt x="388" y="1948"/>
                    </a:lnTo>
                    <a:lnTo>
                      <a:pt x="347" y="1939"/>
                    </a:lnTo>
                    <a:lnTo>
                      <a:pt x="301" y="1925"/>
                    </a:lnTo>
                    <a:lnTo>
                      <a:pt x="261" y="1900"/>
                    </a:lnTo>
                    <a:lnTo>
                      <a:pt x="227" y="1865"/>
                    </a:lnTo>
                    <a:lnTo>
                      <a:pt x="196" y="1821"/>
                    </a:lnTo>
                    <a:lnTo>
                      <a:pt x="170" y="1770"/>
                    </a:lnTo>
                    <a:lnTo>
                      <a:pt x="147" y="1713"/>
                    </a:lnTo>
                    <a:lnTo>
                      <a:pt x="128" y="1651"/>
                    </a:lnTo>
                    <a:lnTo>
                      <a:pt x="111" y="1586"/>
                    </a:lnTo>
                    <a:lnTo>
                      <a:pt x="96" y="1519"/>
                    </a:lnTo>
                    <a:lnTo>
                      <a:pt x="81" y="1451"/>
                    </a:lnTo>
                    <a:lnTo>
                      <a:pt x="69" y="1384"/>
                    </a:lnTo>
                    <a:lnTo>
                      <a:pt x="58" y="1318"/>
                    </a:lnTo>
                    <a:lnTo>
                      <a:pt x="46" y="1256"/>
                    </a:lnTo>
                    <a:lnTo>
                      <a:pt x="34" y="1198"/>
                    </a:lnTo>
                    <a:lnTo>
                      <a:pt x="21" y="1146"/>
                    </a:lnTo>
                    <a:lnTo>
                      <a:pt x="7" y="1102"/>
                    </a:lnTo>
                    <a:lnTo>
                      <a:pt x="0" y="1072"/>
                    </a:lnTo>
                    <a:lnTo>
                      <a:pt x="1" y="1040"/>
                    </a:lnTo>
                    <a:lnTo>
                      <a:pt x="9" y="1008"/>
                    </a:lnTo>
                    <a:lnTo>
                      <a:pt x="23" y="974"/>
                    </a:lnTo>
                    <a:lnTo>
                      <a:pt x="42" y="941"/>
                    </a:lnTo>
                    <a:lnTo>
                      <a:pt x="65" y="906"/>
                    </a:lnTo>
                    <a:lnTo>
                      <a:pt x="91" y="871"/>
                    </a:lnTo>
                    <a:lnTo>
                      <a:pt x="120" y="837"/>
                    </a:lnTo>
                    <a:lnTo>
                      <a:pt x="148" y="802"/>
                    </a:lnTo>
                    <a:lnTo>
                      <a:pt x="178" y="768"/>
                    </a:lnTo>
                    <a:lnTo>
                      <a:pt x="207" y="733"/>
                    </a:lnTo>
                    <a:lnTo>
                      <a:pt x="234" y="700"/>
                    </a:lnTo>
                    <a:lnTo>
                      <a:pt x="258" y="666"/>
                    </a:lnTo>
                    <a:lnTo>
                      <a:pt x="280" y="635"/>
                    </a:lnTo>
                    <a:lnTo>
                      <a:pt x="295" y="603"/>
                    </a:lnTo>
                    <a:lnTo>
                      <a:pt x="306" y="574"/>
                    </a:lnTo>
                    <a:lnTo>
                      <a:pt x="313" y="554"/>
                    </a:lnTo>
                    <a:lnTo>
                      <a:pt x="320" y="535"/>
                    </a:lnTo>
                    <a:lnTo>
                      <a:pt x="328" y="516"/>
                    </a:lnTo>
                    <a:lnTo>
                      <a:pt x="336" y="496"/>
                    </a:lnTo>
                    <a:lnTo>
                      <a:pt x="344" y="477"/>
                    </a:lnTo>
                    <a:lnTo>
                      <a:pt x="351" y="458"/>
                    </a:lnTo>
                    <a:lnTo>
                      <a:pt x="359" y="438"/>
                    </a:lnTo>
                    <a:lnTo>
                      <a:pt x="367" y="420"/>
                    </a:lnTo>
                    <a:lnTo>
                      <a:pt x="376" y="402"/>
                    </a:lnTo>
                    <a:lnTo>
                      <a:pt x="384" y="383"/>
                    </a:lnTo>
                    <a:lnTo>
                      <a:pt x="393" y="367"/>
                    </a:lnTo>
                    <a:lnTo>
                      <a:pt x="403" y="351"/>
                    </a:lnTo>
                    <a:lnTo>
                      <a:pt x="413" y="336"/>
                    </a:lnTo>
                    <a:lnTo>
                      <a:pt x="423" y="321"/>
                    </a:lnTo>
                    <a:lnTo>
                      <a:pt x="433" y="308"/>
                    </a:lnTo>
                    <a:lnTo>
                      <a:pt x="444" y="297"/>
                    </a:lnTo>
                    <a:lnTo>
                      <a:pt x="467" y="268"/>
                    </a:lnTo>
                    <a:lnTo>
                      <a:pt x="491" y="239"/>
                    </a:lnTo>
                    <a:lnTo>
                      <a:pt x="518" y="213"/>
                    </a:lnTo>
                    <a:lnTo>
                      <a:pt x="546" y="186"/>
                    </a:lnTo>
                    <a:lnTo>
                      <a:pt x="574" y="162"/>
                    </a:lnTo>
                    <a:lnTo>
                      <a:pt x="605" y="139"/>
                    </a:lnTo>
                    <a:lnTo>
                      <a:pt x="635" y="117"/>
                    </a:lnTo>
                    <a:lnTo>
                      <a:pt x="668" y="97"/>
                    </a:lnTo>
                    <a:lnTo>
                      <a:pt x="701" y="78"/>
                    </a:lnTo>
                    <a:lnTo>
                      <a:pt x="734" y="61"/>
                    </a:lnTo>
                    <a:lnTo>
                      <a:pt x="768" y="47"/>
                    </a:lnTo>
                    <a:lnTo>
                      <a:pt x="801" y="34"/>
                    </a:lnTo>
                    <a:lnTo>
                      <a:pt x="836" y="22"/>
                    </a:lnTo>
                    <a:lnTo>
                      <a:pt x="869" y="12"/>
                    </a:lnTo>
                    <a:lnTo>
                      <a:pt x="903" y="5"/>
                    </a:lnTo>
                    <a:lnTo>
                      <a:pt x="937" y="1"/>
                    </a:lnTo>
                    <a:close/>
                  </a:path>
                </a:pathLst>
              </a:custGeom>
              <a:solidFill>
                <a:srgbClr val="92631B"/>
              </a:solidFill>
              <a:ln w="9525">
                <a:noFill/>
                <a:round/>
                <a:headEnd/>
                <a:tailEnd/>
              </a:ln>
            </p:spPr>
            <p:txBody>
              <a:bodyPr/>
              <a:lstStyle/>
              <a:p>
                <a:endParaRPr lang="en-US"/>
              </a:p>
            </p:txBody>
          </p:sp>
          <p:sp>
            <p:nvSpPr>
              <p:cNvPr id="13353" name="Freeform 43"/>
              <p:cNvSpPr>
                <a:spLocks/>
              </p:cNvSpPr>
              <p:nvPr/>
            </p:nvSpPr>
            <p:spPr bwMode="auto">
              <a:xfrm rot="-460846">
                <a:off x="1747" y="3004"/>
                <a:ext cx="126" cy="149"/>
              </a:xfrm>
              <a:custGeom>
                <a:avLst/>
                <a:gdLst>
                  <a:gd name="T0" fmla="*/ 0 w 1270"/>
                  <a:gd name="T1" fmla="*/ 0 h 1511"/>
                  <a:gd name="T2" fmla="*/ 1 w 1270"/>
                  <a:gd name="T3" fmla="*/ 0 h 1511"/>
                  <a:gd name="T4" fmla="*/ 1 w 1270"/>
                  <a:gd name="T5" fmla="*/ 1 h 1511"/>
                  <a:gd name="T6" fmla="*/ 1 w 1270"/>
                  <a:gd name="T7" fmla="*/ 1 h 1511"/>
                  <a:gd name="T8" fmla="*/ 1 w 1270"/>
                  <a:gd name="T9" fmla="*/ 1 h 1511"/>
                  <a:gd name="T10" fmla="*/ 1 w 1270"/>
                  <a:gd name="T11" fmla="*/ 1 h 1511"/>
                  <a:gd name="T12" fmla="*/ 1 w 1270"/>
                  <a:gd name="T13" fmla="*/ 1 h 1511"/>
                  <a:gd name="T14" fmla="*/ 1 w 1270"/>
                  <a:gd name="T15" fmla="*/ 1 h 1511"/>
                  <a:gd name="T16" fmla="*/ 1 w 1270"/>
                  <a:gd name="T17" fmla="*/ 1 h 1511"/>
                  <a:gd name="T18" fmla="*/ 1 w 1270"/>
                  <a:gd name="T19" fmla="*/ 1 h 1511"/>
                  <a:gd name="T20" fmla="*/ 1 w 1270"/>
                  <a:gd name="T21" fmla="*/ 1 h 1511"/>
                  <a:gd name="T22" fmla="*/ 1 w 1270"/>
                  <a:gd name="T23" fmla="*/ 1 h 1511"/>
                  <a:gd name="T24" fmla="*/ 1 w 1270"/>
                  <a:gd name="T25" fmla="*/ 1 h 1511"/>
                  <a:gd name="T26" fmla="*/ 1 w 1270"/>
                  <a:gd name="T27" fmla="*/ 1 h 1511"/>
                  <a:gd name="T28" fmla="*/ 1 w 1270"/>
                  <a:gd name="T29" fmla="*/ 1 h 1511"/>
                  <a:gd name="T30" fmla="*/ 1 w 1270"/>
                  <a:gd name="T31" fmla="*/ 1 h 1511"/>
                  <a:gd name="T32" fmla="*/ 1 w 1270"/>
                  <a:gd name="T33" fmla="*/ 1 h 1511"/>
                  <a:gd name="T34" fmla="*/ 1 w 1270"/>
                  <a:gd name="T35" fmla="*/ 1 h 1511"/>
                  <a:gd name="T36" fmla="*/ 1 w 1270"/>
                  <a:gd name="T37" fmla="*/ 1 h 1511"/>
                  <a:gd name="T38" fmla="*/ 1 w 1270"/>
                  <a:gd name="T39" fmla="*/ 1 h 1511"/>
                  <a:gd name="T40" fmla="*/ 1 w 1270"/>
                  <a:gd name="T41" fmla="*/ 1 h 1511"/>
                  <a:gd name="T42" fmla="*/ 1 w 1270"/>
                  <a:gd name="T43" fmla="*/ 1 h 1511"/>
                  <a:gd name="T44" fmla="*/ 1 w 1270"/>
                  <a:gd name="T45" fmla="*/ 1 h 1511"/>
                  <a:gd name="T46" fmla="*/ 1 w 1270"/>
                  <a:gd name="T47" fmla="*/ 1 h 1511"/>
                  <a:gd name="T48" fmla="*/ 1 w 1270"/>
                  <a:gd name="T49" fmla="*/ 1 h 1511"/>
                  <a:gd name="T50" fmla="*/ 1 w 1270"/>
                  <a:gd name="T51" fmla="*/ 1 h 1511"/>
                  <a:gd name="T52" fmla="*/ 1 w 1270"/>
                  <a:gd name="T53" fmla="*/ 1 h 1511"/>
                  <a:gd name="T54" fmla="*/ 1 w 1270"/>
                  <a:gd name="T55" fmla="*/ 1 h 1511"/>
                  <a:gd name="T56" fmla="*/ 1 w 1270"/>
                  <a:gd name="T57" fmla="*/ 1 h 1511"/>
                  <a:gd name="T58" fmla="*/ 1 w 1270"/>
                  <a:gd name="T59" fmla="*/ 1 h 1511"/>
                  <a:gd name="T60" fmla="*/ 0 w 1270"/>
                  <a:gd name="T61" fmla="*/ 1 h 1511"/>
                  <a:gd name="T62" fmla="*/ 0 w 1270"/>
                  <a:gd name="T63" fmla="*/ 0 h 1511"/>
                  <a:gd name="T64" fmla="*/ 0 w 1270"/>
                  <a:gd name="T65" fmla="*/ 0 h 1511"/>
                  <a:gd name="T66" fmla="*/ 0 w 1270"/>
                  <a:gd name="T67" fmla="*/ 0 h 1511"/>
                  <a:gd name="T68" fmla="*/ 0 w 1270"/>
                  <a:gd name="T69" fmla="*/ 0 h 1511"/>
                  <a:gd name="T70" fmla="*/ 0 w 1270"/>
                  <a:gd name="T71" fmla="*/ 0 h 1511"/>
                  <a:gd name="T72" fmla="*/ 0 w 1270"/>
                  <a:gd name="T73" fmla="*/ 0 h 1511"/>
                  <a:gd name="T74" fmla="*/ 0 w 1270"/>
                  <a:gd name="T75" fmla="*/ 0 h 1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0"/>
                  <a:gd name="T115" fmla="*/ 0 h 1511"/>
                  <a:gd name="T116" fmla="*/ 1270 w 1270"/>
                  <a:gd name="T117" fmla="*/ 1511 h 1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0" h="1511">
                    <a:moveTo>
                      <a:pt x="0" y="0"/>
                    </a:moveTo>
                    <a:lnTo>
                      <a:pt x="613" y="415"/>
                    </a:lnTo>
                    <a:lnTo>
                      <a:pt x="1182" y="569"/>
                    </a:lnTo>
                    <a:lnTo>
                      <a:pt x="1270" y="766"/>
                    </a:lnTo>
                    <a:lnTo>
                      <a:pt x="963" y="1074"/>
                    </a:lnTo>
                    <a:lnTo>
                      <a:pt x="831" y="1511"/>
                    </a:lnTo>
                    <a:lnTo>
                      <a:pt x="829" y="1506"/>
                    </a:lnTo>
                    <a:lnTo>
                      <a:pt x="824" y="1492"/>
                    </a:lnTo>
                    <a:lnTo>
                      <a:pt x="817" y="1472"/>
                    </a:lnTo>
                    <a:lnTo>
                      <a:pt x="809" y="1444"/>
                    </a:lnTo>
                    <a:lnTo>
                      <a:pt x="799" y="1409"/>
                    </a:lnTo>
                    <a:lnTo>
                      <a:pt x="789" y="1368"/>
                    </a:lnTo>
                    <a:lnTo>
                      <a:pt x="780" y="1323"/>
                    </a:lnTo>
                    <a:lnTo>
                      <a:pt x="771" y="1272"/>
                    </a:lnTo>
                    <a:lnTo>
                      <a:pt x="764" y="1218"/>
                    </a:lnTo>
                    <a:lnTo>
                      <a:pt x="760" y="1160"/>
                    </a:lnTo>
                    <a:lnTo>
                      <a:pt x="759" y="1101"/>
                    </a:lnTo>
                    <a:lnTo>
                      <a:pt x="762" y="1039"/>
                    </a:lnTo>
                    <a:lnTo>
                      <a:pt x="769" y="976"/>
                    </a:lnTo>
                    <a:lnTo>
                      <a:pt x="783" y="913"/>
                    </a:lnTo>
                    <a:lnTo>
                      <a:pt x="801" y="850"/>
                    </a:lnTo>
                    <a:lnTo>
                      <a:pt x="826" y="788"/>
                    </a:lnTo>
                    <a:lnTo>
                      <a:pt x="821" y="785"/>
                    </a:lnTo>
                    <a:lnTo>
                      <a:pt x="809" y="779"/>
                    </a:lnTo>
                    <a:lnTo>
                      <a:pt x="789" y="768"/>
                    </a:lnTo>
                    <a:lnTo>
                      <a:pt x="761" y="750"/>
                    </a:lnTo>
                    <a:lnTo>
                      <a:pt x="727" y="728"/>
                    </a:lnTo>
                    <a:lnTo>
                      <a:pt x="685" y="699"/>
                    </a:lnTo>
                    <a:lnTo>
                      <a:pt x="638" y="665"/>
                    </a:lnTo>
                    <a:lnTo>
                      <a:pt x="585" y="623"/>
                    </a:lnTo>
                    <a:lnTo>
                      <a:pt x="526" y="574"/>
                    </a:lnTo>
                    <a:lnTo>
                      <a:pt x="462" y="518"/>
                    </a:lnTo>
                    <a:lnTo>
                      <a:pt x="394" y="453"/>
                    </a:lnTo>
                    <a:lnTo>
                      <a:pt x="322" y="381"/>
                    </a:lnTo>
                    <a:lnTo>
                      <a:pt x="246" y="300"/>
                    </a:lnTo>
                    <a:lnTo>
                      <a:pt x="167" y="209"/>
                    </a:lnTo>
                    <a:lnTo>
                      <a:pt x="84" y="110"/>
                    </a:lnTo>
                    <a:lnTo>
                      <a:pt x="0" y="0"/>
                    </a:lnTo>
                    <a:close/>
                  </a:path>
                </a:pathLst>
              </a:custGeom>
              <a:solidFill>
                <a:srgbClr val="BDCA0D"/>
              </a:solidFill>
              <a:ln w="9525">
                <a:noFill/>
                <a:round/>
                <a:headEnd/>
                <a:tailEnd/>
              </a:ln>
            </p:spPr>
            <p:txBody>
              <a:bodyPr/>
              <a:lstStyle/>
              <a:p>
                <a:endParaRPr lang="en-US"/>
              </a:p>
            </p:txBody>
          </p:sp>
          <p:sp>
            <p:nvSpPr>
              <p:cNvPr id="13354" name="Freeform 44"/>
              <p:cNvSpPr>
                <a:spLocks/>
              </p:cNvSpPr>
              <p:nvPr/>
            </p:nvSpPr>
            <p:spPr bwMode="auto">
              <a:xfrm rot="-460846">
                <a:off x="1996" y="2494"/>
                <a:ext cx="215" cy="357"/>
              </a:xfrm>
              <a:custGeom>
                <a:avLst/>
                <a:gdLst>
                  <a:gd name="T0" fmla="*/ 1 w 2171"/>
                  <a:gd name="T1" fmla="*/ 0 h 3613"/>
                  <a:gd name="T2" fmla="*/ 0 w 2171"/>
                  <a:gd name="T3" fmla="*/ 0 h 3613"/>
                  <a:gd name="T4" fmla="*/ 0 w 2171"/>
                  <a:gd name="T5" fmla="*/ 0 h 3613"/>
                  <a:gd name="T6" fmla="*/ 0 w 2171"/>
                  <a:gd name="T7" fmla="*/ 0 h 3613"/>
                  <a:gd name="T8" fmla="*/ 0 w 2171"/>
                  <a:gd name="T9" fmla="*/ 0 h 3613"/>
                  <a:gd name="T10" fmla="*/ 0 w 2171"/>
                  <a:gd name="T11" fmla="*/ 1 h 3613"/>
                  <a:gd name="T12" fmla="*/ 0 w 2171"/>
                  <a:gd name="T13" fmla="*/ 1 h 3613"/>
                  <a:gd name="T14" fmla="*/ 0 w 2171"/>
                  <a:gd name="T15" fmla="*/ 1 h 3613"/>
                  <a:gd name="T16" fmla="*/ 0 w 2171"/>
                  <a:gd name="T17" fmla="*/ 1 h 3613"/>
                  <a:gd name="T18" fmla="*/ 0 w 2171"/>
                  <a:gd name="T19" fmla="*/ 1 h 3613"/>
                  <a:gd name="T20" fmla="*/ 0 w 2171"/>
                  <a:gd name="T21" fmla="*/ 1 h 3613"/>
                  <a:gd name="T22" fmla="*/ 0 w 2171"/>
                  <a:gd name="T23" fmla="*/ 2 h 3613"/>
                  <a:gd name="T24" fmla="*/ 0 w 2171"/>
                  <a:gd name="T25" fmla="*/ 2 h 3613"/>
                  <a:gd name="T26" fmla="*/ 0 w 2171"/>
                  <a:gd name="T27" fmla="*/ 2 h 3613"/>
                  <a:gd name="T28" fmla="*/ 0 w 2171"/>
                  <a:gd name="T29" fmla="*/ 2 h 3613"/>
                  <a:gd name="T30" fmla="*/ 0 w 2171"/>
                  <a:gd name="T31" fmla="*/ 2 h 3613"/>
                  <a:gd name="T32" fmla="*/ 0 w 2171"/>
                  <a:gd name="T33" fmla="*/ 2 h 3613"/>
                  <a:gd name="T34" fmla="*/ 0 w 2171"/>
                  <a:gd name="T35" fmla="*/ 2 h 3613"/>
                  <a:gd name="T36" fmla="*/ 0 w 2171"/>
                  <a:gd name="T37" fmla="*/ 2 h 3613"/>
                  <a:gd name="T38" fmla="*/ 0 w 2171"/>
                  <a:gd name="T39" fmla="*/ 3 h 3613"/>
                  <a:gd name="T40" fmla="*/ 0 w 2171"/>
                  <a:gd name="T41" fmla="*/ 3 h 3613"/>
                  <a:gd name="T42" fmla="*/ 0 w 2171"/>
                  <a:gd name="T43" fmla="*/ 3 h 3613"/>
                  <a:gd name="T44" fmla="*/ 0 w 2171"/>
                  <a:gd name="T45" fmla="*/ 3 h 3613"/>
                  <a:gd name="T46" fmla="*/ 0 w 2171"/>
                  <a:gd name="T47" fmla="*/ 3 h 3613"/>
                  <a:gd name="T48" fmla="*/ 0 w 2171"/>
                  <a:gd name="T49" fmla="*/ 3 h 3613"/>
                  <a:gd name="T50" fmla="*/ 1 w 2171"/>
                  <a:gd name="T51" fmla="*/ 3 h 3613"/>
                  <a:gd name="T52" fmla="*/ 1 w 2171"/>
                  <a:gd name="T53" fmla="*/ 3 h 3613"/>
                  <a:gd name="T54" fmla="*/ 1 w 2171"/>
                  <a:gd name="T55" fmla="*/ 3 h 3613"/>
                  <a:gd name="T56" fmla="*/ 1 w 2171"/>
                  <a:gd name="T57" fmla="*/ 3 h 3613"/>
                  <a:gd name="T58" fmla="*/ 1 w 2171"/>
                  <a:gd name="T59" fmla="*/ 3 h 3613"/>
                  <a:gd name="T60" fmla="*/ 1 w 2171"/>
                  <a:gd name="T61" fmla="*/ 3 h 3613"/>
                  <a:gd name="T62" fmla="*/ 1 w 2171"/>
                  <a:gd name="T63" fmla="*/ 3 h 3613"/>
                  <a:gd name="T64" fmla="*/ 1 w 2171"/>
                  <a:gd name="T65" fmla="*/ 3 h 3613"/>
                  <a:gd name="T66" fmla="*/ 1 w 2171"/>
                  <a:gd name="T67" fmla="*/ 3 h 3613"/>
                  <a:gd name="T68" fmla="*/ 1 w 2171"/>
                  <a:gd name="T69" fmla="*/ 3 h 3613"/>
                  <a:gd name="T70" fmla="*/ 1 w 2171"/>
                  <a:gd name="T71" fmla="*/ 3 h 3613"/>
                  <a:gd name="T72" fmla="*/ 2 w 2171"/>
                  <a:gd name="T73" fmla="*/ 3 h 3613"/>
                  <a:gd name="T74" fmla="*/ 2 w 2171"/>
                  <a:gd name="T75" fmla="*/ 3 h 3613"/>
                  <a:gd name="T76" fmla="*/ 2 w 2171"/>
                  <a:gd name="T77" fmla="*/ 3 h 3613"/>
                  <a:gd name="T78" fmla="*/ 2 w 2171"/>
                  <a:gd name="T79" fmla="*/ 3 h 3613"/>
                  <a:gd name="T80" fmla="*/ 2 w 2171"/>
                  <a:gd name="T81" fmla="*/ 3 h 3613"/>
                  <a:gd name="T82" fmla="*/ 2 w 2171"/>
                  <a:gd name="T83" fmla="*/ 3 h 3613"/>
                  <a:gd name="T84" fmla="*/ 2 w 2171"/>
                  <a:gd name="T85" fmla="*/ 3 h 3613"/>
                  <a:gd name="T86" fmla="*/ 2 w 2171"/>
                  <a:gd name="T87" fmla="*/ 2 h 3613"/>
                  <a:gd name="T88" fmla="*/ 2 w 2171"/>
                  <a:gd name="T89" fmla="*/ 2 h 3613"/>
                  <a:gd name="T90" fmla="*/ 2 w 2171"/>
                  <a:gd name="T91" fmla="*/ 1 h 3613"/>
                  <a:gd name="T92" fmla="*/ 1 w 2171"/>
                  <a:gd name="T93" fmla="*/ 1 h 3613"/>
                  <a:gd name="T94" fmla="*/ 1 w 2171"/>
                  <a:gd name="T95" fmla="*/ 0 h 36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1"/>
                  <a:gd name="T145" fmla="*/ 0 h 3613"/>
                  <a:gd name="T146" fmla="*/ 2171 w 2171"/>
                  <a:gd name="T147" fmla="*/ 3613 h 36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1" h="3613">
                    <a:moveTo>
                      <a:pt x="660" y="41"/>
                    </a:moveTo>
                    <a:lnTo>
                      <a:pt x="616" y="9"/>
                    </a:lnTo>
                    <a:lnTo>
                      <a:pt x="581" y="0"/>
                    </a:lnTo>
                    <a:lnTo>
                      <a:pt x="552" y="12"/>
                    </a:lnTo>
                    <a:lnTo>
                      <a:pt x="531" y="44"/>
                    </a:lnTo>
                    <a:lnTo>
                      <a:pt x="514" y="91"/>
                    </a:lnTo>
                    <a:lnTo>
                      <a:pt x="502" y="153"/>
                    </a:lnTo>
                    <a:lnTo>
                      <a:pt x="493" y="226"/>
                    </a:lnTo>
                    <a:lnTo>
                      <a:pt x="486" y="309"/>
                    </a:lnTo>
                    <a:lnTo>
                      <a:pt x="481" y="398"/>
                    </a:lnTo>
                    <a:lnTo>
                      <a:pt x="475" y="492"/>
                    </a:lnTo>
                    <a:lnTo>
                      <a:pt x="469" y="588"/>
                    </a:lnTo>
                    <a:lnTo>
                      <a:pt x="461" y="684"/>
                    </a:lnTo>
                    <a:lnTo>
                      <a:pt x="449" y="778"/>
                    </a:lnTo>
                    <a:lnTo>
                      <a:pt x="435" y="866"/>
                    </a:lnTo>
                    <a:lnTo>
                      <a:pt x="415" y="946"/>
                    </a:lnTo>
                    <a:lnTo>
                      <a:pt x="389" y="1018"/>
                    </a:lnTo>
                    <a:lnTo>
                      <a:pt x="364" y="1075"/>
                    </a:lnTo>
                    <a:lnTo>
                      <a:pt x="335" y="1147"/>
                    </a:lnTo>
                    <a:lnTo>
                      <a:pt x="302" y="1227"/>
                    </a:lnTo>
                    <a:lnTo>
                      <a:pt x="266" y="1317"/>
                    </a:lnTo>
                    <a:lnTo>
                      <a:pt x="229" y="1414"/>
                    </a:lnTo>
                    <a:lnTo>
                      <a:pt x="191" y="1516"/>
                    </a:lnTo>
                    <a:lnTo>
                      <a:pt x="154" y="1620"/>
                    </a:lnTo>
                    <a:lnTo>
                      <a:pt x="118" y="1727"/>
                    </a:lnTo>
                    <a:lnTo>
                      <a:pt x="85" y="1833"/>
                    </a:lnTo>
                    <a:lnTo>
                      <a:pt x="57" y="1936"/>
                    </a:lnTo>
                    <a:lnTo>
                      <a:pt x="33" y="2036"/>
                    </a:lnTo>
                    <a:lnTo>
                      <a:pt x="14" y="2130"/>
                    </a:lnTo>
                    <a:lnTo>
                      <a:pt x="3" y="2215"/>
                    </a:lnTo>
                    <a:lnTo>
                      <a:pt x="0" y="2291"/>
                    </a:lnTo>
                    <a:lnTo>
                      <a:pt x="6" y="2355"/>
                    </a:lnTo>
                    <a:lnTo>
                      <a:pt x="23" y="2407"/>
                    </a:lnTo>
                    <a:lnTo>
                      <a:pt x="39" y="2437"/>
                    </a:lnTo>
                    <a:lnTo>
                      <a:pt x="57" y="2467"/>
                    </a:lnTo>
                    <a:lnTo>
                      <a:pt x="77" y="2500"/>
                    </a:lnTo>
                    <a:lnTo>
                      <a:pt x="100" y="2531"/>
                    </a:lnTo>
                    <a:lnTo>
                      <a:pt x="124" y="2564"/>
                    </a:lnTo>
                    <a:lnTo>
                      <a:pt x="150" y="2596"/>
                    </a:lnTo>
                    <a:lnTo>
                      <a:pt x="179" y="2628"/>
                    </a:lnTo>
                    <a:lnTo>
                      <a:pt x="208" y="2658"/>
                    </a:lnTo>
                    <a:lnTo>
                      <a:pt x="239" y="2687"/>
                    </a:lnTo>
                    <a:lnTo>
                      <a:pt x="271" y="2714"/>
                    </a:lnTo>
                    <a:lnTo>
                      <a:pt x="304" y="2740"/>
                    </a:lnTo>
                    <a:lnTo>
                      <a:pt x="339" y="2763"/>
                    </a:lnTo>
                    <a:lnTo>
                      <a:pt x="373" y="2782"/>
                    </a:lnTo>
                    <a:lnTo>
                      <a:pt x="409" y="2800"/>
                    </a:lnTo>
                    <a:lnTo>
                      <a:pt x="444" y="2813"/>
                    </a:lnTo>
                    <a:lnTo>
                      <a:pt x="481" y="2823"/>
                    </a:lnTo>
                    <a:lnTo>
                      <a:pt x="518" y="2828"/>
                    </a:lnTo>
                    <a:lnTo>
                      <a:pt x="556" y="2831"/>
                    </a:lnTo>
                    <a:lnTo>
                      <a:pt x="596" y="2832"/>
                    </a:lnTo>
                    <a:lnTo>
                      <a:pt x="637" y="2832"/>
                    </a:lnTo>
                    <a:lnTo>
                      <a:pt x="677" y="2830"/>
                    </a:lnTo>
                    <a:lnTo>
                      <a:pt x="719" y="2828"/>
                    </a:lnTo>
                    <a:lnTo>
                      <a:pt x="760" y="2826"/>
                    </a:lnTo>
                    <a:lnTo>
                      <a:pt x="801" y="2824"/>
                    </a:lnTo>
                    <a:lnTo>
                      <a:pt x="842" y="2823"/>
                    </a:lnTo>
                    <a:lnTo>
                      <a:pt x="882" y="2823"/>
                    </a:lnTo>
                    <a:lnTo>
                      <a:pt x="921" y="2825"/>
                    </a:lnTo>
                    <a:lnTo>
                      <a:pt x="959" y="2830"/>
                    </a:lnTo>
                    <a:lnTo>
                      <a:pt x="994" y="2838"/>
                    </a:lnTo>
                    <a:lnTo>
                      <a:pt x="1030" y="2848"/>
                    </a:lnTo>
                    <a:lnTo>
                      <a:pt x="1063" y="2864"/>
                    </a:lnTo>
                    <a:lnTo>
                      <a:pt x="1093" y="2884"/>
                    </a:lnTo>
                    <a:lnTo>
                      <a:pt x="1129" y="2908"/>
                    </a:lnTo>
                    <a:lnTo>
                      <a:pt x="1178" y="2940"/>
                    </a:lnTo>
                    <a:lnTo>
                      <a:pt x="1239" y="2977"/>
                    </a:lnTo>
                    <a:lnTo>
                      <a:pt x="1310" y="3019"/>
                    </a:lnTo>
                    <a:lnTo>
                      <a:pt x="1388" y="3065"/>
                    </a:lnTo>
                    <a:lnTo>
                      <a:pt x="1470" y="3114"/>
                    </a:lnTo>
                    <a:lnTo>
                      <a:pt x="1558" y="3166"/>
                    </a:lnTo>
                    <a:lnTo>
                      <a:pt x="1645" y="3218"/>
                    </a:lnTo>
                    <a:lnTo>
                      <a:pt x="1734" y="3272"/>
                    </a:lnTo>
                    <a:lnTo>
                      <a:pt x="1819" y="3327"/>
                    </a:lnTo>
                    <a:lnTo>
                      <a:pt x="1899" y="3381"/>
                    </a:lnTo>
                    <a:lnTo>
                      <a:pt x="1975" y="3433"/>
                    </a:lnTo>
                    <a:lnTo>
                      <a:pt x="2041" y="3483"/>
                    </a:lnTo>
                    <a:lnTo>
                      <a:pt x="2097" y="3531"/>
                    </a:lnTo>
                    <a:lnTo>
                      <a:pt x="2140" y="3573"/>
                    </a:lnTo>
                    <a:lnTo>
                      <a:pt x="2171" y="3613"/>
                    </a:lnTo>
                    <a:lnTo>
                      <a:pt x="2169" y="3586"/>
                    </a:lnTo>
                    <a:lnTo>
                      <a:pt x="2162" y="3511"/>
                    </a:lnTo>
                    <a:lnTo>
                      <a:pt x="2149" y="3392"/>
                    </a:lnTo>
                    <a:lnTo>
                      <a:pt x="2128" y="3235"/>
                    </a:lnTo>
                    <a:lnTo>
                      <a:pt x="2098" y="3042"/>
                    </a:lnTo>
                    <a:lnTo>
                      <a:pt x="2056" y="2820"/>
                    </a:lnTo>
                    <a:lnTo>
                      <a:pt x="2001" y="2573"/>
                    </a:lnTo>
                    <a:lnTo>
                      <a:pt x="1932" y="2307"/>
                    </a:lnTo>
                    <a:lnTo>
                      <a:pt x="1846" y="2025"/>
                    </a:lnTo>
                    <a:lnTo>
                      <a:pt x="1744" y="1733"/>
                    </a:lnTo>
                    <a:lnTo>
                      <a:pt x="1621" y="1436"/>
                    </a:lnTo>
                    <a:lnTo>
                      <a:pt x="1477" y="1139"/>
                    </a:lnTo>
                    <a:lnTo>
                      <a:pt x="1312" y="846"/>
                    </a:lnTo>
                    <a:lnTo>
                      <a:pt x="1120" y="562"/>
                    </a:lnTo>
                    <a:lnTo>
                      <a:pt x="904" y="292"/>
                    </a:lnTo>
                    <a:lnTo>
                      <a:pt x="660" y="41"/>
                    </a:lnTo>
                    <a:close/>
                  </a:path>
                </a:pathLst>
              </a:custGeom>
              <a:solidFill>
                <a:srgbClr val="000000"/>
              </a:solidFill>
              <a:ln w="9525">
                <a:noFill/>
                <a:round/>
                <a:headEnd/>
                <a:tailEnd/>
              </a:ln>
            </p:spPr>
            <p:txBody>
              <a:bodyPr/>
              <a:lstStyle/>
              <a:p>
                <a:endParaRPr lang="en-US"/>
              </a:p>
            </p:txBody>
          </p:sp>
          <p:sp>
            <p:nvSpPr>
              <p:cNvPr id="13355" name="Freeform 45"/>
              <p:cNvSpPr>
                <a:spLocks/>
              </p:cNvSpPr>
              <p:nvPr/>
            </p:nvSpPr>
            <p:spPr bwMode="auto">
              <a:xfrm rot="-460846">
                <a:off x="2040" y="2572"/>
                <a:ext cx="129" cy="186"/>
              </a:xfrm>
              <a:custGeom>
                <a:avLst/>
                <a:gdLst>
                  <a:gd name="T0" fmla="*/ 0 w 1315"/>
                  <a:gd name="T1" fmla="*/ 0 h 1895"/>
                  <a:gd name="T2" fmla="*/ 0 w 1315"/>
                  <a:gd name="T3" fmla="*/ 0 h 1895"/>
                  <a:gd name="T4" fmla="*/ 0 w 1315"/>
                  <a:gd name="T5" fmla="*/ 0 h 1895"/>
                  <a:gd name="T6" fmla="*/ 0 w 1315"/>
                  <a:gd name="T7" fmla="*/ 0 h 1895"/>
                  <a:gd name="T8" fmla="*/ 0 w 1315"/>
                  <a:gd name="T9" fmla="*/ 1 h 1895"/>
                  <a:gd name="T10" fmla="*/ 0 w 1315"/>
                  <a:gd name="T11" fmla="*/ 1 h 1895"/>
                  <a:gd name="T12" fmla="*/ 0 w 1315"/>
                  <a:gd name="T13" fmla="*/ 1 h 1895"/>
                  <a:gd name="T14" fmla="*/ 0 w 1315"/>
                  <a:gd name="T15" fmla="*/ 1 h 1895"/>
                  <a:gd name="T16" fmla="*/ 0 w 1315"/>
                  <a:gd name="T17" fmla="*/ 1 h 1895"/>
                  <a:gd name="T18" fmla="*/ 0 w 1315"/>
                  <a:gd name="T19" fmla="*/ 1 h 1895"/>
                  <a:gd name="T20" fmla="*/ 0 w 1315"/>
                  <a:gd name="T21" fmla="*/ 1 h 1895"/>
                  <a:gd name="T22" fmla="*/ 0 w 1315"/>
                  <a:gd name="T23" fmla="*/ 1 h 1895"/>
                  <a:gd name="T24" fmla="*/ 0 w 1315"/>
                  <a:gd name="T25" fmla="*/ 1 h 1895"/>
                  <a:gd name="T26" fmla="*/ 0 w 1315"/>
                  <a:gd name="T27" fmla="*/ 2 h 1895"/>
                  <a:gd name="T28" fmla="*/ 0 w 1315"/>
                  <a:gd name="T29" fmla="*/ 2 h 1895"/>
                  <a:gd name="T30" fmla="*/ 0 w 1315"/>
                  <a:gd name="T31" fmla="*/ 2 h 1895"/>
                  <a:gd name="T32" fmla="*/ 0 w 1315"/>
                  <a:gd name="T33" fmla="*/ 2 h 1895"/>
                  <a:gd name="T34" fmla="*/ 0 w 1315"/>
                  <a:gd name="T35" fmla="*/ 2 h 1895"/>
                  <a:gd name="T36" fmla="*/ 0 w 1315"/>
                  <a:gd name="T37" fmla="*/ 2 h 1895"/>
                  <a:gd name="T38" fmla="*/ 1 w 1315"/>
                  <a:gd name="T39" fmla="*/ 2 h 1895"/>
                  <a:gd name="T40" fmla="*/ 1 w 1315"/>
                  <a:gd name="T41" fmla="*/ 2 h 1895"/>
                  <a:gd name="T42" fmla="*/ 1 w 1315"/>
                  <a:gd name="T43" fmla="*/ 2 h 1895"/>
                  <a:gd name="T44" fmla="*/ 1 w 1315"/>
                  <a:gd name="T45" fmla="*/ 2 h 1895"/>
                  <a:gd name="T46" fmla="*/ 1 w 1315"/>
                  <a:gd name="T47" fmla="*/ 2 h 1895"/>
                  <a:gd name="T48" fmla="*/ 1 w 1315"/>
                  <a:gd name="T49" fmla="*/ 2 h 1895"/>
                  <a:gd name="T50" fmla="*/ 1 w 1315"/>
                  <a:gd name="T51" fmla="*/ 2 h 1895"/>
                  <a:gd name="T52" fmla="*/ 1 w 1315"/>
                  <a:gd name="T53" fmla="*/ 1 h 1895"/>
                  <a:gd name="T54" fmla="*/ 1 w 1315"/>
                  <a:gd name="T55" fmla="*/ 1 h 1895"/>
                  <a:gd name="T56" fmla="*/ 1 w 1315"/>
                  <a:gd name="T57" fmla="*/ 1 h 1895"/>
                  <a:gd name="T58" fmla="*/ 1 w 1315"/>
                  <a:gd name="T59" fmla="*/ 1 h 1895"/>
                  <a:gd name="T60" fmla="*/ 1 w 1315"/>
                  <a:gd name="T61" fmla="*/ 0 h 1895"/>
                  <a:gd name="T62" fmla="*/ 0 w 1315"/>
                  <a:gd name="T63" fmla="*/ 0 h 18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5"/>
                  <a:gd name="T97" fmla="*/ 0 h 1895"/>
                  <a:gd name="T98" fmla="*/ 1315 w 1315"/>
                  <a:gd name="T99" fmla="*/ 1895 h 18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5" h="1895">
                    <a:moveTo>
                      <a:pt x="460" y="0"/>
                    </a:moveTo>
                    <a:lnTo>
                      <a:pt x="455" y="13"/>
                    </a:lnTo>
                    <a:lnTo>
                      <a:pt x="441" y="48"/>
                    </a:lnTo>
                    <a:lnTo>
                      <a:pt x="419" y="103"/>
                    </a:lnTo>
                    <a:lnTo>
                      <a:pt x="392" y="176"/>
                    </a:lnTo>
                    <a:lnTo>
                      <a:pt x="359" y="264"/>
                    </a:lnTo>
                    <a:lnTo>
                      <a:pt x="322" y="362"/>
                    </a:lnTo>
                    <a:lnTo>
                      <a:pt x="282" y="470"/>
                    </a:lnTo>
                    <a:lnTo>
                      <a:pt x="241" y="584"/>
                    </a:lnTo>
                    <a:lnTo>
                      <a:pt x="200" y="702"/>
                    </a:lnTo>
                    <a:lnTo>
                      <a:pt x="159" y="819"/>
                    </a:lnTo>
                    <a:lnTo>
                      <a:pt x="120" y="935"/>
                    </a:lnTo>
                    <a:lnTo>
                      <a:pt x="85" y="1045"/>
                    </a:lnTo>
                    <a:lnTo>
                      <a:pt x="53" y="1146"/>
                    </a:lnTo>
                    <a:lnTo>
                      <a:pt x="29" y="1238"/>
                    </a:lnTo>
                    <a:lnTo>
                      <a:pt x="11" y="1315"/>
                    </a:lnTo>
                    <a:lnTo>
                      <a:pt x="0" y="1376"/>
                    </a:lnTo>
                    <a:lnTo>
                      <a:pt x="1" y="1380"/>
                    </a:lnTo>
                    <a:lnTo>
                      <a:pt x="6" y="1392"/>
                    </a:lnTo>
                    <a:lnTo>
                      <a:pt x="12" y="1411"/>
                    </a:lnTo>
                    <a:lnTo>
                      <a:pt x="21" y="1434"/>
                    </a:lnTo>
                    <a:lnTo>
                      <a:pt x="32" y="1462"/>
                    </a:lnTo>
                    <a:lnTo>
                      <a:pt x="45" y="1493"/>
                    </a:lnTo>
                    <a:lnTo>
                      <a:pt x="61" y="1524"/>
                    </a:lnTo>
                    <a:lnTo>
                      <a:pt x="80" y="1557"/>
                    </a:lnTo>
                    <a:lnTo>
                      <a:pt x="101" y="1588"/>
                    </a:lnTo>
                    <a:lnTo>
                      <a:pt x="123" y="1618"/>
                    </a:lnTo>
                    <a:lnTo>
                      <a:pt x="149" y="1644"/>
                    </a:lnTo>
                    <a:lnTo>
                      <a:pt x="175" y="1666"/>
                    </a:lnTo>
                    <a:lnTo>
                      <a:pt x="205" y="1681"/>
                    </a:lnTo>
                    <a:lnTo>
                      <a:pt x="236" y="1690"/>
                    </a:lnTo>
                    <a:lnTo>
                      <a:pt x="270" y="1690"/>
                    </a:lnTo>
                    <a:lnTo>
                      <a:pt x="305" y="1681"/>
                    </a:lnTo>
                    <a:lnTo>
                      <a:pt x="317" y="1682"/>
                    </a:lnTo>
                    <a:lnTo>
                      <a:pt x="348" y="1685"/>
                    </a:lnTo>
                    <a:lnTo>
                      <a:pt x="398" y="1690"/>
                    </a:lnTo>
                    <a:lnTo>
                      <a:pt x="463" y="1697"/>
                    </a:lnTo>
                    <a:lnTo>
                      <a:pt x="539" y="1706"/>
                    </a:lnTo>
                    <a:lnTo>
                      <a:pt x="625" y="1718"/>
                    </a:lnTo>
                    <a:lnTo>
                      <a:pt x="715" y="1730"/>
                    </a:lnTo>
                    <a:lnTo>
                      <a:pt x="810" y="1744"/>
                    </a:lnTo>
                    <a:lnTo>
                      <a:pt x="904" y="1759"/>
                    </a:lnTo>
                    <a:lnTo>
                      <a:pt x="995" y="1775"/>
                    </a:lnTo>
                    <a:lnTo>
                      <a:pt x="1080" y="1794"/>
                    </a:lnTo>
                    <a:lnTo>
                      <a:pt x="1157" y="1812"/>
                    </a:lnTo>
                    <a:lnTo>
                      <a:pt x="1222" y="1831"/>
                    </a:lnTo>
                    <a:lnTo>
                      <a:pt x="1271" y="1852"/>
                    </a:lnTo>
                    <a:lnTo>
                      <a:pt x="1303" y="1873"/>
                    </a:lnTo>
                    <a:lnTo>
                      <a:pt x="1315" y="1895"/>
                    </a:lnTo>
                    <a:lnTo>
                      <a:pt x="1310" y="1880"/>
                    </a:lnTo>
                    <a:lnTo>
                      <a:pt x="1296" y="1836"/>
                    </a:lnTo>
                    <a:lnTo>
                      <a:pt x="1273" y="1768"/>
                    </a:lnTo>
                    <a:lnTo>
                      <a:pt x="1244" y="1678"/>
                    </a:lnTo>
                    <a:lnTo>
                      <a:pt x="1205" y="1568"/>
                    </a:lnTo>
                    <a:lnTo>
                      <a:pt x="1162" y="1443"/>
                    </a:lnTo>
                    <a:lnTo>
                      <a:pt x="1111" y="1306"/>
                    </a:lnTo>
                    <a:lnTo>
                      <a:pt x="1054" y="1158"/>
                    </a:lnTo>
                    <a:lnTo>
                      <a:pt x="992" y="1004"/>
                    </a:lnTo>
                    <a:lnTo>
                      <a:pt x="926" y="846"/>
                    </a:lnTo>
                    <a:lnTo>
                      <a:pt x="855" y="688"/>
                    </a:lnTo>
                    <a:lnTo>
                      <a:pt x="780" y="533"/>
                    </a:lnTo>
                    <a:lnTo>
                      <a:pt x="703" y="383"/>
                    </a:lnTo>
                    <a:lnTo>
                      <a:pt x="624" y="242"/>
                    </a:lnTo>
                    <a:lnTo>
                      <a:pt x="542" y="113"/>
                    </a:lnTo>
                    <a:lnTo>
                      <a:pt x="460" y="0"/>
                    </a:lnTo>
                    <a:close/>
                  </a:path>
                </a:pathLst>
              </a:custGeom>
              <a:solidFill>
                <a:srgbClr val="92631B"/>
              </a:solidFill>
              <a:ln w="9525">
                <a:noFill/>
                <a:round/>
                <a:headEnd/>
                <a:tailEnd/>
              </a:ln>
            </p:spPr>
            <p:txBody>
              <a:bodyPr/>
              <a:lstStyle/>
              <a:p>
                <a:endParaRPr lang="en-US"/>
              </a:p>
            </p:txBody>
          </p:sp>
          <p:sp>
            <p:nvSpPr>
              <p:cNvPr id="13356" name="Freeform 46"/>
              <p:cNvSpPr>
                <a:spLocks/>
              </p:cNvSpPr>
              <p:nvPr/>
            </p:nvSpPr>
            <p:spPr bwMode="auto">
              <a:xfrm rot="-460846">
                <a:off x="974" y="2387"/>
                <a:ext cx="719" cy="636"/>
              </a:xfrm>
              <a:custGeom>
                <a:avLst/>
                <a:gdLst>
                  <a:gd name="T0" fmla="*/ 2 w 7290"/>
                  <a:gd name="T1" fmla="*/ 1 h 6447"/>
                  <a:gd name="T2" fmla="*/ 2 w 7290"/>
                  <a:gd name="T3" fmla="*/ 1 h 6447"/>
                  <a:gd name="T4" fmla="*/ 3 w 7290"/>
                  <a:gd name="T5" fmla="*/ 0 h 6447"/>
                  <a:gd name="T6" fmla="*/ 3 w 7290"/>
                  <a:gd name="T7" fmla="*/ 0 h 6447"/>
                  <a:gd name="T8" fmla="*/ 4 w 7290"/>
                  <a:gd name="T9" fmla="*/ 0 h 6447"/>
                  <a:gd name="T10" fmla="*/ 4 w 7290"/>
                  <a:gd name="T11" fmla="*/ 0 h 6447"/>
                  <a:gd name="T12" fmla="*/ 4 w 7290"/>
                  <a:gd name="T13" fmla="*/ 1 h 6447"/>
                  <a:gd name="T14" fmla="*/ 4 w 7290"/>
                  <a:gd name="T15" fmla="*/ 1 h 6447"/>
                  <a:gd name="T16" fmla="*/ 5 w 7290"/>
                  <a:gd name="T17" fmla="*/ 1 h 6447"/>
                  <a:gd name="T18" fmla="*/ 5 w 7290"/>
                  <a:gd name="T19" fmla="*/ 2 h 6447"/>
                  <a:gd name="T20" fmla="*/ 5 w 7290"/>
                  <a:gd name="T21" fmla="*/ 2 h 6447"/>
                  <a:gd name="T22" fmla="*/ 5 w 7290"/>
                  <a:gd name="T23" fmla="*/ 2 h 6447"/>
                  <a:gd name="T24" fmla="*/ 5 w 7290"/>
                  <a:gd name="T25" fmla="*/ 1 h 6447"/>
                  <a:gd name="T26" fmla="*/ 5 w 7290"/>
                  <a:gd name="T27" fmla="*/ 1 h 6447"/>
                  <a:gd name="T28" fmla="*/ 6 w 7290"/>
                  <a:gd name="T29" fmla="*/ 1 h 6447"/>
                  <a:gd name="T30" fmla="*/ 6 w 7290"/>
                  <a:gd name="T31" fmla="*/ 0 h 6447"/>
                  <a:gd name="T32" fmla="*/ 6 w 7290"/>
                  <a:gd name="T33" fmla="*/ 0 h 6447"/>
                  <a:gd name="T34" fmla="*/ 6 w 7290"/>
                  <a:gd name="T35" fmla="*/ 1 h 6447"/>
                  <a:gd name="T36" fmla="*/ 7 w 7290"/>
                  <a:gd name="T37" fmla="*/ 1 h 6447"/>
                  <a:gd name="T38" fmla="*/ 7 w 7290"/>
                  <a:gd name="T39" fmla="*/ 1 h 6447"/>
                  <a:gd name="T40" fmla="*/ 6 w 7290"/>
                  <a:gd name="T41" fmla="*/ 1 h 6447"/>
                  <a:gd name="T42" fmla="*/ 7 w 7290"/>
                  <a:gd name="T43" fmla="*/ 2 h 6447"/>
                  <a:gd name="T44" fmla="*/ 7 w 7290"/>
                  <a:gd name="T45" fmla="*/ 2 h 6447"/>
                  <a:gd name="T46" fmla="*/ 6 w 7290"/>
                  <a:gd name="T47" fmla="*/ 2 h 6447"/>
                  <a:gd name="T48" fmla="*/ 6 w 7290"/>
                  <a:gd name="T49" fmla="*/ 2 h 6447"/>
                  <a:gd name="T50" fmla="*/ 6 w 7290"/>
                  <a:gd name="T51" fmla="*/ 3 h 6447"/>
                  <a:gd name="T52" fmla="*/ 6 w 7290"/>
                  <a:gd name="T53" fmla="*/ 4 h 6447"/>
                  <a:gd name="T54" fmla="*/ 6 w 7290"/>
                  <a:gd name="T55" fmla="*/ 4 h 6447"/>
                  <a:gd name="T56" fmla="*/ 5 w 7290"/>
                  <a:gd name="T57" fmla="*/ 5 h 6447"/>
                  <a:gd name="T58" fmla="*/ 5 w 7290"/>
                  <a:gd name="T59" fmla="*/ 4 h 6447"/>
                  <a:gd name="T60" fmla="*/ 5 w 7290"/>
                  <a:gd name="T61" fmla="*/ 4 h 6447"/>
                  <a:gd name="T62" fmla="*/ 4 w 7290"/>
                  <a:gd name="T63" fmla="*/ 4 h 6447"/>
                  <a:gd name="T64" fmla="*/ 4 w 7290"/>
                  <a:gd name="T65" fmla="*/ 5 h 6447"/>
                  <a:gd name="T66" fmla="*/ 5 w 7290"/>
                  <a:gd name="T67" fmla="*/ 5 h 6447"/>
                  <a:gd name="T68" fmla="*/ 5 w 7290"/>
                  <a:gd name="T69" fmla="*/ 5 h 6447"/>
                  <a:gd name="T70" fmla="*/ 5 w 7290"/>
                  <a:gd name="T71" fmla="*/ 6 h 6447"/>
                  <a:gd name="T72" fmla="*/ 6 w 7290"/>
                  <a:gd name="T73" fmla="*/ 6 h 6447"/>
                  <a:gd name="T74" fmla="*/ 6 w 7290"/>
                  <a:gd name="T75" fmla="*/ 6 h 6447"/>
                  <a:gd name="T76" fmla="*/ 6 w 7290"/>
                  <a:gd name="T77" fmla="*/ 6 h 6447"/>
                  <a:gd name="T78" fmla="*/ 6 w 7290"/>
                  <a:gd name="T79" fmla="*/ 6 h 6447"/>
                  <a:gd name="T80" fmla="*/ 5 w 7290"/>
                  <a:gd name="T81" fmla="*/ 6 h 6447"/>
                  <a:gd name="T82" fmla="*/ 4 w 7290"/>
                  <a:gd name="T83" fmla="*/ 6 h 6447"/>
                  <a:gd name="T84" fmla="*/ 4 w 7290"/>
                  <a:gd name="T85" fmla="*/ 6 h 6447"/>
                  <a:gd name="T86" fmla="*/ 4 w 7290"/>
                  <a:gd name="T87" fmla="*/ 6 h 6447"/>
                  <a:gd name="T88" fmla="*/ 3 w 7290"/>
                  <a:gd name="T89" fmla="*/ 5 h 6447"/>
                  <a:gd name="T90" fmla="*/ 4 w 7290"/>
                  <a:gd name="T91" fmla="*/ 6 h 6447"/>
                  <a:gd name="T92" fmla="*/ 3 w 7290"/>
                  <a:gd name="T93" fmla="*/ 6 h 6447"/>
                  <a:gd name="T94" fmla="*/ 3 w 7290"/>
                  <a:gd name="T95" fmla="*/ 6 h 6447"/>
                  <a:gd name="T96" fmla="*/ 3 w 7290"/>
                  <a:gd name="T97" fmla="*/ 5 h 6447"/>
                  <a:gd name="T98" fmla="*/ 3 w 7290"/>
                  <a:gd name="T99" fmla="*/ 5 h 6447"/>
                  <a:gd name="T100" fmla="*/ 2 w 7290"/>
                  <a:gd name="T101" fmla="*/ 4 h 6447"/>
                  <a:gd name="T102" fmla="*/ 2 w 7290"/>
                  <a:gd name="T103" fmla="*/ 4 h 6447"/>
                  <a:gd name="T104" fmla="*/ 2 w 7290"/>
                  <a:gd name="T105" fmla="*/ 4 h 6447"/>
                  <a:gd name="T106" fmla="*/ 1 w 7290"/>
                  <a:gd name="T107" fmla="*/ 3 h 6447"/>
                  <a:gd name="T108" fmla="*/ 0 w 7290"/>
                  <a:gd name="T109" fmla="*/ 3 h 6447"/>
                  <a:gd name="T110" fmla="*/ 0 w 7290"/>
                  <a:gd name="T111" fmla="*/ 3 h 6447"/>
                  <a:gd name="T112" fmla="*/ 0 w 7290"/>
                  <a:gd name="T113" fmla="*/ 3 h 6447"/>
                  <a:gd name="T114" fmla="*/ 0 w 7290"/>
                  <a:gd name="T115" fmla="*/ 3 h 6447"/>
                  <a:gd name="T116" fmla="*/ 0 w 7290"/>
                  <a:gd name="T117" fmla="*/ 2 h 6447"/>
                  <a:gd name="T118" fmla="*/ 0 w 7290"/>
                  <a:gd name="T119" fmla="*/ 2 h 6447"/>
                  <a:gd name="T120" fmla="*/ 0 w 7290"/>
                  <a:gd name="T121" fmla="*/ 2 h 6447"/>
                  <a:gd name="T122" fmla="*/ 1 w 7290"/>
                  <a:gd name="T123" fmla="*/ 2 h 6447"/>
                  <a:gd name="T124" fmla="*/ 1 w 7290"/>
                  <a:gd name="T125" fmla="*/ 2 h 6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90"/>
                  <a:gd name="T190" fmla="*/ 0 h 6447"/>
                  <a:gd name="T191" fmla="*/ 7290 w 7290"/>
                  <a:gd name="T192" fmla="*/ 6447 h 6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90" h="6447">
                    <a:moveTo>
                      <a:pt x="1726" y="1523"/>
                    </a:moveTo>
                    <a:lnTo>
                      <a:pt x="1724" y="1491"/>
                    </a:lnTo>
                    <a:lnTo>
                      <a:pt x="1724" y="1459"/>
                    </a:lnTo>
                    <a:lnTo>
                      <a:pt x="1726" y="1426"/>
                    </a:lnTo>
                    <a:lnTo>
                      <a:pt x="1730" y="1394"/>
                    </a:lnTo>
                    <a:lnTo>
                      <a:pt x="1735" y="1361"/>
                    </a:lnTo>
                    <a:lnTo>
                      <a:pt x="1741" y="1329"/>
                    </a:lnTo>
                    <a:lnTo>
                      <a:pt x="1749" y="1295"/>
                    </a:lnTo>
                    <a:lnTo>
                      <a:pt x="1759" y="1262"/>
                    </a:lnTo>
                    <a:lnTo>
                      <a:pt x="1768" y="1230"/>
                    </a:lnTo>
                    <a:lnTo>
                      <a:pt x="1779" y="1197"/>
                    </a:lnTo>
                    <a:lnTo>
                      <a:pt x="1790" y="1166"/>
                    </a:lnTo>
                    <a:lnTo>
                      <a:pt x="1802" y="1134"/>
                    </a:lnTo>
                    <a:lnTo>
                      <a:pt x="1815" y="1104"/>
                    </a:lnTo>
                    <a:lnTo>
                      <a:pt x="1828" y="1074"/>
                    </a:lnTo>
                    <a:lnTo>
                      <a:pt x="1841" y="1045"/>
                    </a:lnTo>
                    <a:lnTo>
                      <a:pt x="1855" y="1017"/>
                    </a:lnTo>
                    <a:lnTo>
                      <a:pt x="1868" y="1000"/>
                    </a:lnTo>
                    <a:lnTo>
                      <a:pt x="1883" y="984"/>
                    </a:lnTo>
                    <a:lnTo>
                      <a:pt x="1897" y="969"/>
                    </a:lnTo>
                    <a:lnTo>
                      <a:pt x="1910" y="953"/>
                    </a:lnTo>
                    <a:lnTo>
                      <a:pt x="1924" y="939"/>
                    </a:lnTo>
                    <a:lnTo>
                      <a:pt x="1938" y="924"/>
                    </a:lnTo>
                    <a:lnTo>
                      <a:pt x="1952" y="910"/>
                    </a:lnTo>
                    <a:lnTo>
                      <a:pt x="1966" y="895"/>
                    </a:lnTo>
                    <a:lnTo>
                      <a:pt x="1981" y="881"/>
                    </a:lnTo>
                    <a:lnTo>
                      <a:pt x="1996" y="867"/>
                    </a:lnTo>
                    <a:lnTo>
                      <a:pt x="2012" y="853"/>
                    </a:lnTo>
                    <a:lnTo>
                      <a:pt x="2028" y="838"/>
                    </a:lnTo>
                    <a:lnTo>
                      <a:pt x="2044" y="822"/>
                    </a:lnTo>
                    <a:lnTo>
                      <a:pt x="2062" y="806"/>
                    </a:lnTo>
                    <a:lnTo>
                      <a:pt x="2080" y="790"/>
                    </a:lnTo>
                    <a:lnTo>
                      <a:pt x="2099" y="773"/>
                    </a:lnTo>
                    <a:lnTo>
                      <a:pt x="2151" y="731"/>
                    </a:lnTo>
                    <a:lnTo>
                      <a:pt x="2208" y="688"/>
                    </a:lnTo>
                    <a:lnTo>
                      <a:pt x="2271" y="643"/>
                    </a:lnTo>
                    <a:lnTo>
                      <a:pt x="2338" y="599"/>
                    </a:lnTo>
                    <a:lnTo>
                      <a:pt x="2408" y="554"/>
                    </a:lnTo>
                    <a:lnTo>
                      <a:pt x="2481" y="509"/>
                    </a:lnTo>
                    <a:lnTo>
                      <a:pt x="2557" y="464"/>
                    </a:lnTo>
                    <a:lnTo>
                      <a:pt x="2634" y="422"/>
                    </a:lnTo>
                    <a:lnTo>
                      <a:pt x="2712" y="380"/>
                    </a:lnTo>
                    <a:lnTo>
                      <a:pt x="2790" y="341"/>
                    </a:lnTo>
                    <a:lnTo>
                      <a:pt x="2867" y="305"/>
                    </a:lnTo>
                    <a:lnTo>
                      <a:pt x="2943" y="270"/>
                    </a:lnTo>
                    <a:lnTo>
                      <a:pt x="3016" y="240"/>
                    </a:lnTo>
                    <a:lnTo>
                      <a:pt x="3087" y="213"/>
                    </a:lnTo>
                    <a:lnTo>
                      <a:pt x="3156" y="190"/>
                    </a:lnTo>
                    <a:lnTo>
                      <a:pt x="3220" y="173"/>
                    </a:lnTo>
                    <a:lnTo>
                      <a:pt x="3217" y="183"/>
                    </a:lnTo>
                    <a:lnTo>
                      <a:pt x="3219" y="193"/>
                    </a:lnTo>
                    <a:lnTo>
                      <a:pt x="3224" y="203"/>
                    </a:lnTo>
                    <a:lnTo>
                      <a:pt x="3232" y="213"/>
                    </a:lnTo>
                    <a:lnTo>
                      <a:pt x="3242" y="223"/>
                    </a:lnTo>
                    <a:lnTo>
                      <a:pt x="3254" y="234"/>
                    </a:lnTo>
                    <a:lnTo>
                      <a:pt x="3267" y="243"/>
                    </a:lnTo>
                    <a:lnTo>
                      <a:pt x="3281" y="253"/>
                    </a:lnTo>
                    <a:lnTo>
                      <a:pt x="3294" y="263"/>
                    </a:lnTo>
                    <a:lnTo>
                      <a:pt x="3307" y="273"/>
                    </a:lnTo>
                    <a:lnTo>
                      <a:pt x="3318" y="282"/>
                    </a:lnTo>
                    <a:lnTo>
                      <a:pt x="3328" y="293"/>
                    </a:lnTo>
                    <a:lnTo>
                      <a:pt x="3337" y="303"/>
                    </a:lnTo>
                    <a:lnTo>
                      <a:pt x="3342" y="314"/>
                    </a:lnTo>
                    <a:lnTo>
                      <a:pt x="3344" y="324"/>
                    </a:lnTo>
                    <a:lnTo>
                      <a:pt x="3342" y="335"/>
                    </a:lnTo>
                    <a:lnTo>
                      <a:pt x="3408" y="341"/>
                    </a:lnTo>
                    <a:lnTo>
                      <a:pt x="3468" y="341"/>
                    </a:lnTo>
                    <a:lnTo>
                      <a:pt x="3524" y="335"/>
                    </a:lnTo>
                    <a:lnTo>
                      <a:pt x="3576" y="325"/>
                    </a:lnTo>
                    <a:lnTo>
                      <a:pt x="3624" y="310"/>
                    </a:lnTo>
                    <a:lnTo>
                      <a:pt x="3670" y="291"/>
                    </a:lnTo>
                    <a:lnTo>
                      <a:pt x="3714" y="268"/>
                    </a:lnTo>
                    <a:lnTo>
                      <a:pt x="3755" y="243"/>
                    </a:lnTo>
                    <a:lnTo>
                      <a:pt x="3797" y="215"/>
                    </a:lnTo>
                    <a:lnTo>
                      <a:pt x="3838" y="186"/>
                    </a:lnTo>
                    <a:lnTo>
                      <a:pt x="3880" y="155"/>
                    </a:lnTo>
                    <a:lnTo>
                      <a:pt x="3922" y="125"/>
                    </a:lnTo>
                    <a:lnTo>
                      <a:pt x="3967" y="94"/>
                    </a:lnTo>
                    <a:lnTo>
                      <a:pt x="4014" y="64"/>
                    </a:lnTo>
                    <a:lnTo>
                      <a:pt x="4064" y="35"/>
                    </a:lnTo>
                    <a:lnTo>
                      <a:pt x="4117" y="9"/>
                    </a:lnTo>
                    <a:lnTo>
                      <a:pt x="4120" y="39"/>
                    </a:lnTo>
                    <a:lnTo>
                      <a:pt x="4125" y="71"/>
                    </a:lnTo>
                    <a:lnTo>
                      <a:pt x="4130" y="101"/>
                    </a:lnTo>
                    <a:lnTo>
                      <a:pt x="4135" y="132"/>
                    </a:lnTo>
                    <a:lnTo>
                      <a:pt x="4140" y="163"/>
                    </a:lnTo>
                    <a:lnTo>
                      <a:pt x="4144" y="193"/>
                    </a:lnTo>
                    <a:lnTo>
                      <a:pt x="4149" y="223"/>
                    </a:lnTo>
                    <a:lnTo>
                      <a:pt x="4152" y="254"/>
                    </a:lnTo>
                    <a:lnTo>
                      <a:pt x="4153" y="283"/>
                    </a:lnTo>
                    <a:lnTo>
                      <a:pt x="4154" y="313"/>
                    </a:lnTo>
                    <a:lnTo>
                      <a:pt x="4152" y="342"/>
                    </a:lnTo>
                    <a:lnTo>
                      <a:pt x="4148" y="371"/>
                    </a:lnTo>
                    <a:lnTo>
                      <a:pt x="4141" y="400"/>
                    </a:lnTo>
                    <a:lnTo>
                      <a:pt x="4132" y="428"/>
                    </a:lnTo>
                    <a:lnTo>
                      <a:pt x="4118" y="456"/>
                    </a:lnTo>
                    <a:lnTo>
                      <a:pt x="4102" y="485"/>
                    </a:lnTo>
                    <a:lnTo>
                      <a:pt x="4081" y="514"/>
                    </a:lnTo>
                    <a:lnTo>
                      <a:pt x="4068" y="549"/>
                    </a:lnTo>
                    <a:lnTo>
                      <a:pt x="4059" y="585"/>
                    </a:lnTo>
                    <a:lnTo>
                      <a:pt x="4057" y="626"/>
                    </a:lnTo>
                    <a:lnTo>
                      <a:pt x="4061" y="668"/>
                    </a:lnTo>
                    <a:lnTo>
                      <a:pt x="4068" y="711"/>
                    </a:lnTo>
                    <a:lnTo>
                      <a:pt x="4078" y="757"/>
                    </a:lnTo>
                    <a:lnTo>
                      <a:pt x="4092" y="803"/>
                    </a:lnTo>
                    <a:lnTo>
                      <a:pt x="4108" y="850"/>
                    </a:lnTo>
                    <a:lnTo>
                      <a:pt x="4128" y="896"/>
                    </a:lnTo>
                    <a:lnTo>
                      <a:pt x="4148" y="942"/>
                    </a:lnTo>
                    <a:lnTo>
                      <a:pt x="4168" y="987"/>
                    </a:lnTo>
                    <a:lnTo>
                      <a:pt x="4191" y="1031"/>
                    </a:lnTo>
                    <a:lnTo>
                      <a:pt x="4212" y="1072"/>
                    </a:lnTo>
                    <a:lnTo>
                      <a:pt x="4232" y="1112"/>
                    </a:lnTo>
                    <a:lnTo>
                      <a:pt x="4253" y="1150"/>
                    </a:lnTo>
                    <a:lnTo>
                      <a:pt x="4252" y="1156"/>
                    </a:lnTo>
                    <a:lnTo>
                      <a:pt x="4250" y="1164"/>
                    </a:lnTo>
                    <a:lnTo>
                      <a:pt x="4247" y="1174"/>
                    </a:lnTo>
                    <a:lnTo>
                      <a:pt x="4243" y="1186"/>
                    </a:lnTo>
                    <a:lnTo>
                      <a:pt x="4237" y="1198"/>
                    </a:lnTo>
                    <a:lnTo>
                      <a:pt x="4231" y="1212"/>
                    </a:lnTo>
                    <a:lnTo>
                      <a:pt x="4226" y="1226"/>
                    </a:lnTo>
                    <a:lnTo>
                      <a:pt x="4221" y="1240"/>
                    </a:lnTo>
                    <a:lnTo>
                      <a:pt x="4216" y="1253"/>
                    </a:lnTo>
                    <a:lnTo>
                      <a:pt x="4213" y="1266"/>
                    </a:lnTo>
                    <a:lnTo>
                      <a:pt x="4211" y="1277"/>
                    </a:lnTo>
                    <a:lnTo>
                      <a:pt x="4210" y="1287"/>
                    </a:lnTo>
                    <a:lnTo>
                      <a:pt x="4211" y="1295"/>
                    </a:lnTo>
                    <a:lnTo>
                      <a:pt x="4214" y="1301"/>
                    </a:lnTo>
                    <a:lnTo>
                      <a:pt x="4220" y="1305"/>
                    </a:lnTo>
                    <a:lnTo>
                      <a:pt x="4229" y="1306"/>
                    </a:lnTo>
                    <a:lnTo>
                      <a:pt x="4280" y="1302"/>
                    </a:lnTo>
                    <a:lnTo>
                      <a:pt x="4329" y="1299"/>
                    </a:lnTo>
                    <a:lnTo>
                      <a:pt x="4377" y="1297"/>
                    </a:lnTo>
                    <a:lnTo>
                      <a:pt x="4421" y="1297"/>
                    </a:lnTo>
                    <a:lnTo>
                      <a:pt x="4466" y="1299"/>
                    </a:lnTo>
                    <a:lnTo>
                      <a:pt x="4509" y="1302"/>
                    </a:lnTo>
                    <a:lnTo>
                      <a:pt x="4550" y="1308"/>
                    </a:lnTo>
                    <a:lnTo>
                      <a:pt x="4590" y="1316"/>
                    </a:lnTo>
                    <a:lnTo>
                      <a:pt x="4631" y="1328"/>
                    </a:lnTo>
                    <a:lnTo>
                      <a:pt x="4670" y="1342"/>
                    </a:lnTo>
                    <a:lnTo>
                      <a:pt x="4708" y="1358"/>
                    </a:lnTo>
                    <a:lnTo>
                      <a:pt x="4747" y="1378"/>
                    </a:lnTo>
                    <a:lnTo>
                      <a:pt x="4785" y="1403"/>
                    </a:lnTo>
                    <a:lnTo>
                      <a:pt x="4824" y="1430"/>
                    </a:lnTo>
                    <a:lnTo>
                      <a:pt x="4864" y="1463"/>
                    </a:lnTo>
                    <a:lnTo>
                      <a:pt x="4903" y="1499"/>
                    </a:lnTo>
                    <a:lnTo>
                      <a:pt x="4919" y="1525"/>
                    </a:lnTo>
                    <a:lnTo>
                      <a:pt x="4933" y="1551"/>
                    </a:lnTo>
                    <a:lnTo>
                      <a:pt x="4944" y="1580"/>
                    </a:lnTo>
                    <a:lnTo>
                      <a:pt x="4952" y="1608"/>
                    </a:lnTo>
                    <a:lnTo>
                      <a:pt x="4959" y="1639"/>
                    </a:lnTo>
                    <a:lnTo>
                      <a:pt x="4965" y="1668"/>
                    </a:lnTo>
                    <a:lnTo>
                      <a:pt x="4971" y="1700"/>
                    </a:lnTo>
                    <a:lnTo>
                      <a:pt x="4975" y="1730"/>
                    </a:lnTo>
                    <a:lnTo>
                      <a:pt x="4979" y="1762"/>
                    </a:lnTo>
                    <a:lnTo>
                      <a:pt x="4983" y="1792"/>
                    </a:lnTo>
                    <a:lnTo>
                      <a:pt x="4987" y="1823"/>
                    </a:lnTo>
                    <a:lnTo>
                      <a:pt x="4992" y="1853"/>
                    </a:lnTo>
                    <a:lnTo>
                      <a:pt x="4998" y="1882"/>
                    </a:lnTo>
                    <a:lnTo>
                      <a:pt x="5005" y="1910"/>
                    </a:lnTo>
                    <a:lnTo>
                      <a:pt x="5014" y="1937"/>
                    </a:lnTo>
                    <a:lnTo>
                      <a:pt x="5026" y="1964"/>
                    </a:lnTo>
                    <a:lnTo>
                      <a:pt x="5032" y="1966"/>
                    </a:lnTo>
                    <a:lnTo>
                      <a:pt x="5036" y="1966"/>
                    </a:lnTo>
                    <a:lnTo>
                      <a:pt x="5040" y="1964"/>
                    </a:lnTo>
                    <a:lnTo>
                      <a:pt x="5043" y="1959"/>
                    </a:lnTo>
                    <a:lnTo>
                      <a:pt x="5045" y="1953"/>
                    </a:lnTo>
                    <a:lnTo>
                      <a:pt x="5048" y="1945"/>
                    </a:lnTo>
                    <a:lnTo>
                      <a:pt x="5050" y="1936"/>
                    </a:lnTo>
                    <a:lnTo>
                      <a:pt x="5053" y="1927"/>
                    </a:lnTo>
                    <a:lnTo>
                      <a:pt x="5055" y="1919"/>
                    </a:lnTo>
                    <a:lnTo>
                      <a:pt x="5057" y="1912"/>
                    </a:lnTo>
                    <a:lnTo>
                      <a:pt x="5060" y="1906"/>
                    </a:lnTo>
                    <a:lnTo>
                      <a:pt x="5063" y="1902"/>
                    </a:lnTo>
                    <a:lnTo>
                      <a:pt x="5067" y="1900"/>
                    </a:lnTo>
                    <a:lnTo>
                      <a:pt x="5071" y="1901"/>
                    </a:lnTo>
                    <a:lnTo>
                      <a:pt x="5076" y="1905"/>
                    </a:lnTo>
                    <a:lnTo>
                      <a:pt x="5082" y="1913"/>
                    </a:lnTo>
                    <a:lnTo>
                      <a:pt x="5091" y="1901"/>
                    </a:lnTo>
                    <a:lnTo>
                      <a:pt x="5099" y="1889"/>
                    </a:lnTo>
                    <a:lnTo>
                      <a:pt x="5105" y="1876"/>
                    </a:lnTo>
                    <a:lnTo>
                      <a:pt x="5111" y="1864"/>
                    </a:lnTo>
                    <a:lnTo>
                      <a:pt x="5116" y="1851"/>
                    </a:lnTo>
                    <a:lnTo>
                      <a:pt x="5121" y="1838"/>
                    </a:lnTo>
                    <a:lnTo>
                      <a:pt x="5125" y="1825"/>
                    </a:lnTo>
                    <a:lnTo>
                      <a:pt x="5129" y="1811"/>
                    </a:lnTo>
                    <a:lnTo>
                      <a:pt x="5133" y="1798"/>
                    </a:lnTo>
                    <a:lnTo>
                      <a:pt x="5137" y="1785"/>
                    </a:lnTo>
                    <a:lnTo>
                      <a:pt x="5142" y="1772"/>
                    </a:lnTo>
                    <a:lnTo>
                      <a:pt x="5147" y="1759"/>
                    </a:lnTo>
                    <a:lnTo>
                      <a:pt x="5154" y="1746"/>
                    </a:lnTo>
                    <a:lnTo>
                      <a:pt x="5160" y="1734"/>
                    </a:lnTo>
                    <a:lnTo>
                      <a:pt x="5168" y="1722"/>
                    </a:lnTo>
                    <a:lnTo>
                      <a:pt x="5177" y="1711"/>
                    </a:lnTo>
                    <a:lnTo>
                      <a:pt x="5197" y="1663"/>
                    </a:lnTo>
                    <a:lnTo>
                      <a:pt x="5216" y="1619"/>
                    </a:lnTo>
                    <a:lnTo>
                      <a:pt x="5232" y="1578"/>
                    </a:lnTo>
                    <a:lnTo>
                      <a:pt x="5245" y="1539"/>
                    </a:lnTo>
                    <a:lnTo>
                      <a:pt x="5256" y="1502"/>
                    </a:lnTo>
                    <a:lnTo>
                      <a:pt x="5265" y="1468"/>
                    </a:lnTo>
                    <a:lnTo>
                      <a:pt x="5273" y="1433"/>
                    </a:lnTo>
                    <a:lnTo>
                      <a:pt x="5277" y="1399"/>
                    </a:lnTo>
                    <a:lnTo>
                      <a:pt x="5279" y="1365"/>
                    </a:lnTo>
                    <a:lnTo>
                      <a:pt x="5279" y="1330"/>
                    </a:lnTo>
                    <a:lnTo>
                      <a:pt x="5277" y="1294"/>
                    </a:lnTo>
                    <a:lnTo>
                      <a:pt x="5271" y="1256"/>
                    </a:lnTo>
                    <a:lnTo>
                      <a:pt x="5264" y="1217"/>
                    </a:lnTo>
                    <a:lnTo>
                      <a:pt x="5255" y="1175"/>
                    </a:lnTo>
                    <a:lnTo>
                      <a:pt x="5244" y="1129"/>
                    </a:lnTo>
                    <a:lnTo>
                      <a:pt x="5231" y="1080"/>
                    </a:lnTo>
                    <a:lnTo>
                      <a:pt x="5228" y="1059"/>
                    </a:lnTo>
                    <a:lnTo>
                      <a:pt x="5223" y="1039"/>
                    </a:lnTo>
                    <a:lnTo>
                      <a:pt x="5216" y="1018"/>
                    </a:lnTo>
                    <a:lnTo>
                      <a:pt x="5207" y="998"/>
                    </a:lnTo>
                    <a:lnTo>
                      <a:pt x="5198" y="979"/>
                    </a:lnTo>
                    <a:lnTo>
                      <a:pt x="5189" y="960"/>
                    </a:lnTo>
                    <a:lnTo>
                      <a:pt x="5180" y="940"/>
                    </a:lnTo>
                    <a:lnTo>
                      <a:pt x="5172" y="921"/>
                    </a:lnTo>
                    <a:lnTo>
                      <a:pt x="5165" y="902"/>
                    </a:lnTo>
                    <a:lnTo>
                      <a:pt x="5159" y="883"/>
                    </a:lnTo>
                    <a:lnTo>
                      <a:pt x="5155" y="865"/>
                    </a:lnTo>
                    <a:lnTo>
                      <a:pt x="5153" y="847"/>
                    </a:lnTo>
                    <a:lnTo>
                      <a:pt x="5154" y="829"/>
                    </a:lnTo>
                    <a:lnTo>
                      <a:pt x="5158" y="811"/>
                    </a:lnTo>
                    <a:lnTo>
                      <a:pt x="5166" y="794"/>
                    </a:lnTo>
                    <a:lnTo>
                      <a:pt x="5178" y="778"/>
                    </a:lnTo>
                    <a:lnTo>
                      <a:pt x="5198" y="747"/>
                    </a:lnTo>
                    <a:lnTo>
                      <a:pt x="5223" y="722"/>
                    </a:lnTo>
                    <a:lnTo>
                      <a:pt x="5252" y="700"/>
                    </a:lnTo>
                    <a:lnTo>
                      <a:pt x="5285" y="683"/>
                    </a:lnTo>
                    <a:lnTo>
                      <a:pt x="5319" y="669"/>
                    </a:lnTo>
                    <a:lnTo>
                      <a:pt x="5357" y="658"/>
                    </a:lnTo>
                    <a:lnTo>
                      <a:pt x="5397" y="648"/>
                    </a:lnTo>
                    <a:lnTo>
                      <a:pt x="5437" y="640"/>
                    </a:lnTo>
                    <a:lnTo>
                      <a:pt x="5479" y="633"/>
                    </a:lnTo>
                    <a:lnTo>
                      <a:pt x="5521" y="626"/>
                    </a:lnTo>
                    <a:lnTo>
                      <a:pt x="5562" y="619"/>
                    </a:lnTo>
                    <a:lnTo>
                      <a:pt x="5602" y="612"/>
                    </a:lnTo>
                    <a:lnTo>
                      <a:pt x="5642" y="602"/>
                    </a:lnTo>
                    <a:lnTo>
                      <a:pt x="5678" y="590"/>
                    </a:lnTo>
                    <a:lnTo>
                      <a:pt x="5713" y="577"/>
                    </a:lnTo>
                    <a:lnTo>
                      <a:pt x="5745" y="561"/>
                    </a:lnTo>
                    <a:lnTo>
                      <a:pt x="5771" y="541"/>
                    </a:lnTo>
                    <a:lnTo>
                      <a:pt x="5791" y="516"/>
                    </a:lnTo>
                    <a:lnTo>
                      <a:pt x="5804" y="488"/>
                    </a:lnTo>
                    <a:lnTo>
                      <a:pt x="5813" y="457"/>
                    </a:lnTo>
                    <a:lnTo>
                      <a:pt x="5819" y="424"/>
                    </a:lnTo>
                    <a:lnTo>
                      <a:pt x="5821" y="388"/>
                    </a:lnTo>
                    <a:lnTo>
                      <a:pt x="5820" y="352"/>
                    </a:lnTo>
                    <a:lnTo>
                      <a:pt x="5819" y="314"/>
                    </a:lnTo>
                    <a:lnTo>
                      <a:pt x="5816" y="276"/>
                    </a:lnTo>
                    <a:lnTo>
                      <a:pt x="5814" y="239"/>
                    </a:lnTo>
                    <a:lnTo>
                      <a:pt x="5815" y="202"/>
                    </a:lnTo>
                    <a:lnTo>
                      <a:pt x="5818" y="167"/>
                    </a:lnTo>
                    <a:lnTo>
                      <a:pt x="5824" y="132"/>
                    </a:lnTo>
                    <a:lnTo>
                      <a:pt x="5833" y="100"/>
                    </a:lnTo>
                    <a:lnTo>
                      <a:pt x="5848" y="72"/>
                    </a:lnTo>
                    <a:lnTo>
                      <a:pt x="5869" y="48"/>
                    </a:lnTo>
                    <a:lnTo>
                      <a:pt x="5874" y="41"/>
                    </a:lnTo>
                    <a:lnTo>
                      <a:pt x="5882" y="34"/>
                    </a:lnTo>
                    <a:lnTo>
                      <a:pt x="5891" y="28"/>
                    </a:lnTo>
                    <a:lnTo>
                      <a:pt x="5901" y="21"/>
                    </a:lnTo>
                    <a:lnTo>
                      <a:pt x="5912" y="15"/>
                    </a:lnTo>
                    <a:lnTo>
                      <a:pt x="5925" y="10"/>
                    </a:lnTo>
                    <a:lnTo>
                      <a:pt x="5939" y="5"/>
                    </a:lnTo>
                    <a:lnTo>
                      <a:pt x="5952" y="2"/>
                    </a:lnTo>
                    <a:lnTo>
                      <a:pt x="5966" y="0"/>
                    </a:lnTo>
                    <a:lnTo>
                      <a:pt x="5981" y="1"/>
                    </a:lnTo>
                    <a:lnTo>
                      <a:pt x="5995" y="3"/>
                    </a:lnTo>
                    <a:lnTo>
                      <a:pt x="6011" y="8"/>
                    </a:lnTo>
                    <a:lnTo>
                      <a:pt x="6025" y="15"/>
                    </a:lnTo>
                    <a:lnTo>
                      <a:pt x="6039" y="26"/>
                    </a:lnTo>
                    <a:lnTo>
                      <a:pt x="6052" y="40"/>
                    </a:lnTo>
                    <a:lnTo>
                      <a:pt x="6066" y="59"/>
                    </a:lnTo>
                    <a:lnTo>
                      <a:pt x="6153" y="109"/>
                    </a:lnTo>
                    <a:lnTo>
                      <a:pt x="6147" y="164"/>
                    </a:lnTo>
                    <a:lnTo>
                      <a:pt x="6152" y="216"/>
                    </a:lnTo>
                    <a:lnTo>
                      <a:pt x="6165" y="264"/>
                    </a:lnTo>
                    <a:lnTo>
                      <a:pt x="6187" y="309"/>
                    </a:lnTo>
                    <a:lnTo>
                      <a:pt x="6215" y="351"/>
                    </a:lnTo>
                    <a:lnTo>
                      <a:pt x="6249" y="390"/>
                    </a:lnTo>
                    <a:lnTo>
                      <a:pt x="6288" y="427"/>
                    </a:lnTo>
                    <a:lnTo>
                      <a:pt x="6332" y="461"/>
                    </a:lnTo>
                    <a:lnTo>
                      <a:pt x="6379" y="495"/>
                    </a:lnTo>
                    <a:lnTo>
                      <a:pt x="6428" y="526"/>
                    </a:lnTo>
                    <a:lnTo>
                      <a:pt x="6477" y="558"/>
                    </a:lnTo>
                    <a:lnTo>
                      <a:pt x="6527" y="588"/>
                    </a:lnTo>
                    <a:lnTo>
                      <a:pt x="6577" y="620"/>
                    </a:lnTo>
                    <a:lnTo>
                      <a:pt x="6625" y="650"/>
                    </a:lnTo>
                    <a:lnTo>
                      <a:pt x="6671" y="682"/>
                    </a:lnTo>
                    <a:lnTo>
                      <a:pt x="6712" y="716"/>
                    </a:lnTo>
                    <a:lnTo>
                      <a:pt x="6738" y="735"/>
                    </a:lnTo>
                    <a:lnTo>
                      <a:pt x="6761" y="758"/>
                    </a:lnTo>
                    <a:lnTo>
                      <a:pt x="6781" y="785"/>
                    </a:lnTo>
                    <a:lnTo>
                      <a:pt x="6800" y="813"/>
                    </a:lnTo>
                    <a:lnTo>
                      <a:pt x="6816" y="843"/>
                    </a:lnTo>
                    <a:lnTo>
                      <a:pt x="6831" y="874"/>
                    </a:lnTo>
                    <a:lnTo>
                      <a:pt x="6845" y="907"/>
                    </a:lnTo>
                    <a:lnTo>
                      <a:pt x="6861" y="939"/>
                    </a:lnTo>
                    <a:lnTo>
                      <a:pt x="6875" y="973"/>
                    </a:lnTo>
                    <a:lnTo>
                      <a:pt x="6891" y="1004"/>
                    </a:lnTo>
                    <a:lnTo>
                      <a:pt x="6907" y="1036"/>
                    </a:lnTo>
                    <a:lnTo>
                      <a:pt x="6927" y="1066"/>
                    </a:lnTo>
                    <a:lnTo>
                      <a:pt x="6947" y="1094"/>
                    </a:lnTo>
                    <a:lnTo>
                      <a:pt x="6972" y="1120"/>
                    </a:lnTo>
                    <a:lnTo>
                      <a:pt x="6998" y="1144"/>
                    </a:lnTo>
                    <a:lnTo>
                      <a:pt x="7030" y="1164"/>
                    </a:lnTo>
                    <a:lnTo>
                      <a:pt x="7065" y="1176"/>
                    </a:lnTo>
                    <a:lnTo>
                      <a:pt x="7100" y="1189"/>
                    </a:lnTo>
                    <a:lnTo>
                      <a:pt x="7130" y="1203"/>
                    </a:lnTo>
                    <a:lnTo>
                      <a:pt x="7159" y="1220"/>
                    </a:lnTo>
                    <a:lnTo>
                      <a:pt x="7184" y="1236"/>
                    </a:lnTo>
                    <a:lnTo>
                      <a:pt x="7207" y="1254"/>
                    </a:lnTo>
                    <a:lnTo>
                      <a:pt x="7228" y="1274"/>
                    </a:lnTo>
                    <a:lnTo>
                      <a:pt x="7245" y="1295"/>
                    </a:lnTo>
                    <a:lnTo>
                      <a:pt x="7259" y="1318"/>
                    </a:lnTo>
                    <a:lnTo>
                      <a:pt x="7272" y="1344"/>
                    </a:lnTo>
                    <a:lnTo>
                      <a:pt x="7281" y="1371"/>
                    </a:lnTo>
                    <a:lnTo>
                      <a:pt x="7287" y="1402"/>
                    </a:lnTo>
                    <a:lnTo>
                      <a:pt x="7290" y="1433"/>
                    </a:lnTo>
                    <a:lnTo>
                      <a:pt x="7290" y="1469"/>
                    </a:lnTo>
                    <a:lnTo>
                      <a:pt x="7288" y="1506"/>
                    </a:lnTo>
                    <a:lnTo>
                      <a:pt x="7283" y="1548"/>
                    </a:lnTo>
                    <a:lnTo>
                      <a:pt x="7235" y="1551"/>
                    </a:lnTo>
                    <a:lnTo>
                      <a:pt x="7187" y="1552"/>
                    </a:lnTo>
                    <a:lnTo>
                      <a:pt x="7139" y="1553"/>
                    </a:lnTo>
                    <a:lnTo>
                      <a:pt x="7091" y="1552"/>
                    </a:lnTo>
                    <a:lnTo>
                      <a:pt x="7043" y="1552"/>
                    </a:lnTo>
                    <a:lnTo>
                      <a:pt x="6995" y="1551"/>
                    </a:lnTo>
                    <a:lnTo>
                      <a:pt x="6947" y="1551"/>
                    </a:lnTo>
                    <a:lnTo>
                      <a:pt x="6901" y="1552"/>
                    </a:lnTo>
                    <a:lnTo>
                      <a:pt x="6856" y="1554"/>
                    </a:lnTo>
                    <a:lnTo>
                      <a:pt x="6812" y="1557"/>
                    </a:lnTo>
                    <a:lnTo>
                      <a:pt x="6770" y="1563"/>
                    </a:lnTo>
                    <a:lnTo>
                      <a:pt x="6730" y="1572"/>
                    </a:lnTo>
                    <a:lnTo>
                      <a:pt x="6691" y="1582"/>
                    </a:lnTo>
                    <a:lnTo>
                      <a:pt x="6654" y="1596"/>
                    </a:lnTo>
                    <a:lnTo>
                      <a:pt x="6621" y="1613"/>
                    </a:lnTo>
                    <a:lnTo>
                      <a:pt x="6590" y="1636"/>
                    </a:lnTo>
                    <a:lnTo>
                      <a:pt x="6579" y="1649"/>
                    </a:lnTo>
                    <a:lnTo>
                      <a:pt x="6575" y="1664"/>
                    </a:lnTo>
                    <a:lnTo>
                      <a:pt x="6577" y="1683"/>
                    </a:lnTo>
                    <a:lnTo>
                      <a:pt x="6585" y="1705"/>
                    </a:lnTo>
                    <a:lnTo>
                      <a:pt x="6597" y="1727"/>
                    </a:lnTo>
                    <a:lnTo>
                      <a:pt x="6614" y="1751"/>
                    </a:lnTo>
                    <a:lnTo>
                      <a:pt x="6633" y="1778"/>
                    </a:lnTo>
                    <a:lnTo>
                      <a:pt x="6655" y="1804"/>
                    </a:lnTo>
                    <a:lnTo>
                      <a:pt x="6679" y="1832"/>
                    </a:lnTo>
                    <a:lnTo>
                      <a:pt x="6703" y="1858"/>
                    </a:lnTo>
                    <a:lnTo>
                      <a:pt x="6728" y="1886"/>
                    </a:lnTo>
                    <a:lnTo>
                      <a:pt x="6752" y="1912"/>
                    </a:lnTo>
                    <a:lnTo>
                      <a:pt x="6775" y="1937"/>
                    </a:lnTo>
                    <a:lnTo>
                      <a:pt x="6796" y="1962"/>
                    </a:lnTo>
                    <a:lnTo>
                      <a:pt x="6813" y="1985"/>
                    </a:lnTo>
                    <a:lnTo>
                      <a:pt x="6828" y="2007"/>
                    </a:lnTo>
                    <a:lnTo>
                      <a:pt x="6828" y="2012"/>
                    </a:lnTo>
                    <a:lnTo>
                      <a:pt x="6828" y="2018"/>
                    </a:lnTo>
                    <a:lnTo>
                      <a:pt x="6829" y="2024"/>
                    </a:lnTo>
                    <a:lnTo>
                      <a:pt x="6829" y="2031"/>
                    </a:lnTo>
                    <a:lnTo>
                      <a:pt x="6830" y="2038"/>
                    </a:lnTo>
                    <a:lnTo>
                      <a:pt x="6831" y="2045"/>
                    </a:lnTo>
                    <a:lnTo>
                      <a:pt x="6831" y="2051"/>
                    </a:lnTo>
                    <a:lnTo>
                      <a:pt x="6832" y="2058"/>
                    </a:lnTo>
                    <a:lnTo>
                      <a:pt x="6832" y="2065"/>
                    </a:lnTo>
                    <a:lnTo>
                      <a:pt x="6833" y="2071"/>
                    </a:lnTo>
                    <a:lnTo>
                      <a:pt x="6833" y="2076"/>
                    </a:lnTo>
                    <a:lnTo>
                      <a:pt x="6834" y="2081"/>
                    </a:lnTo>
                    <a:lnTo>
                      <a:pt x="6834" y="2084"/>
                    </a:lnTo>
                    <a:lnTo>
                      <a:pt x="6834" y="2087"/>
                    </a:lnTo>
                    <a:lnTo>
                      <a:pt x="6834" y="2089"/>
                    </a:lnTo>
                    <a:lnTo>
                      <a:pt x="6835" y="2090"/>
                    </a:lnTo>
                    <a:lnTo>
                      <a:pt x="6799" y="2097"/>
                    </a:lnTo>
                    <a:lnTo>
                      <a:pt x="6762" y="2102"/>
                    </a:lnTo>
                    <a:lnTo>
                      <a:pt x="6727" y="2106"/>
                    </a:lnTo>
                    <a:lnTo>
                      <a:pt x="6690" y="2110"/>
                    </a:lnTo>
                    <a:lnTo>
                      <a:pt x="6654" y="2112"/>
                    </a:lnTo>
                    <a:lnTo>
                      <a:pt x="6618" y="2114"/>
                    </a:lnTo>
                    <a:lnTo>
                      <a:pt x="6582" y="2115"/>
                    </a:lnTo>
                    <a:lnTo>
                      <a:pt x="6547" y="2117"/>
                    </a:lnTo>
                    <a:lnTo>
                      <a:pt x="6512" y="2119"/>
                    </a:lnTo>
                    <a:lnTo>
                      <a:pt x="6477" y="2122"/>
                    </a:lnTo>
                    <a:lnTo>
                      <a:pt x="6443" y="2126"/>
                    </a:lnTo>
                    <a:lnTo>
                      <a:pt x="6409" y="2130"/>
                    </a:lnTo>
                    <a:lnTo>
                      <a:pt x="6377" y="2136"/>
                    </a:lnTo>
                    <a:lnTo>
                      <a:pt x="6344" y="2144"/>
                    </a:lnTo>
                    <a:lnTo>
                      <a:pt x="6314" y="2154"/>
                    </a:lnTo>
                    <a:lnTo>
                      <a:pt x="6283" y="2166"/>
                    </a:lnTo>
                    <a:lnTo>
                      <a:pt x="6267" y="2173"/>
                    </a:lnTo>
                    <a:lnTo>
                      <a:pt x="6252" y="2181"/>
                    </a:lnTo>
                    <a:lnTo>
                      <a:pt x="6235" y="2191"/>
                    </a:lnTo>
                    <a:lnTo>
                      <a:pt x="6219" y="2201"/>
                    </a:lnTo>
                    <a:lnTo>
                      <a:pt x="6203" y="2212"/>
                    </a:lnTo>
                    <a:lnTo>
                      <a:pt x="6187" y="2224"/>
                    </a:lnTo>
                    <a:lnTo>
                      <a:pt x="6171" y="2236"/>
                    </a:lnTo>
                    <a:lnTo>
                      <a:pt x="6156" y="2250"/>
                    </a:lnTo>
                    <a:lnTo>
                      <a:pt x="6142" y="2263"/>
                    </a:lnTo>
                    <a:lnTo>
                      <a:pt x="6129" y="2276"/>
                    </a:lnTo>
                    <a:lnTo>
                      <a:pt x="6116" y="2289"/>
                    </a:lnTo>
                    <a:lnTo>
                      <a:pt x="6105" y="2301"/>
                    </a:lnTo>
                    <a:lnTo>
                      <a:pt x="6095" y="2315"/>
                    </a:lnTo>
                    <a:lnTo>
                      <a:pt x="6086" y="2327"/>
                    </a:lnTo>
                    <a:lnTo>
                      <a:pt x="6080" y="2339"/>
                    </a:lnTo>
                    <a:lnTo>
                      <a:pt x="6075" y="2350"/>
                    </a:lnTo>
                    <a:lnTo>
                      <a:pt x="6068" y="2417"/>
                    </a:lnTo>
                    <a:lnTo>
                      <a:pt x="6069" y="2483"/>
                    </a:lnTo>
                    <a:lnTo>
                      <a:pt x="6075" y="2547"/>
                    </a:lnTo>
                    <a:lnTo>
                      <a:pt x="6086" y="2609"/>
                    </a:lnTo>
                    <a:lnTo>
                      <a:pt x="6100" y="2671"/>
                    </a:lnTo>
                    <a:lnTo>
                      <a:pt x="6117" y="2731"/>
                    </a:lnTo>
                    <a:lnTo>
                      <a:pt x="6137" y="2791"/>
                    </a:lnTo>
                    <a:lnTo>
                      <a:pt x="6157" y="2851"/>
                    </a:lnTo>
                    <a:lnTo>
                      <a:pt x="6176" y="2910"/>
                    </a:lnTo>
                    <a:lnTo>
                      <a:pt x="6195" y="2970"/>
                    </a:lnTo>
                    <a:lnTo>
                      <a:pt x="6210" y="3031"/>
                    </a:lnTo>
                    <a:lnTo>
                      <a:pt x="6223" y="3092"/>
                    </a:lnTo>
                    <a:lnTo>
                      <a:pt x="6231" y="3155"/>
                    </a:lnTo>
                    <a:lnTo>
                      <a:pt x="6234" y="3219"/>
                    </a:lnTo>
                    <a:lnTo>
                      <a:pt x="6230" y="3286"/>
                    </a:lnTo>
                    <a:lnTo>
                      <a:pt x="6220" y="3355"/>
                    </a:lnTo>
                    <a:lnTo>
                      <a:pt x="6209" y="3386"/>
                    </a:lnTo>
                    <a:lnTo>
                      <a:pt x="6192" y="3419"/>
                    </a:lnTo>
                    <a:lnTo>
                      <a:pt x="6170" y="3451"/>
                    </a:lnTo>
                    <a:lnTo>
                      <a:pt x="6144" y="3485"/>
                    </a:lnTo>
                    <a:lnTo>
                      <a:pt x="6114" y="3517"/>
                    </a:lnTo>
                    <a:lnTo>
                      <a:pt x="6082" y="3551"/>
                    </a:lnTo>
                    <a:lnTo>
                      <a:pt x="6048" y="3584"/>
                    </a:lnTo>
                    <a:lnTo>
                      <a:pt x="6013" y="3617"/>
                    </a:lnTo>
                    <a:lnTo>
                      <a:pt x="5977" y="3651"/>
                    </a:lnTo>
                    <a:lnTo>
                      <a:pt x="5943" y="3684"/>
                    </a:lnTo>
                    <a:lnTo>
                      <a:pt x="5909" y="3718"/>
                    </a:lnTo>
                    <a:lnTo>
                      <a:pt x="5877" y="3751"/>
                    </a:lnTo>
                    <a:lnTo>
                      <a:pt x="5848" y="3784"/>
                    </a:lnTo>
                    <a:lnTo>
                      <a:pt x="5823" y="3817"/>
                    </a:lnTo>
                    <a:lnTo>
                      <a:pt x="5802" y="3850"/>
                    </a:lnTo>
                    <a:lnTo>
                      <a:pt x="5787" y="3883"/>
                    </a:lnTo>
                    <a:lnTo>
                      <a:pt x="5768" y="3931"/>
                    </a:lnTo>
                    <a:lnTo>
                      <a:pt x="5754" y="3980"/>
                    </a:lnTo>
                    <a:lnTo>
                      <a:pt x="5746" y="4028"/>
                    </a:lnTo>
                    <a:lnTo>
                      <a:pt x="5742" y="4075"/>
                    </a:lnTo>
                    <a:lnTo>
                      <a:pt x="5742" y="4122"/>
                    </a:lnTo>
                    <a:lnTo>
                      <a:pt x="5744" y="4169"/>
                    </a:lnTo>
                    <a:lnTo>
                      <a:pt x="5749" y="4216"/>
                    </a:lnTo>
                    <a:lnTo>
                      <a:pt x="5755" y="4263"/>
                    </a:lnTo>
                    <a:lnTo>
                      <a:pt x="5762" y="4309"/>
                    </a:lnTo>
                    <a:lnTo>
                      <a:pt x="5769" y="4355"/>
                    </a:lnTo>
                    <a:lnTo>
                      <a:pt x="5775" y="4402"/>
                    </a:lnTo>
                    <a:lnTo>
                      <a:pt x="5779" y="4449"/>
                    </a:lnTo>
                    <a:lnTo>
                      <a:pt x="5781" y="4495"/>
                    </a:lnTo>
                    <a:lnTo>
                      <a:pt x="5780" y="4543"/>
                    </a:lnTo>
                    <a:lnTo>
                      <a:pt x="5776" y="4590"/>
                    </a:lnTo>
                    <a:lnTo>
                      <a:pt x="5767" y="4639"/>
                    </a:lnTo>
                    <a:lnTo>
                      <a:pt x="5766" y="4643"/>
                    </a:lnTo>
                    <a:lnTo>
                      <a:pt x="5762" y="4647"/>
                    </a:lnTo>
                    <a:lnTo>
                      <a:pt x="5756" y="4650"/>
                    </a:lnTo>
                    <a:lnTo>
                      <a:pt x="5748" y="4652"/>
                    </a:lnTo>
                    <a:lnTo>
                      <a:pt x="5739" y="4654"/>
                    </a:lnTo>
                    <a:lnTo>
                      <a:pt x="5728" y="4656"/>
                    </a:lnTo>
                    <a:lnTo>
                      <a:pt x="5717" y="4658"/>
                    </a:lnTo>
                    <a:lnTo>
                      <a:pt x="5705" y="4660"/>
                    </a:lnTo>
                    <a:lnTo>
                      <a:pt x="5691" y="4663"/>
                    </a:lnTo>
                    <a:lnTo>
                      <a:pt x="5679" y="4666"/>
                    </a:lnTo>
                    <a:lnTo>
                      <a:pt x="5667" y="4669"/>
                    </a:lnTo>
                    <a:lnTo>
                      <a:pt x="5656" y="4674"/>
                    </a:lnTo>
                    <a:lnTo>
                      <a:pt x="5645" y="4680"/>
                    </a:lnTo>
                    <a:lnTo>
                      <a:pt x="5636" y="4686"/>
                    </a:lnTo>
                    <a:lnTo>
                      <a:pt x="5628" y="4696"/>
                    </a:lnTo>
                    <a:lnTo>
                      <a:pt x="5623" y="4706"/>
                    </a:lnTo>
                    <a:lnTo>
                      <a:pt x="5615" y="4685"/>
                    </a:lnTo>
                    <a:lnTo>
                      <a:pt x="5606" y="4666"/>
                    </a:lnTo>
                    <a:lnTo>
                      <a:pt x="5596" y="4648"/>
                    </a:lnTo>
                    <a:lnTo>
                      <a:pt x="5586" y="4631"/>
                    </a:lnTo>
                    <a:lnTo>
                      <a:pt x="5573" y="4614"/>
                    </a:lnTo>
                    <a:lnTo>
                      <a:pt x="5560" y="4598"/>
                    </a:lnTo>
                    <a:lnTo>
                      <a:pt x="5546" y="4582"/>
                    </a:lnTo>
                    <a:lnTo>
                      <a:pt x="5531" y="4566"/>
                    </a:lnTo>
                    <a:lnTo>
                      <a:pt x="5515" y="4552"/>
                    </a:lnTo>
                    <a:lnTo>
                      <a:pt x="5497" y="4538"/>
                    </a:lnTo>
                    <a:lnTo>
                      <a:pt x="5479" y="4524"/>
                    </a:lnTo>
                    <a:lnTo>
                      <a:pt x="5461" y="4510"/>
                    </a:lnTo>
                    <a:lnTo>
                      <a:pt x="5441" y="4495"/>
                    </a:lnTo>
                    <a:lnTo>
                      <a:pt x="5421" y="4482"/>
                    </a:lnTo>
                    <a:lnTo>
                      <a:pt x="5400" y="4468"/>
                    </a:lnTo>
                    <a:lnTo>
                      <a:pt x="5378" y="4455"/>
                    </a:lnTo>
                    <a:lnTo>
                      <a:pt x="5367" y="4433"/>
                    </a:lnTo>
                    <a:lnTo>
                      <a:pt x="5359" y="4412"/>
                    </a:lnTo>
                    <a:lnTo>
                      <a:pt x="5354" y="4389"/>
                    </a:lnTo>
                    <a:lnTo>
                      <a:pt x="5350" y="4365"/>
                    </a:lnTo>
                    <a:lnTo>
                      <a:pt x="5348" y="4341"/>
                    </a:lnTo>
                    <a:lnTo>
                      <a:pt x="5347" y="4316"/>
                    </a:lnTo>
                    <a:lnTo>
                      <a:pt x="5346" y="4292"/>
                    </a:lnTo>
                    <a:lnTo>
                      <a:pt x="5345" y="4269"/>
                    </a:lnTo>
                    <a:lnTo>
                      <a:pt x="5344" y="4245"/>
                    </a:lnTo>
                    <a:lnTo>
                      <a:pt x="5343" y="4223"/>
                    </a:lnTo>
                    <a:lnTo>
                      <a:pt x="5340" y="4203"/>
                    </a:lnTo>
                    <a:lnTo>
                      <a:pt x="5336" y="4183"/>
                    </a:lnTo>
                    <a:lnTo>
                      <a:pt x="5329" y="4165"/>
                    </a:lnTo>
                    <a:lnTo>
                      <a:pt x="5320" y="4150"/>
                    </a:lnTo>
                    <a:lnTo>
                      <a:pt x="5309" y="4136"/>
                    </a:lnTo>
                    <a:lnTo>
                      <a:pt x="5295" y="4126"/>
                    </a:lnTo>
                    <a:lnTo>
                      <a:pt x="5259" y="4107"/>
                    </a:lnTo>
                    <a:lnTo>
                      <a:pt x="5220" y="4097"/>
                    </a:lnTo>
                    <a:lnTo>
                      <a:pt x="5177" y="4093"/>
                    </a:lnTo>
                    <a:lnTo>
                      <a:pt x="5131" y="4097"/>
                    </a:lnTo>
                    <a:lnTo>
                      <a:pt x="5083" y="4106"/>
                    </a:lnTo>
                    <a:lnTo>
                      <a:pt x="5035" y="4120"/>
                    </a:lnTo>
                    <a:lnTo>
                      <a:pt x="4985" y="4138"/>
                    </a:lnTo>
                    <a:lnTo>
                      <a:pt x="4934" y="4161"/>
                    </a:lnTo>
                    <a:lnTo>
                      <a:pt x="4884" y="4185"/>
                    </a:lnTo>
                    <a:lnTo>
                      <a:pt x="4834" y="4212"/>
                    </a:lnTo>
                    <a:lnTo>
                      <a:pt x="4786" y="4239"/>
                    </a:lnTo>
                    <a:lnTo>
                      <a:pt x="4741" y="4267"/>
                    </a:lnTo>
                    <a:lnTo>
                      <a:pt x="4697" y="4293"/>
                    </a:lnTo>
                    <a:lnTo>
                      <a:pt x="4657" y="4318"/>
                    </a:lnTo>
                    <a:lnTo>
                      <a:pt x="4621" y="4342"/>
                    </a:lnTo>
                    <a:lnTo>
                      <a:pt x="4589" y="4362"/>
                    </a:lnTo>
                    <a:lnTo>
                      <a:pt x="4604" y="4355"/>
                    </a:lnTo>
                    <a:lnTo>
                      <a:pt x="4613" y="4353"/>
                    </a:lnTo>
                    <a:lnTo>
                      <a:pt x="4614" y="4357"/>
                    </a:lnTo>
                    <a:lnTo>
                      <a:pt x="4609" y="4366"/>
                    </a:lnTo>
                    <a:lnTo>
                      <a:pt x="4598" y="4380"/>
                    </a:lnTo>
                    <a:lnTo>
                      <a:pt x="4584" y="4400"/>
                    </a:lnTo>
                    <a:lnTo>
                      <a:pt x="4567" y="4423"/>
                    </a:lnTo>
                    <a:lnTo>
                      <a:pt x="4547" y="4451"/>
                    </a:lnTo>
                    <a:lnTo>
                      <a:pt x="4525" y="4482"/>
                    </a:lnTo>
                    <a:lnTo>
                      <a:pt x="4504" y="4518"/>
                    </a:lnTo>
                    <a:lnTo>
                      <a:pt x="4481" y="4556"/>
                    </a:lnTo>
                    <a:lnTo>
                      <a:pt x="4461" y="4599"/>
                    </a:lnTo>
                    <a:lnTo>
                      <a:pt x="4443" y="4644"/>
                    </a:lnTo>
                    <a:lnTo>
                      <a:pt x="4428" y="4693"/>
                    </a:lnTo>
                    <a:lnTo>
                      <a:pt x="4415" y="4743"/>
                    </a:lnTo>
                    <a:lnTo>
                      <a:pt x="4409" y="4797"/>
                    </a:lnTo>
                    <a:lnTo>
                      <a:pt x="4406" y="4883"/>
                    </a:lnTo>
                    <a:lnTo>
                      <a:pt x="4411" y="4970"/>
                    </a:lnTo>
                    <a:lnTo>
                      <a:pt x="4425" y="5059"/>
                    </a:lnTo>
                    <a:lnTo>
                      <a:pt x="4445" y="5146"/>
                    </a:lnTo>
                    <a:lnTo>
                      <a:pt x="4473" y="5231"/>
                    </a:lnTo>
                    <a:lnTo>
                      <a:pt x="4508" y="5313"/>
                    </a:lnTo>
                    <a:lnTo>
                      <a:pt x="4550" y="5389"/>
                    </a:lnTo>
                    <a:lnTo>
                      <a:pt x="4597" y="5459"/>
                    </a:lnTo>
                    <a:lnTo>
                      <a:pt x="4651" y="5522"/>
                    </a:lnTo>
                    <a:lnTo>
                      <a:pt x="4711" y="5575"/>
                    </a:lnTo>
                    <a:lnTo>
                      <a:pt x="4777" y="5619"/>
                    </a:lnTo>
                    <a:lnTo>
                      <a:pt x="4847" y="5649"/>
                    </a:lnTo>
                    <a:lnTo>
                      <a:pt x="4924" y="5667"/>
                    </a:lnTo>
                    <a:lnTo>
                      <a:pt x="5004" y="5671"/>
                    </a:lnTo>
                    <a:lnTo>
                      <a:pt x="5088" y="5657"/>
                    </a:lnTo>
                    <a:lnTo>
                      <a:pt x="5178" y="5628"/>
                    </a:lnTo>
                    <a:lnTo>
                      <a:pt x="5194" y="5620"/>
                    </a:lnTo>
                    <a:lnTo>
                      <a:pt x="5214" y="5610"/>
                    </a:lnTo>
                    <a:lnTo>
                      <a:pt x="5235" y="5598"/>
                    </a:lnTo>
                    <a:lnTo>
                      <a:pt x="5258" y="5586"/>
                    </a:lnTo>
                    <a:lnTo>
                      <a:pt x="5283" y="5573"/>
                    </a:lnTo>
                    <a:lnTo>
                      <a:pt x="5308" y="5560"/>
                    </a:lnTo>
                    <a:lnTo>
                      <a:pt x="5335" y="5548"/>
                    </a:lnTo>
                    <a:lnTo>
                      <a:pt x="5361" y="5535"/>
                    </a:lnTo>
                    <a:lnTo>
                      <a:pt x="5387" y="5524"/>
                    </a:lnTo>
                    <a:lnTo>
                      <a:pt x="5413" y="5516"/>
                    </a:lnTo>
                    <a:lnTo>
                      <a:pt x="5438" y="5509"/>
                    </a:lnTo>
                    <a:lnTo>
                      <a:pt x="5462" y="5506"/>
                    </a:lnTo>
                    <a:lnTo>
                      <a:pt x="5483" y="5505"/>
                    </a:lnTo>
                    <a:lnTo>
                      <a:pt x="5501" y="5508"/>
                    </a:lnTo>
                    <a:lnTo>
                      <a:pt x="5518" y="5516"/>
                    </a:lnTo>
                    <a:lnTo>
                      <a:pt x="5532" y="5528"/>
                    </a:lnTo>
                    <a:lnTo>
                      <a:pt x="5540" y="5539"/>
                    </a:lnTo>
                    <a:lnTo>
                      <a:pt x="5544" y="5556"/>
                    </a:lnTo>
                    <a:lnTo>
                      <a:pt x="5543" y="5575"/>
                    </a:lnTo>
                    <a:lnTo>
                      <a:pt x="5539" y="5596"/>
                    </a:lnTo>
                    <a:lnTo>
                      <a:pt x="5533" y="5621"/>
                    </a:lnTo>
                    <a:lnTo>
                      <a:pt x="5524" y="5647"/>
                    </a:lnTo>
                    <a:lnTo>
                      <a:pt x="5513" y="5674"/>
                    </a:lnTo>
                    <a:lnTo>
                      <a:pt x="5502" y="5701"/>
                    </a:lnTo>
                    <a:lnTo>
                      <a:pt x="5491" y="5727"/>
                    </a:lnTo>
                    <a:lnTo>
                      <a:pt x="5481" y="5753"/>
                    </a:lnTo>
                    <a:lnTo>
                      <a:pt x="5472" y="5777"/>
                    </a:lnTo>
                    <a:lnTo>
                      <a:pt x="5465" y="5800"/>
                    </a:lnTo>
                    <a:lnTo>
                      <a:pt x="5461" y="5819"/>
                    </a:lnTo>
                    <a:lnTo>
                      <a:pt x="5460" y="5834"/>
                    </a:lnTo>
                    <a:lnTo>
                      <a:pt x="5464" y="5846"/>
                    </a:lnTo>
                    <a:lnTo>
                      <a:pt x="5472" y="5854"/>
                    </a:lnTo>
                    <a:lnTo>
                      <a:pt x="5489" y="5865"/>
                    </a:lnTo>
                    <a:lnTo>
                      <a:pt x="5506" y="5870"/>
                    </a:lnTo>
                    <a:lnTo>
                      <a:pt x="5526" y="5872"/>
                    </a:lnTo>
                    <a:lnTo>
                      <a:pt x="5545" y="5869"/>
                    </a:lnTo>
                    <a:lnTo>
                      <a:pt x="5564" y="5864"/>
                    </a:lnTo>
                    <a:lnTo>
                      <a:pt x="5584" y="5857"/>
                    </a:lnTo>
                    <a:lnTo>
                      <a:pt x="5603" y="5848"/>
                    </a:lnTo>
                    <a:lnTo>
                      <a:pt x="5622" y="5840"/>
                    </a:lnTo>
                    <a:lnTo>
                      <a:pt x="5642" y="5832"/>
                    </a:lnTo>
                    <a:lnTo>
                      <a:pt x="5660" y="5826"/>
                    </a:lnTo>
                    <a:lnTo>
                      <a:pt x="5677" y="5822"/>
                    </a:lnTo>
                    <a:lnTo>
                      <a:pt x="5694" y="5822"/>
                    </a:lnTo>
                    <a:lnTo>
                      <a:pt x="5710" y="5825"/>
                    </a:lnTo>
                    <a:lnTo>
                      <a:pt x="5725" y="5833"/>
                    </a:lnTo>
                    <a:lnTo>
                      <a:pt x="5738" y="5847"/>
                    </a:lnTo>
                    <a:lnTo>
                      <a:pt x="5750" y="5869"/>
                    </a:lnTo>
                    <a:lnTo>
                      <a:pt x="5777" y="5920"/>
                    </a:lnTo>
                    <a:lnTo>
                      <a:pt x="5807" y="5965"/>
                    </a:lnTo>
                    <a:lnTo>
                      <a:pt x="5841" y="6005"/>
                    </a:lnTo>
                    <a:lnTo>
                      <a:pt x="5875" y="6039"/>
                    </a:lnTo>
                    <a:lnTo>
                      <a:pt x="5912" y="6067"/>
                    </a:lnTo>
                    <a:lnTo>
                      <a:pt x="5951" y="6091"/>
                    </a:lnTo>
                    <a:lnTo>
                      <a:pt x="5989" y="6112"/>
                    </a:lnTo>
                    <a:lnTo>
                      <a:pt x="6028" y="6129"/>
                    </a:lnTo>
                    <a:lnTo>
                      <a:pt x="6066" y="6142"/>
                    </a:lnTo>
                    <a:lnTo>
                      <a:pt x="6102" y="6153"/>
                    </a:lnTo>
                    <a:lnTo>
                      <a:pt x="6138" y="6163"/>
                    </a:lnTo>
                    <a:lnTo>
                      <a:pt x="6171" y="6171"/>
                    </a:lnTo>
                    <a:lnTo>
                      <a:pt x="6203" y="6177"/>
                    </a:lnTo>
                    <a:lnTo>
                      <a:pt x="6230" y="6182"/>
                    </a:lnTo>
                    <a:lnTo>
                      <a:pt x="6255" y="6188"/>
                    </a:lnTo>
                    <a:lnTo>
                      <a:pt x="6275" y="6194"/>
                    </a:lnTo>
                    <a:lnTo>
                      <a:pt x="6319" y="6210"/>
                    </a:lnTo>
                    <a:lnTo>
                      <a:pt x="6350" y="6226"/>
                    </a:lnTo>
                    <a:lnTo>
                      <a:pt x="6373" y="6240"/>
                    </a:lnTo>
                    <a:lnTo>
                      <a:pt x="6385" y="6253"/>
                    </a:lnTo>
                    <a:lnTo>
                      <a:pt x="6391" y="6265"/>
                    </a:lnTo>
                    <a:lnTo>
                      <a:pt x="6390" y="6276"/>
                    </a:lnTo>
                    <a:lnTo>
                      <a:pt x="6384" y="6287"/>
                    </a:lnTo>
                    <a:lnTo>
                      <a:pt x="6374" y="6297"/>
                    </a:lnTo>
                    <a:lnTo>
                      <a:pt x="6363" y="6306"/>
                    </a:lnTo>
                    <a:lnTo>
                      <a:pt x="6350" y="6315"/>
                    </a:lnTo>
                    <a:lnTo>
                      <a:pt x="6339" y="6324"/>
                    </a:lnTo>
                    <a:lnTo>
                      <a:pt x="6329" y="6333"/>
                    </a:lnTo>
                    <a:lnTo>
                      <a:pt x="6323" y="6342"/>
                    </a:lnTo>
                    <a:lnTo>
                      <a:pt x="6322" y="6350"/>
                    </a:lnTo>
                    <a:lnTo>
                      <a:pt x="6326" y="6359"/>
                    </a:lnTo>
                    <a:lnTo>
                      <a:pt x="6339" y="6368"/>
                    </a:lnTo>
                    <a:lnTo>
                      <a:pt x="6307" y="6370"/>
                    </a:lnTo>
                    <a:lnTo>
                      <a:pt x="6272" y="6373"/>
                    </a:lnTo>
                    <a:lnTo>
                      <a:pt x="6235" y="6376"/>
                    </a:lnTo>
                    <a:lnTo>
                      <a:pt x="6197" y="6378"/>
                    </a:lnTo>
                    <a:lnTo>
                      <a:pt x="6157" y="6378"/>
                    </a:lnTo>
                    <a:lnTo>
                      <a:pt x="6115" y="6377"/>
                    </a:lnTo>
                    <a:lnTo>
                      <a:pt x="6072" y="6374"/>
                    </a:lnTo>
                    <a:lnTo>
                      <a:pt x="6028" y="6369"/>
                    </a:lnTo>
                    <a:lnTo>
                      <a:pt x="5981" y="6361"/>
                    </a:lnTo>
                    <a:lnTo>
                      <a:pt x="5934" y="6349"/>
                    </a:lnTo>
                    <a:lnTo>
                      <a:pt x="5887" y="6333"/>
                    </a:lnTo>
                    <a:lnTo>
                      <a:pt x="5838" y="6314"/>
                    </a:lnTo>
                    <a:lnTo>
                      <a:pt x="5789" y="6290"/>
                    </a:lnTo>
                    <a:lnTo>
                      <a:pt x="5738" y="6260"/>
                    </a:lnTo>
                    <a:lnTo>
                      <a:pt x="5688" y="6226"/>
                    </a:lnTo>
                    <a:lnTo>
                      <a:pt x="5638" y="6185"/>
                    </a:lnTo>
                    <a:lnTo>
                      <a:pt x="5613" y="6168"/>
                    </a:lnTo>
                    <a:lnTo>
                      <a:pt x="5588" y="6156"/>
                    </a:lnTo>
                    <a:lnTo>
                      <a:pt x="5560" y="6150"/>
                    </a:lnTo>
                    <a:lnTo>
                      <a:pt x="5532" y="6147"/>
                    </a:lnTo>
                    <a:lnTo>
                      <a:pt x="5502" y="6149"/>
                    </a:lnTo>
                    <a:lnTo>
                      <a:pt x="5471" y="6153"/>
                    </a:lnTo>
                    <a:lnTo>
                      <a:pt x="5438" y="6162"/>
                    </a:lnTo>
                    <a:lnTo>
                      <a:pt x="5406" y="6173"/>
                    </a:lnTo>
                    <a:lnTo>
                      <a:pt x="5372" y="6186"/>
                    </a:lnTo>
                    <a:lnTo>
                      <a:pt x="5340" y="6200"/>
                    </a:lnTo>
                    <a:lnTo>
                      <a:pt x="5306" y="6217"/>
                    </a:lnTo>
                    <a:lnTo>
                      <a:pt x="5273" y="6235"/>
                    </a:lnTo>
                    <a:lnTo>
                      <a:pt x="5239" y="6253"/>
                    </a:lnTo>
                    <a:lnTo>
                      <a:pt x="5207" y="6272"/>
                    </a:lnTo>
                    <a:lnTo>
                      <a:pt x="5176" y="6291"/>
                    </a:lnTo>
                    <a:lnTo>
                      <a:pt x="5145" y="6310"/>
                    </a:lnTo>
                    <a:lnTo>
                      <a:pt x="5118" y="6327"/>
                    </a:lnTo>
                    <a:lnTo>
                      <a:pt x="5086" y="6345"/>
                    </a:lnTo>
                    <a:lnTo>
                      <a:pt x="5051" y="6362"/>
                    </a:lnTo>
                    <a:lnTo>
                      <a:pt x="5012" y="6378"/>
                    </a:lnTo>
                    <a:lnTo>
                      <a:pt x="4972" y="6392"/>
                    </a:lnTo>
                    <a:lnTo>
                      <a:pt x="4928" y="6406"/>
                    </a:lnTo>
                    <a:lnTo>
                      <a:pt x="4883" y="6418"/>
                    </a:lnTo>
                    <a:lnTo>
                      <a:pt x="4838" y="6428"/>
                    </a:lnTo>
                    <a:lnTo>
                      <a:pt x="4793" y="6436"/>
                    </a:lnTo>
                    <a:lnTo>
                      <a:pt x="4748" y="6442"/>
                    </a:lnTo>
                    <a:lnTo>
                      <a:pt x="4704" y="6446"/>
                    </a:lnTo>
                    <a:lnTo>
                      <a:pt x="4661" y="6447"/>
                    </a:lnTo>
                    <a:lnTo>
                      <a:pt x="4622" y="6445"/>
                    </a:lnTo>
                    <a:lnTo>
                      <a:pt x="4585" y="6440"/>
                    </a:lnTo>
                    <a:lnTo>
                      <a:pt x="4552" y="6432"/>
                    </a:lnTo>
                    <a:lnTo>
                      <a:pt x="4522" y="6421"/>
                    </a:lnTo>
                    <a:lnTo>
                      <a:pt x="4491" y="6406"/>
                    </a:lnTo>
                    <a:lnTo>
                      <a:pt x="4461" y="6388"/>
                    </a:lnTo>
                    <a:lnTo>
                      <a:pt x="4433" y="6368"/>
                    </a:lnTo>
                    <a:lnTo>
                      <a:pt x="4407" y="6346"/>
                    </a:lnTo>
                    <a:lnTo>
                      <a:pt x="4382" y="6321"/>
                    </a:lnTo>
                    <a:lnTo>
                      <a:pt x="4357" y="6295"/>
                    </a:lnTo>
                    <a:lnTo>
                      <a:pt x="4334" y="6267"/>
                    </a:lnTo>
                    <a:lnTo>
                      <a:pt x="4311" y="6240"/>
                    </a:lnTo>
                    <a:lnTo>
                      <a:pt x="4287" y="6211"/>
                    </a:lnTo>
                    <a:lnTo>
                      <a:pt x="4263" y="6183"/>
                    </a:lnTo>
                    <a:lnTo>
                      <a:pt x="4238" y="6155"/>
                    </a:lnTo>
                    <a:lnTo>
                      <a:pt x="4214" y="6128"/>
                    </a:lnTo>
                    <a:lnTo>
                      <a:pt x="4188" y="6103"/>
                    </a:lnTo>
                    <a:lnTo>
                      <a:pt x="4159" y="6078"/>
                    </a:lnTo>
                    <a:lnTo>
                      <a:pt x="4130" y="6057"/>
                    </a:lnTo>
                    <a:lnTo>
                      <a:pt x="4098" y="6038"/>
                    </a:lnTo>
                    <a:lnTo>
                      <a:pt x="4082" y="6032"/>
                    </a:lnTo>
                    <a:lnTo>
                      <a:pt x="4067" y="6028"/>
                    </a:lnTo>
                    <a:lnTo>
                      <a:pt x="4052" y="6022"/>
                    </a:lnTo>
                    <a:lnTo>
                      <a:pt x="4037" y="6016"/>
                    </a:lnTo>
                    <a:lnTo>
                      <a:pt x="4023" y="6010"/>
                    </a:lnTo>
                    <a:lnTo>
                      <a:pt x="4010" y="6003"/>
                    </a:lnTo>
                    <a:lnTo>
                      <a:pt x="3995" y="5996"/>
                    </a:lnTo>
                    <a:lnTo>
                      <a:pt x="3982" y="5988"/>
                    </a:lnTo>
                    <a:lnTo>
                      <a:pt x="3968" y="5980"/>
                    </a:lnTo>
                    <a:lnTo>
                      <a:pt x="3954" y="5971"/>
                    </a:lnTo>
                    <a:lnTo>
                      <a:pt x="3940" y="5962"/>
                    </a:lnTo>
                    <a:lnTo>
                      <a:pt x="3925" y="5954"/>
                    </a:lnTo>
                    <a:lnTo>
                      <a:pt x="3911" y="5945"/>
                    </a:lnTo>
                    <a:lnTo>
                      <a:pt x="3896" y="5936"/>
                    </a:lnTo>
                    <a:lnTo>
                      <a:pt x="3880" y="5927"/>
                    </a:lnTo>
                    <a:lnTo>
                      <a:pt x="3864" y="5919"/>
                    </a:lnTo>
                    <a:lnTo>
                      <a:pt x="3829" y="5898"/>
                    </a:lnTo>
                    <a:lnTo>
                      <a:pt x="3797" y="5875"/>
                    </a:lnTo>
                    <a:lnTo>
                      <a:pt x="3771" y="5847"/>
                    </a:lnTo>
                    <a:lnTo>
                      <a:pt x="3747" y="5817"/>
                    </a:lnTo>
                    <a:lnTo>
                      <a:pt x="3727" y="5784"/>
                    </a:lnTo>
                    <a:lnTo>
                      <a:pt x="3709" y="5749"/>
                    </a:lnTo>
                    <a:lnTo>
                      <a:pt x="3692" y="5712"/>
                    </a:lnTo>
                    <a:lnTo>
                      <a:pt x="3678" y="5675"/>
                    </a:lnTo>
                    <a:lnTo>
                      <a:pt x="3664" y="5636"/>
                    </a:lnTo>
                    <a:lnTo>
                      <a:pt x="3649" y="5597"/>
                    </a:lnTo>
                    <a:lnTo>
                      <a:pt x="3634" y="5559"/>
                    </a:lnTo>
                    <a:lnTo>
                      <a:pt x="3618" y="5521"/>
                    </a:lnTo>
                    <a:lnTo>
                      <a:pt x="3600" y="5485"/>
                    </a:lnTo>
                    <a:lnTo>
                      <a:pt x="3580" y="5450"/>
                    </a:lnTo>
                    <a:lnTo>
                      <a:pt x="3557" y="5416"/>
                    </a:lnTo>
                    <a:lnTo>
                      <a:pt x="3531" y="5387"/>
                    </a:lnTo>
                    <a:lnTo>
                      <a:pt x="3520" y="5453"/>
                    </a:lnTo>
                    <a:lnTo>
                      <a:pt x="3519" y="5513"/>
                    </a:lnTo>
                    <a:lnTo>
                      <a:pt x="3525" y="5569"/>
                    </a:lnTo>
                    <a:lnTo>
                      <a:pt x="3536" y="5621"/>
                    </a:lnTo>
                    <a:lnTo>
                      <a:pt x="3553" y="5669"/>
                    </a:lnTo>
                    <a:lnTo>
                      <a:pt x="3573" y="5714"/>
                    </a:lnTo>
                    <a:lnTo>
                      <a:pt x="3596" y="5759"/>
                    </a:lnTo>
                    <a:lnTo>
                      <a:pt x="3619" y="5802"/>
                    </a:lnTo>
                    <a:lnTo>
                      <a:pt x="3643" y="5844"/>
                    </a:lnTo>
                    <a:lnTo>
                      <a:pt x="3664" y="5887"/>
                    </a:lnTo>
                    <a:lnTo>
                      <a:pt x="3682" y="5932"/>
                    </a:lnTo>
                    <a:lnTo>
                      <a:pt x="3696" y="5979"/>
                    </a:lnTo>
                    <a:lnTo>
                      <a:pt x="3706" y="6027"/>
                    </a:lnTo>
                    <a:lnTo>
                      <a:pt x="3708" y="6080"/>
                    </a:lnTo>
                    <a:lnTo>
                      <a:pt x="3702" y="6137"/>
                    </a:lnTo>
                    <a:lnTo>
                      <a:pt x="3686" y="6199"/>
                    </a:lnTo>
                    <a:lnTo>
                      <a:pt x="3684" y="6203"/>
                    </a:lnTo>
                    <a:lnTo>
                      <a:pt x="3679" y="6205"/>
                    </a:lnTo>
                    <a:lnTo>
                      <a:pt x="3671" y="6207"/>
                    </a:lnTo>
                    <a:lnTo>
                      <a:pt x="3660" y="6206"/>
                    </a:lnTo>
                    <a:lnTo>
                      <a:pt x="3648" y="6205"/>
                    </a:lnTo>
                    <a:lnTo>
                      <a:pt x="3632" y="6203"/>
                    </a:lnTo>
                    <a:lnTo>
                      <a:pt x="3615" y="6200"/>
                    </a:lnTo>
                    <a:lnTo>
                      <a:pt x="3598" y="6196"/>
                    </a:lnTo>
                    <a:lnTo>
                      <a:pt x="3580" y="6191"/>
                    </a:lnTo>
                    <a:lnTo>
                      <a:pt x="3561" y="6186"/>
                    </a:lnTo>
                    <a:lnTo>
                      <a:pt x="3542" y="6181"/>
                    </a:lnTo>
                    <a:lnTo>
                      <a:pt x="3525" y="6176"/>
                    </a:lnTo>
                    <a:lnTo>
                      <a:pt x="3507" y="6170"/>
                    </a:lnTo>
                    <a:lnTo>
                      <a:pt x="3491" y="6165"/>
                    </a:lnTo>
                    <a:lnTo>
                      <a:pt x="3477" y="6160"/>
                    </a:lnTo>
                    <a:lnTo>
                      <a:pt x="3466" y="6155"/>
                    </a:lnTo>
                    <a:lnTo>
                      <a:pt x="3431" y="6119"/>
                    </a:lnTo>
                    <a:lnTo>
                      <a:pt x="3399" y="6088"/>
                    </a:lnTo>
                    <a:lnTo>
                      <a:pt x="3368" y="6063"/>
                    </a:lnTo>
                    <a:lnTo>
                      <a:pt x="3340" y="6041"/>
                    </a:lnTo>
                    <a:lnTo>
                      <a:pt x="3312" y="6020"/>
                    </a:lnTo>
                    <a:lnTo>
                      <a:pt x="3286" y="6003"/>
                    </a:lnTo>
                    <a:lnTo>
                      <a:pt x="3260" y="5987"/>
                    </a:lnTo>
                    <a:lnTo>
                      <a:pt x="3236" y="5969"/>
                    </a:lnTo>
                    <a:lnTo>
                      <a:pt x="3213" y="5952"/>
                    </a:lnTo>
                    <a:lnTo>
                      <a:pt x="3190" y="5934"/>
                    </a:lnTo>
                    <a:lnTo>
                      <a:pt x="3169" y="5913"/>
                    </a:lnTo>
                    <a:lnTo>
                      <a:pt x="3147" y="5887"/>
                    </a:lnTo>
                    <a:lnTo>
                      <a:pt x="3127" y="5859"/>
                    </a:lnTo>
                    <a:lnTo>
                      <a:pt x="3107" y="5824"/>
                    </a:lnTo>
                    <a:lnTo>
                      <a:pt x="3086" y="5784"/>
                    </a:lnTo>
                    <a:lnTo>
                      <a:pt x="3067" y="5738"/>
                    </a:lnTo>
                    <a:lnTo>
                      <a:pt x="3065" y="5726"/>
                    </a:lnTo>
                    <a:lnTo>
                      <a:pt x="3062" y="5716"/>
                    </a:lnTo>
                    <a:lnTo>
                      <a:pt x="3059" y="5706"/>
                    </a:lnTo>
                    <a:lnTo>
                      <a:pt x="3054" y="5696"/>
                    </a:lnTo>
                    <a:lnTo>
                      <a:pt x="3048" y="5686"/>
                    </a:lnTo>
                    <a:lnTo>
                      <a:pt x="3042" y="5677"/>
                    </a:lnTo>
                    <a:lnTo>
                      <a:pt x="3036" y="5666"/>
                    </a:lnTo>
                    <a:lnTo>
                      <a:pt x="3028" y="5656"/>
                    </a:lnTo>
                    <a:lnTo>
                      <a:pt x="3020" y="5647"/>
                    </a:lnTo>
                    <a:lnTo>
                      <a:pt x="3013" y="5637"/>
                    </a:lnTo>
                    <a:lnTo>
                      <a:pt x="3005" y="5627"/>
                    </a:lnTo>
                    <a:lnTo>
                      <a:pt x="2998" y="5618"/>
                    </a:lnTo>
                    <a:lnTo>
                      <a:pt x="2990" y="5608"/>
                    </a:lnTo>
                    <a:lnTo>
                      <a:pt x="2983" y="5597"/>
                    </a:lnTo>
                    <a:lnTo>
                      <a:pt x="2977" y="5587"/>
                    </a:lnTo>
                    <a:lnTo>
                      <a:pt x="2971" y="5578"/>
                    </a:lnTo>
                    <a:lnTo>
                      <a:pt x="2950" y="5522"/>
                    </a:lnTo>
                    <a:lnTo>
                      <a:pt x="2930" y="5466"/>
                    </a:lnTo>
                    <a:lnTo>
                      <a:pt x="2911" y="5410"/>
                    </a:lnTo>
                    <a:lnTo>
                      <a:pt x="2892" y="5354"/>
                    </a:lnTo>
                    <a:lnTo>
                      <a:pt x="2874" y="5298"/>
                    </a:lnTo>
                    <a:lnTo>
                      <a:pt x="2856" y="5243"/>
                    </a:lnTo>
                    <a:lnTo>
                      <a:pt x="2837" y="5187"/>
                    </a:lnTo>
                    <a:lnTo>
                      <a:pt x="2819" y="5130"/>
                    </a:lnTo>
                    <a:lnTo>
                      <a:pt x="2801" y="5074"/>
                    </a:lnTo>
                    <a:lnTo>
                      <a:pt x="2783" y="5018"/>
                    </a:lnTo>
                    <a:lnTo>
                      <a:pt x="2765" y="4962"/>
                    </a:lnTo>
                    <a:lnTo>
                      <a:pt x="2747" y="4906"/>
                    </a:lnTo>
                    <a:lnTo>
                      <a:pt x="2728" y="4850"/>
                    </a:lnTo>
                    <a:lnTo>
                      <a:pt x="2709" y="4794"/>
                    </a:lnTo>
                    <a:lnTo>
                      <a:pt x="2689" y="4737"/>
                    </a:lnTo>
                    <a:lnTo>
                      <a:pt x="2670" y="4682"/>
                    </a:lnTo>
                    <a:lnTo>
                      <a:pt x="2663" y="4677"/>
                    </a:lnTo>
                    <a:lnTo>
                      <a:pt x="2658" y="4672"/>
                    </a:lnTo>
                    <a:lnTo>
                      <a:pt x="2652" y="4667"/>
                    </a:lnTo>
                    <a:lnTo>
                      <a:pt x="2647" y="4663"/>
                    </a:lnTo>
                    <a:lnTo>
                      <a:pt x="2641" y="4658"/>
                    </a:lnTo>
                    <a:lnTo>
                      <a:pt x="2636" y="4653"/>
                    </a:lnTo>
                    <a:lnTo>
                      <a:pt x="2630" y="4649"/>
                    </a:lnTo>
                    <a:lnTo>
                      <a:pt x="2625" y="4644"/>
                    </a:lnTo>
                    <a:lnTo>
                      <a:pt x="2619" y="4639"/>
                    </a:lnTo>
                    <a:lnTo>
                      <a:pt x="2613" y="4635"/>
                    </a:lnTo>
                    <a:lnTo>
                      <a:pt x="2608" y="4630"/>
                    </a:lnTo>
                    <a:lnTo>
                      <a:pt x="2601" y="4624"/>
                    </a:lnTo>
                    <a:lnTo>
                      <a:pt x="2596" y="4620"/>
                    </a:lnTo>
                    <a:lnTo>
                      <a:pt x="2590" y="4615"/>
                    </a:lnTo>
                    <a:lnTo>
                      <a:pt x="2585" y="4610"/>
                    </a:lnTo>
                    <a:lnTo>
                      <a:pt x="2580" y="4606"/>
                    </a:lnTo>
                    <a:lnTo>
                      <a:pt x="2548" y="4604"/>
                    </a:lnTo>
                    <a:lnTo>
                      <a:pt x="2517" y="4605"/>
                    </a:lnTo>
                    <a:lnTo>
                      <a:pt x="2486" y="4607"/>
                    </a:lnTo>
                    <a:lnTo>
                      <a:pt x="2455" y="4611"/>
                    </a:lnTo>
                    <a:lnTo>
                      <a:pt x="2425" y="4616"/>
                    </a:lnTo>
                    <a:lnTo>
                      <a:pt x="2395" y="4621"/>
                    </a:lnTo>
                    <a:lnTo>
                      <a:pt x="2366" y="4627"/>
                    </a:lnTo>
                    <a:lnTo>
                      <a:pt x="2337" y="4633"/>
                    </a:lnTo>
                    <a:lnTo>
                      <a:pt x="2310" y="4638"/>
                    </a:lnTo>
                    <a:lnTo>
                      <a:pt x="2282" y="4641"/>
                    </a:lnTo>
                    <a:lnTo>
                      <a:pt x="2255" y="4643"/>
                    </a:lnTo>
                    <a:lnTo>
                      <a:pt x="2229" y="4643"/>
                    </a:lnTo>
                    <a:lnTo>
                      <a:pt x="2204" y="4641"/>
                    </a:lnTo>
                    <a:lnTo>
                      <a:pt x="2179" y="4636"/>
                    </a:lnTo>
                    <a:lnTo>
                      <a:pt x="2156" y="4627"/>
                    </a:lnTo>
                    <a:lnTo>
                      <a:pt x="2134" y="4616"/>
                    </a:lnTo>
                    <a:lnTo>
                      <a:pt x="2112" y="4605"/>
                    </a:lnTo>
                    <a:lnTo>
                      <a:pt x="2094" y="4592"/>
                    </a:lnTo>
                    <a:lnTo>
                      <a:pt x="2077" y="4575"/>
                    </a:lnTo>
                    <a:lnTo>
                      <a:pt x="2062" y="4556"/>
                    </a:lnTo>
                    <a:lnTo>
                      <a:pt x="2047" y="4535"/>
                    </a:lnTo>
                    <a:lnTo>
                      <a:pt x="2035" y="4512"/>
                    </a:lnTo>
                    <a:lnTo>
                      <a:pt x="2024" y="4486"/>
                    </a:lnTo>
                    <a:lnTo>
                      <a:pt x="2014" y="4460"/>
                    </a:lnTo>
                    <a:lnTo>
                      <a:pt x="2005" y="4432"/>
                    </a:lnTo>
                    <a:lnTo>
                      <a:pt x="1995" y="4404"/>
                    </a:lnTo>
                    <a:lnTo>
                      <a:pt x="1987" y="4375"/>
                    </a:lnTo>
                    <a:lnTo>
                      <a:pt x="1980" y="4347"/>
                    </a:lnTo>
                    <a:lnTo>
                      <a:pt x="1973" y="4318"/>
                    </a:lnTo>
                    <a:lnTo>
                      <a:pt x="1966" y="4290"/>
                    </a:lnTo>
                    <a:lnTo>
                      <a:pt x="1959" y="4263"/>
                    </a:lnTo>
                    <a:lnTo>
                      <a:pt x="1952" y="4237"/>
                    </a:lnTo>
                    <a:lnTo>
                      <a:pt x="1928" y="4171"/>
                    </a:lnTo>
                    <a:lnTo>
                      <a:pt x="1904" y="4107"/>
                    </a:lnTo>
                    <a:lnTo>
                      <a:pt x="1877" y="4045"/>
                    </a:lnTo>
                    <a:lnTo>
                      <a:pt x="1849" y="3984"/>
                    </a:lnTo>
                    <a:lnTo>
                      <a:pt x="1820" y="3924"/>
                    </a:lnTo>
                    <a:lnTo>
                      <a:pt x="1790" y="3864"/>
                    </a:lnTo>
                    <a:lnTo>
                      <a:pt x="1761" y="3805"/>
                    </a:lnTo>
                    <a:lnTo>
                      <a:pt x="1731" y="3746"/>
                    </a:lnTo>
                    <a:lnTo>
                      <a:pt x="1703" y="3687"/>
                    </a:lnTo>
                    <a:lnTo>
                      <a:pt x="1676" y="3628"/>
                    </a:lnTo>
                    <a:lnTo>
                      <a:pt x="1652" y="3568"/>
                    </a:lnTo>
                    <a:lnTo>
                      <a:pt x="1629" y="3508"/>
                    </a:lnTo>
                    <a:lnTo>
                      <a:pt x="1609" y="3446"/>
                    </a:lnTo>
                    <a:lnTo>
                      <a:pt x="1594" y="3383"/>
                    </a:lnTo>
                    <a:lnTo>
                      <a:pt x="1581" y="3319"/>
                    </a:lnTo>
                    <a:lnTo>
                      <a:pt x="1573" y="3253"/>
                    </a:lnTo>
                    <a:lnTo>
                      <a:pt x="1469" y="3228"/>
                    </a:lnTo>
                    <a:lnTo>
                      <a:pt x="1369" y="3217"/>
                    </a:lnTo>
                    <a:lnTo>
                      <a:pt x="1274" y="3219"/>
                    </a:lnTo>
                    <a:lnTo>
                      <a:pt x="1182" y="3233"/>
                    </a:lnTo>
                    <a:lnTo>
                      <a:pt x="1094" y="3255"/>
                    </a:lnTo>
                    <a:lnTo>
                      <a:pt x="1007" y="3285"/>
                    </a:lnTo>
                    <a:lnTo>
                      <a:pt x="922" y="3319"/>
                    </a:lnTo>
                    <a:lnTo>
                      <a:pt x="837" y="3358"/>
                    </a:lnTo>
                    <a:lnTo>
                      <a:pt x="753" y="3397"/>
                    </a:lnTo>
                    <a:lnTo>
                      <a:pt x="666" y="3438"/>
                    </a:lnTo>
                    <a:lnTo>
                      <a:pt x="579" y="3476"/>
                    </a:lnTo>
                    <a:lnTo>
                      <a:pt x="490" y="3509"/>
                    </a:lnTo>
                    <a:lnTo>
                      <a:pt x="396" y="3538"/>
                    </a:lnTo>
                    <a:lnTo>
                      <a:pt x="299" y="3558"/>
                    </a:lnTo>
                    <a:lnTo>
                      <a:pt x="197" y="3570"/>
                    </a:lnTo>
                    <a:lnTo>
                      <a:pt x="90" y="3570"/>
                    </a:lnTo>
                    <a:lnTo>
                      <a:pt x="89" y="3569"/>
                    </a:lnTo>
                    <a:lnTo>
                      <a:pt x="89" y="3567"/>
                    </a:lnTo>
                    <a:lnTo>
                      <a:pt x="89" y="3564"/>
                    </a:lnTo>
                    <a:lnTo>
                      <a:pt x="89" y="3561"/>
                    </a:lnTo>
                    <a:lnTo>
                      <a:pt x="89" y="3556"/>
                    </a:lnTo>
                    <a:lnTo>
                      <a:pt x="89" y="3551"/>
                    </a:lnTo>
                    <a:lnTo>
                      <a:pt x="90" y="3545"/>
                    </a:lnTo>
                    <a:lnTo>
                      <a:pt x="90" y="3539"/>
                    </a:lnTo>
                    <a:lnTo>
                      <a:pt x="91" y="3532"/>
                    </a:lnTo>
                    <a:lnTo>
                      <a:pt x="92" y="3524"/>
                    </a:lnTo>
                    <a:lnTo>
                      <a:pt x="94" y="3517"/>
                    </a:lnTo>
                    <a:lnTo>
                      <a:pt x="96" y="3510"/>
                    </a:lnTo>
                    <a:lnTo>
                      <a:pt x="98" y="3503"/>
                    </a:lnTo>
                    <a:lnTo>
                      <a:pt x="101" y="3497"/>
                    </a:lnTo>
                    <a:lnTo>
                      <a:pt x="105" y="3490"/>
                    </a:lnTo>
                    <a:lnTo>
                      <a:pt x="110" y="3485"/>
                    </a:lnTo>
                    <a:lnTo>
                      <a:pt x="138" y="3462"/>
                    </a:lnTo>
                    <a:lnTo>
                      <a:pt x="163" y="3443"/>
                    </a:lnTo>
                    <a:lnTo>
                      <a:pt x="187" y="3427"/>
                    </a:lnTo>
                    <a:lnTo>
                      <a:pt x="207" y="3413"/>
                    </a:lnTo>
                    <a:lnTo>
                      <a:pt x="226" y="3399"/>
                    </a:lnTo>
                    <a:lnTo>
                      <a:pt x="245" y="3386"/>
                    </a:lnTo>
                    <a:lnTo>
                      <a:pt x="261" y="3375"/>
                    </a:lnTo>
                    <a:lnTo>
                      <a:pt x="277" y="3363"/>
                    </a:lnTo>
                    <a:lnTo>
                      <a:pt x="291" y="3350"/>
                    </a:lnTo>
                    <a:lnTo>
                      <a:pt x="306" y="3336"/>
                    </a:lnTo>
                    <a:lnTo>
                      <a:pt x="321" y="3321"/>
                    </a:lnTo>
                    <a:lnTo>
                      <a:pt x="335" y="3303"/>
                    </a:lnTo>
                    <a:lnTo>
                      <a:pt x="349" y="3284"/>
                    </a:lnTo>
                    <a:lnTo>
                      <a:pt x="365" y="3260"/>
                    </a:lnTo>
                    <a:lnTo>
                      <a:pt x="381" y="3234"/>
                    </a:lnTo>
                    <a:lnTo>
                      <a:pt x="399" y="3203"/>
                    </a:lnTo>
                    <a:lnTo>
                      <a:pt x="360" y="3189"/>
                    </a:lnTo>
                    <a:lnTo>
                      <a:pt x="321" y="3171"/>
                    </a:lnTo>
                    <a:lnTo>
                      <a:pt x="280" y="3150"/>
                    </a:lnTo>
                    <a:lnTo>
                      <a:pt x="239" y="3127"/>
                    </a:lnTo>
                    <a:lnTo>
                      <a:pt x="201" y="3099"/>
                    </a:lnTo>
                    <a:lnTo>
                      <a:pt x="163" y="3070"/>
                    </a:lnTo>
                    <a:lnTo>
                      <a:pt x="128" y="3037"/>
                    </a:lnTo>
                    <a:lnTo>
                      <a:pt x="95" y="3001"/>
                    </a:lnTo>
                    <a:lnTo>
                      <a:pt x="66" y="2962"/>
                    </a:lnTo>
                    <a:lnTo>
                      <a:pt x="41" y="2921"/>
                    </a:lnTo>
                    <a:lnTo>
                      <a:pt x="22" y="2876"/>
                    </a:lnTo>
                    <a:lnTo>
                      <a:pt x="8" y="2829"/>
                    </a:lnTo>
                    <a:lnTo>
                      <a:pt x="0" y="2778"/>
                    </a:lnTo>
                    <a:lnTo>
                      <a:pt x="0" y="2725"/>
                    </a:lnTo>
                    <a:lnTo>
                      <a:pt x="9" y="2670"/>
                    </a:lnTo>
                    <a:lnTo>
                      <a:pt x="26" y="2613"/>
                    </a:lnTo>
                    <a:lnTo>
                      <a:pt x="26" y="2612"/>
                    </a:lnTo>
                    <a:lnTo>
                      <a:pt x="28" y="2611"/>
                    </a:lnTo>
                    <a:lnTo>
                      <a:pt x="31" y="2609"/>
                    </a:lnTo>
                    <a:lnTo>
                      <a:pt x="35" y="2606"/>
                    </a:lnTo>
                    <a:lnTo>
                      <a:pt x="39" y="2604"/>
                    </a:lnTo>
                    <a:lnTo>
                      <a:pt x="45" y="2601"/>
                    </a:lnTo>
                    <a:lnTo>
                      <a:pt x="52" y="2598"/>
                    </a:lnTo>
                    <a:lnTo>
                      <a:pt x="59" y="2595"/>
                    </a:lnTo>
                    <a:lnTo>
                      <a:pt x="68" y="2592"/>
                    </a:lnTo>
                    <a:lnTo>
                      <a:pt x="76" y="2588"/>
                    </a:lnTo>
                    <a:lnTo>
                      <a:pt x="85" y="2585"/>
                    </a:lnTo>
                    <a:lnTo>
                      <a:pt x="94" y="2582"/>
                    </a:lnTo>
                    <a:lnTo>
                      <a:pt x="104" y="2580"/>
                    </a:lnTo>
                    <a:lnTo>
                      <a:pt x="113" y="2578"/>
                    </a:lnTo>
                    <a:lnTo>
                      <a:pt x="124" y="2576"/>
                    </a:lnTo>
                    <a:lnTo>
                      <a:pt x="135" y="2575"/>
                    </a:lnTo>
                    <a:lnTo>
                      <a:pt x="146" y="2569"/>
                    </a:lnTo>
                    <a:lnTo>
                      <a:pt x="158" y="2564"/>
                    </a:lnTo>
                    <a:lnTo>
                      <a:pt x="173" y="2559"/>
                    </a:lnTo>
                    <a:lnTo>
                      <a:pt x="190" y="2554"/>
                    </a:lnTo>
                    <a:lnTo>
                      <a:pt x="207" y="2550"/>
                    </a:lnTo>
                    <a:lnTo>
                      <a:pt x="225" y="2544"/>
                    </a:lnTo>
                    <a:lnTo>
                      <a:pt x="244" y="2540"/>
                    </a:lnTo>
                    <a:lnTo>
                      <a:pt x="263" y="2535"/>
                    </a:lnTo>
                    <a:lnTo>
                      <a:pt x="282" y="2530"/>
                    </a:lnTo>
                    <a:lnTo>
                      <a:pt x="300" y="2525"/>
                    </a:lnTo>
                    <a:lnTo>
                      <a:pt x="319" y="2519"/>
                    </a:lnTo>
                    <a:lnTo>
                      <a:pt x="336" y="2512"/>
                    </a:lnTo>
                    <a:lnTo>
                      <a:pt x="351" y="2505"/>
                    </a:lnTo>
                    <a:lnTo>
                      <a:pt x="367" y="2496"/>
                    </a:lnTo>
                    <a:lnTo>
                      <a:pt x="379" y="2486"/>
                    </a:lnTo>
                    <a:lnTo>
                      <a:pt x="390" y="2476"/>
                    </a:lnTo>
                    <a:lnTo>
                      <a:pt x="401" y="2462"/>
                    </a:lnTo>
                    <a:lnTo>
                      <a:pt x="408" y="2445"/>
                    </a:lnTo>
                    <a:lnTo>
                      <a:pt x="410" y="2424"/>
                    </a:lnTo>
                    <a:lnTo>
                      <a:pt x="408" y="2401"/>
                    </a:lnTo>
                    <a:lnTo>
                      <a:pt x="403" y="2377"/>
                    </a:lnTo>
                    <a:lnTo>
                      <a:pt x="396" y="2350"/>
                    </a:lnTo>
                    <a:lnTo>
                      <a:pt x="386" y="2323"/>
                    </a:lnTo>
                    <a:lnTo>
                      <a:pt x="376" y="2295"/>
                    </a:lnTo>
                    <a:lnTo>
                      <a:pt x="363" y="2269"/>
                    </a:lnTo>
                    <a:lnTo>
                      <a:pt x="352" y="2244"/>
                    </a:lnTo>
                    <a:lnTo>
                      <a:pt x="341" y="2219"/>
                    </a:lnTo>
                    <a:lnTo>
                      <a:pt x="332" y="2197"/>
                    </a:lnTo>
                    <a:lnTo>
                      <a:pt x="325" y="2176"/>
                    </a:lnTo>
                    <a:lnTo>
                      <a:pt x="320" y="2160"/>
                    </a:lnTo>
                    <a:lnTo>
                      <a:pt x="319" y="2148"/>
                    </a:lnTo>
                    <a:lnTo>
                      <a:pt x="322" y="2140"/>
                    </a:lnTo>
                    <a:lnTo>
                      <a:pt x="382" y="2113"/>
                    </a:lnTo>
                    <a:lnTo>
                      <a:pt x="441" y="2089"/>
                    </a:lnTo>
                    <a:lnTo>
                      <a:pt x="501" y="2066"/>
                    </a:lnTo>
                    <a:lnTo>
                      <a:pt x="560" y="2043"/>
                    </a:lnTo>
                    <a:lnTo>
                      <a:pt x="618" y="2023"/>
                    </a:lnTo>
                    <a:lnTo>
                      <a:pt x="677" y="2004"/>
                    </a:lnTo>
                    <a:lnTo>
                      <a:pt x="735" y="1987"/>
                    </a:lnTo>
                    <a:lnTo>
                      <a:pt x="794" y="1974"/>
                    </a:lnTo>
                    <a:lnTo>
                      <a:pt x="853" y="1963"/>
                    </a:lnTo>
                    <a:lnTo>
                      <a:pt x="912" y="1956"/>
                    </a:lnTo>
                    <a:lnTo>
                      <a:pt x="972" y="1952"/>
                    </a:lnTo>
                    <a:lnTo>
                      <a:pt x="1032" y="1952"/>
                    </a:lnTo>
                    <a:lnTo>
                      <a:pt x="1093" y="1956"/>
                    </a:lnTo>
                    <a:lnTo>
                      <a:pt x="1155" y="1964"/>
                    </a:lnTo>
                    <a:lnTo>
                      <a:pt x="1218" y="1977"/>
                    </a:lnTo>
                    <a:lnTo>
                      <a:pt x="1283" y="1995"/>
                    </a:lnTo>
                    <a:lnTo>
                      <a:pt x="1303" y="1997"/>
                    </a:lnTo>
                    <a:lnTo>
                      <a:pt x="1323" y="2000"/>
                    </a:lnTo>
                    <a:lnTo>
                      <a:pt x="1344" y="2002"/>
                    </a:lnTo>
                    <a:lnTo>
                      <a:pt x="1364" y="2003"/>
                    </a:lnTo>
                    <a:lnTo>
                      <a:pt x="1384" y="2003"/>
                    </a:lnTo>
                    <a:lnTo>
                      <a:pt x="1405" y="2003"/>
                    </a:lnTo>
                    <a:lnTo>
                      <a:pt x="1425" y="2002"/>
                    </a:lnTo>
                    <a:lnTo>
                      <a:pt x="1445" y="2002"/>
                    </a:lnTo>
                    <a:lnTo>
                      <a:pt x="1467" y="2001"/>
                    </a:lnTo>
                    <a:lnTo>
                      <a:pt x="1487" y="2000"/>
                    </a:lnTo>
                    <a:lnTo>
                      <a:pt x="1509" y="2000"/>
                    </a:lnTo>
                    <a:lnTo>
                      <a:pt x="1532" y="2000"/>
                    </a:lnTo>
                    <a:lnTo>
                      <a:pt x="1555" y="2001"/>
                    </a:lnTo>
                    <a:lnTo>
                      <a:pt x="1579" y="2002"/>
                    </a:lnTo>
                    <a:lnTo>
                      <a:pt x="1604" y="2003"/>
                    </a:lnTo>
                    <a:lnTo>
                      <a:pt x="1630" y="2006"/>
                    </a:lnTo>
                    <a:lnTo>
                      <a:pt x="1726" y="1523"/>
                    </a:lnTo>
                    <a:close/>
                  </a:path>
                </a:pathLst>
              </a:custGeom>
              <a:solidFill>
                <a:srgbClr val="000000"/>
              </a:solidFill>
              <a:ln w="9525">
                <a:noFill/>
                <a:round/>
                <a:headEnd/>
                <a:tailEnd/>
              </a:ln>
            </p:spPr>
            <p:txBody>
              <a:bodyPr/>
              <a:lstStyle/>
              <a:p>
                <a:endParaRPr lang="en-US"/>
              </a:p>
            </p:txBody>
          </p:sp>
          <p:sp>
            <p:nvSpPr>
              <p:cNvPr id="13357" name="Freeform 47"/>
              <p:cNvSpPr>
                <a:spLocks/>
              </p:cNvSpPr>
              <p:nvPr/>
            </p:nvSpPr>
            <p:spPr bwMode="auto">
              <a:xfrm rot="-460846">
                <a:off x="1014" y="2442"/>
                <a:ext cx="628" cy="548"/>
              </a:xfrm>
              <a:custGeom>
                <a:avLst/>
                <a:gdLst>
                  <a:gd name="T0" fmla="*/ 3 w 6373"/>
                  <a:gd name="T1" fmla="*/ 0 h 5555"/>
                  <a:gd name="T2" fmla="*/ 3 w 6373"/>
                  <a:gd name="T3" fmla="*/ 0 h 5555"/>
                  <a:gd name="T4" fmla="*/ 2 w 6373"/>
                  <a:gd name="T5" fmla="*/ 0 h 5555"/>
                  <a:gd name="T6" fmla="*/ 2 w 6373"/>
                  <a:gd name="T7" fmla="*/ 1 h 5555"/>
                  <a:gd name="T8" fmla="*/ 2 w 6373"/>
                  <a:gd name="T9" fmla="*/ 2 h 5555"/>
                  <a:gd name="T10" fmla="*/ 1 w 6373"/>
                  <a:gd name="T11" fmla="*/ 2 h 5555"/>
                  <a:gd name="T12" fmla="*/ 1 w 6373"/>
                  <a:gd name="T13" fmla="*/ 2 h 5555"/>
                  <a:gd name="T14" fmla="*/ 0 w 6373"/>
                  <a:gd name="T15" fmla="*/ 2 h 5555"/>
                  <a:gd name="T16" fmla="*/ 0 w 6373"/>
                  <a:gd name="T17" fmla="*/ 2 h 5555"/>
                  <a:gd name="T18" fmla="*/ 0 w 6373"/>
                  <a:gd name="T19" fmla="*/ 2 h 5555"/>
                  <a:gd name="T20" fmla="*/ 0 w 6373"/>
                  <a:gd name="T21" fmla="*/ 2 h 5555"/>
                  <a:gd name="T22" fmla="*/ 0 w 6373"/>
                  <a:gd name="T23" fmla="*/ 2 h 5555"/>
                  <a:gd name="T24" fmla="*/ 1 w 6373"/>
                  <a:gd name="T25" fmla="*/ 2 h 5555"/>
                  <a:gd name="T26" fmla="*/ 1 w 6373"/>
                  <a:gd name="T27" fmla="*/ 2 h 5555"/>
                  <a:gd name="T28" fmla="*/ 2 w 6373"/>
                  <a:gd name="T29" fmla="*/ 3 h 5555"/>
                  <a:gd name="T30" fmla="*/ 2 w 6373"/>
                  <a:gd name="T31" fmla="*/ 4 h 5555"/>
                  <a:gd name="T32" fmla="*/ 2 w 6373"/>
                  <a:gd name="T33" fmla="*/ 4 h 5555"/>
                  <a:gd name="T34" fmla="*/ 3 w 6373"/>
                  <a:gd name="T35" fmla="*/ 4 h 5555"/>
                  <a:gd name="T36" fmla="*/ 3 w 6373"/>
                  <a:gd name="T37" fmla="*/ 4 h 5555"/>
                  <a:gd name="T38" fmla="*/ 3 w 6373"/>
                  <a:gd name="T39" fmla="*/ 4 h 5555"/>
                  <a:gd name="T40" fmla="*/ 3 w 6373"/>
                  <a:gd name="T41" fmla="*/ 4 h 5555"/>
                  <a:gd name="T42" fmla="*/ 3 w 6373"/>
                  <a:gd name="T43" fmla="*/ 5 h 5555"/>
                  <a:gd name="T44" fmla="*/ 4 w 6373"/>
                  <a:gd name="T45" fmla="*/ 5 h 5555"/>
                  <a:gd name="T46" fmla="*/ 4 w 6373"/>
                  <a:gd name="T47" fmla="*/ 5 h 5555"/>
                  <a:gd name="T48" fmla="*/ 4 w 6373"/>
                  <a:gd name="T49" fmla="*/ 5 h 5555"/>
                  <a:gd name="T50" fmla="*/ 5 w 6373"/>
                  <a:gd name="T51" fmla="*/ 5 h 5555"/>
                  <a:gd name="T52" fmla="*/ 5 w 6373"/>
                  <a:gd name="T53" fmla="*/ 5 h 5555"/>
                  <a:gd name="T54" fmla="*/ 4 w 6373"/>
                  <a:gd name="T55" fmla="*/ 5 h 5555"/>
                  <a:gd name="T56" fmla="*/ 4 w 6373"/>
                  <a:gd name="T57" fmla="*/ 5 h 5555"/>
                  <a:gd name="T58" fmla="*/ 3 w 6373"/>
                  <a:gd name="T59" fmla="*/ 4 h 5555"/>
                  <a:gd name="T60" fmla="*/ 4 w 6373"/>
                  <a:gd name="T61" fmla="*/ 3 h 5555"/>
                  <a:gd name="T62" fmla="*/ 4 w 6373"/>
                  <a:gd name="T63" fmla="*/ 3 h 5555"/>
                  <a:gd name="T64" fmla="*/ 5 w 6373"/>
                  <a:gd name="T65" fmla="*/ 3 h 5555"/>
                  <a:gd name="T66" fmla="*/ 5 w 6373"/>
                  <a:gd name="T67" fmla="*/ 3 h 5555"/>
                  <a:gd name="T68" fmla="*/ 5 w 6373"/>
                  <a:gd name="T69" fmla="*/ 3 h 5555"/>
                  <a:gd name="T70" fmla="*/ 5 w 6373"/>
                  <a:gd name="T71" fmla="*/ 3 h 5555"/>
                  <a:gd name="T72" fmla="*/ 5 w 6373"/>
                  <a:gd name="T73" fmla="*/ 3 h 5555"/>
                  <a:gd name="T74" fmla="*/ 5 w 6373"/>
                  <a:gd name="T75" fmla="*/ 2 h 5555"/>
                  <a:gd name="T76" fmla="*/ 5 w 6373"/>
                  <a:gd name="T77" fmla="*/ 2 h 5555"/>
                  <a:gd name="T78" fmla="*/ 5 w 6373"/>
                  <a:gd name="T79" fmla="*/ 1 h 5555"/>
                  <a:gd name="T80" fmla="*/ 6 w 6373"/>
                  <a:gd name="T81" fmla="*/ 1 h 5555"/>
                  <a:gd name="T82" fmla="*/ 6 w 6373"/>
                  <a:gd name="T83" fmla="*/ 1 h 5555"/>
                  <a:gd name="T84" fmla="*/ 6 w 6373"/>
                  <a:gd name="T85" fmla="*/ 1 h 5555"/>
                  <a:gd name="T86" fmla="*/ 6 w 6373"/>
                  <a:gd name="T87" fmla="*/ 1 h 5555"/>
                  <a:gd name="T88" fmla="*/ 6 w 6373"/>
                  <a:gd name="T89" fmla="*/ 0 h 5555"/>
                  <a:gd name="T90" fmla="*/ 6 w 6373"/>
                  <a:gd name="T91" fmla="*/ 0 h 5555"/>
                  <a:gd name="T92" fmla="*/ 5 w 6373"/>
                  <a:gd name="T93" fmla="*/ 0 h 5555"/>
                  <a:gd name="T94" fmla="*/ 5 w 6373"/>
                  <a:gd name="T95" fmla="*/ 0 h 5555"/>
                  <a:gd name="T96" fmla="*/ 5 w 6373"/>
                  <a:gd name="T97" fmla="*/ 0 h 5555"/>
                  <a:gd name="T98" fmla="*/ 5 w 6373"/>
                  <a:gd name="T99" fmla="*/ 0 h 5555"/>
                  <a:gd name="T100" fmla="*/ 5 w 6373"/>
                  <a:gd name="T101" fmla="*/ 1 h 5555"/>
                  <a:gd name="T102" fmla="*/ 5 w 6373"/>
                  <a:gd name="T103" fmla="*/ 1 h 5555"/>
                  <a:gd name="T104" fmla="*/ 5 w 6373"/>
                  <a:gd name="T105" fmla="*/ 2 h 5555"/>
                  <a:gd name="T106" fmla="*/ 4 w 6373"/>
                  <a:gd name="T107" fmla="*/ 2 h 5555"/>
                  <a:gd name="T108" fmla="*/ 4 w 6373"/>
                  <a:gd name="T109" fmla="*/ 1 h 5555"/>
                  <a:gd name="T110" fmla="*/ 4 w 6373"/>
                  <a:gd name="T111" fmla="*/ 1 h 5555"/>
                  <a:gd name="T112" fmla="*/ 3 w 6373"/>
                  <a:gd name="T113" fmla="*/ 1 h 5555"/>
                  <a:gd name="T114" fmla="*/ 3 w 6373"/>
                  <a:gd name="T115" fmla="*/ 0 h 55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73"/>
                  <a:gd name="T175" fmla="*/ 0 h 5555"/>
                  <a:gd name="T176" fmla="*/ 6373 w 6373"/>
                  <a:gd name="T177" fmla="*/ 5555 h 55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73" h="5555">
                    <a:moveTo>
                      <a:pt x="3411" y="0"/>
                    </a:moveTo>
                    <a:lnTo>
                      <a:pt x="3406" y="2"/>
                    </a:lnTo>
                    <a:lnTo>
                      <a:pt x="3391" y="11"/>
                    </a:lnTo>
                    <a:lnTo>
                      <a:pt x="3368" y="23"/>
                    </a:lnTo>
                    <a:lnTo>
                      <a:pt x="3338" y="39"/>
                    </a:lnTo>
                    <a:lnTo>
                      <a:pt x="3300" y="58"/>
                    </a:lnTo>
                    <a:lnTo>
                      <a:pt x="3257" y="78"/>
                    </a:lnTo>
                    <a:lnTo>
                      <a:pt x="3210" y="97"/>
                    </a:lnTo>
                    <a:lnTo>
                      <a:pt x="3159" y="118"/>
                    </a:lnTo>
                    <a:lnTo>
                      <a:pt x="3104" y="135"/>
                    </a:lnTo>
                    <a:lnTo>
                      <a:pt x="3048" y="150"/>
                    </a:lnTo>
                    <a:lnTo>
                      <a:pt x="2991" y="161"/>
                    </a:lnTo>
                    <a:lnTo>
                      <a:pt x="2933" y="169"/>
                    </a:lnTo>
                    <a:lnTo>
                      <a:pt x="2877" y="170"/>
                    </a:lnTo>
                    <a:lnTo>
                      <a:pt x="2822" y="164"/>
                    </a:lnTo>
                    <a:lnTo>
                      <a:pt x="2771" y="150"/>
                    </a:lnTo>
                    <a:lnTo>
                      <a:pt x="2724" y="129"/>
                    </a:lnTo>
                    <a:lnTo>
                      <a:pt x="2709" y="126"/>
                    </a:lnTo>
                    <a:lnTo>
                      <a:pt x="2670" y="119"/>
                    </a:lnTo>
                    <a:lnTo>
                      <a:pt x="2610" y="112"/>
                    </a:lnTo>
                    <a:lnTo>
                      <a:pt x="2532" y="108"/>
                    </a:lnTo>
                    <a:lnTo>
                      <a:pt x="2442" y="109"/>
                    </a:lnTo>
                    <a:lnTo>
                      <a:pt x="2343" y="119"/>
                    </a:lnTo>
                    <a:lnTo>
                      <a:pt x="2240" y="141"/>
                    </a:lnTo>
                    <a:lnTo>
                      <a:pt x="2136" y="178"/>
                    </a:lnTo>
                    <a:lnTo>
                      <a:pt x="2036" y="233"/>
                    </a:lnTo>
                    <a:lnTo>
                      <a:pt x="1944" y="309"/>
                    </a:lnTo>
                    <a:lnTo>
                      <a:pt x="1864" y="409"/>
                    </a:lnTo>
                    <a:lnTo>
                      <a:pt x="1800" y="537"/>
                    </a:lnTo>
                    <a:lnTo>
                      <a:pt x="1757" y="694"/>
                    </a:lnTo>
                    <a:lnTo>
                      <a:pt x="1738" y="886"/>
                    </a:lnTo>
                    <a:lnTo>
                      <a:pt x="1748" y="1114"/>
                    </a:lnTo>
                    <a:lnTo>
                      <a:pt x="1791" y="1382"/>
                    </a:lnTo>
                    <a:lnTo>
                      <a:pt x="1788" y="1389"/>
                    </a:lnTo>
                    <a:lnTo>
                      <a:pt x="1781" y="1409"/>
                    </a:lnTo>
                    <a:lnTo>
                      <a:pt x="1770" y="1439"/>
                    </a:lnTo>
                    <a:lnTo>
                      <a:pt x="1755" y="1478"/>
                    </a:lnTo>
                    <a:lnTo>
                      <a:pt x="1734" y="1524"/>
                    </a:lnTo>
                    <a:lnTo>
                      <a:pt x="1710" y="1573"/>
                    </a:lnTo>
                    <a:lnTo>
                      <a:pt x="1681" y="1624"/>
                    </a:lnTo>
                    <a:lnTo>
                      <a:pt x="1650" y="1676"/>
                    </a:lnTo>
                    <a:lnTo>
                      <a:pt x="1614" y="1725"/>
                    </a:lnTo>
                    <a:lnTo>
                      <a:pt x="1575" y="1771"/>
                    </a:lnTo>
                    <a:lnTo>
                      <a:pt x="1532" y="1809"/>
                    </a:lnTo>
                    <a:lnTo>
                      <a:pt x="1485" y="1840"/>
                    </a:lnTo>
                    <a:lnTo>
                      <a:pt x="1435" y="1859"/>
                    </a:lnTo>
                    <a:lnTo>
                      <a:pt x="1383" y="1866"/>
                    </a:lnTo>
                    <a:lnTo>
                      <a:pt x="1327" y="1858"/>
                    </a:lnTo>
                    <a:lnTo>
                      <a:pt x="1270" y="1834"/>
                    </a:lnTo>
                    <a:lnTo>
                      <a:pt x="1260" y="1832"/>
                    </a:lnTo>
                    <a:lnTo>
                      <a:pt x="1234" y="1829"/>
                    </a:lnTo>
                    <a:lnTo>
                      <a:pt x="1194" y="1823"/>
                    </a:lnTo>
                    <a:lnTo>
                      <a:pt x="1141" y="1816"/>
                    </a:lnTo>
                    <a:lnTo>
                      <a:pt x="1079" y="1807"/>
                    </a:lnTo>
                    <a:lnTo>
                      <a:pt x="1008" y="1799"/>
                    </a:lnTo>
                    <a:lnTo>
                      <a:pt x="932" y="1790"/>
                    </a:lnTo>
                    <a:lnTo>
                      <a:pt x="852" y="1782"/>
                    </a:lnTo>
                    <a:lnTo>
                      <a:pt x="770" y="1774"/>
                    </a:lnTo>
                    <a:lnTo>
                      <a:pt x="689" y="1767"/>
                    </a:lnTo>
                    <a:lnTo>
                      <a:pt x="611" y="1762"/>
                    </a:lnTo>
                    <a:lnTo>
                      <a:pt x="536" y="1759"/>
                    </a:lnTo>
                    <a:lnTo>
                      <a:pt x="470" y="1758"/>
                    </a:lnTo>
                    <a:lnTo>
                      <a:pt x="412" y="1760"/>
                    </a:lnTo>
                    <a:lnTo>
                      <a:pt x="367" y="1765"/>
                    </a:lnTo>
                    <a:lnTo>
                      <a:pt x="334" y="1774"/>
                    </a:lnTo>
                    <a:lnTo>
                      <a:pt x="332" y="1777"/>
                    </a:lnTo>
                    <a:lnTo>
                      <a:pt x="328" y="1789"/>
                    </a:lnTo>
                    <a:lnTo>
                      <a:pt x="322" y="1807"/>
                    </a:lnTo>
                    <a:lnTo>
                      <a:pt x="313" y="1831"/>
                    </a:lnTo>
                    <a:lnTo>
                      <a:pt x="302" y="1859"/>
                    </a:lnTo>
                    <a:lnTo>
                      <a:pt x="287" y="1892"/>
                    </a:lnTo>
                    <a:lnTo>
                      <a:pt x="270" y="1926"/>
                    </a:lnTo>
                    <a:lnTo>
                      <a:pt x="251" y="1964"/>
                    </a:lnTo>
                    <a:lnTo>
                      <a:pt x="228" y="2002"/>
                    </a:lnTo>
                    <a:lnTo>
                      <a:pt x="204" y="2040"/>
                    </a:lnTo>
                    <a:lnTo>
                      <a:pt x="176" y="2078"/>
                    </a:lnTo>
                    <a:lnTo>
                      <a:pt x="146" y="2113"/>
                    </a:lnTo>
                    <a:lnTo>
                      <a:pt x="113" y="2147"/>
                    </a:lnTo>
                    <a:lnTo>
                      <a:pt x="78" y="2176"/>
                    </a:lnTo>
                    <a:lnTo>
                      <a:pt x="40" y="2201"/>
                    </a:lnTo>
                    <a:lnTo>
                      <a:pt x="0" y="2221"/>
                    </a:lnTo>
                    <a:lnTo>
                      <a:pt x="3" y="2222"/>
                    </a:lnTo>
                    <a:lnTo>
                      <a:pt x="14" y="2228"/>
                    </a:lnTo>
                    <a:lnTo>
                      <a:pt x="32" y="2236"/>
                    </a:lnTo>
                    <a:lnTo>
                      <a:pt x="55" y="2248"/>
                    </a:lnTo>
                    <a:lnTo>
                      <a:pt x="84" y="2261"/>
                    </a:lnTo>
                    <a:lnTo>
                      <a:pt x="117" y="2274"/>
                    </a:lnTo>
                    <a:lnTo>
                      <a:pt x="153" y="2288"/>
                    </a:lnTo>
                    <a:lnTo>
                      <a:pt x="193" y="2302"/>
                    </a:lnTo>
                    <a:lnTo>
                      <a:pt x="234" y="2317"/>
                    </a:lnTo>
                    <a:lnTo>
                      <a:pt x="277" y="2329"/>
                    </a:lnTo>
                    <a:lnTo>
                      <a:pt x="320" y="2339"/>
                    </a:lnTo>
                    <a:lnTo>
                      <a:pt x="364" y="2346"/>
                    </a:lnTo>
                    <a:lnTo>
                      <a:pt x="406" y="2350"/>
                    </a:lnTo>
                    <a:lnTo>
                      <a:pt x="447" y="2351"/>
                    </a:lnTo>
                    <a:lnTo>
                      <a:pt x="486" y="2347"/>
                    </a:lnTo>
                    <a:lnTo>
                      <a:pt x="522" y="2339"/>
                    </a:lnTo>
                    <a:lnTo>
                      <a:pt x="462" y="2460"/>
                    </a:lnTo>
                    <a:lnTo>
                      <a:pt x="471" y="2456"/>
                    </a:lnTo>
                    <a:lnTo>
                      <a:pt x="500" y="2447"/>
                    </a:lnTo>
                    <a:lnTo>
                      <a:pt x="544" y="2434"/>
                    </a:lnTo>
                    <a:lnTo>
                      <a:pt x="602" y="2416"/>
                    </a:lnTo>
                    <a:lnTo>
                      <a:pt x="671" y="2399"/>
                    </a:lnTo>
                    <a:lnTo>
                      <a:pt x="748" y="2380"/>
                    </a:lnTo>
                    <a:lnTo>
                      <a:pt x="832" y="2362"/>
                    </a:lnTo>
                    <a:lnTo>
                      <a:pt x="921" y="2348"/>
                    </a:lnTo>
                    <a:lnTo>
                      <a:pt x="1010" y="2337"/>
                    </a:lnTo>
                    <a:lnTo>
                      <a:pt x="1100" y="2332"/>
                    </a:lnTo>
                    <a:lnTo>
                      <a:pt x="1186" y="2333"/>
                    </a:lnTo>
                    <a:lnTo>
                      <a:pt x="1266" y="2342"/>
                    </a:lnTo>
                    <a:lnTo>
                      <a:pt x="1340" y="2361"/>
                    </a:lnTo>
                    <a:lnTo>
                      <a:pt x="1403" y="2391"/>
                    </a:lnTo>
                    <a:lnTo>
                      <a:pt x="1454" y="2434"/>
                    </a:lnTo>
                    <a:lnTo>
                      <a:pt x="1489" y="2490"/>
                    </a:lnTo>
                    <a:lnTo>
                      <a:pt x="1492" y="2505"/>
                    </a:lnTo>
                    <a:lnTo>
                      <a:pt x="1501" y="2549"/>
                    </a:lnTo>
                    <a:lnTo>
                      <a:pt x="1518" y="2618"/>
                    </a:lnTo>
                    <a:lnTo>
                      <a:pt x="1539" y="2706"/>
                    </a:lnTo>
                    <a:lnTo>
                      <a:pt x="1567" y="2810"/>
                    </a:lnTo>
                    <a:lnTo>
                      <a:pt x="1601" y="2927"/>
                    </a:lnTo>
                    <a:lnTo>
                      <a:pt x="1640" y="3050"/>
                    </a:lnTo>
                    <a:lnTo>
                      <a:pt x="1684" y="3177"/>
                    </a:lnTo>
                    <a:lnTo>
                      <a:pt x="1733" y="3302"/>
                    </a:lnTo>
                    <a:lnTo>
                      <a:pt x="1787" y="3423"/>
                    </a:lnTo>
                    <a:lnTo>
                      <a:pt x="1846" y="3534"/>
                    </a:lnTo>
                    <a:lnTo>
                      <a:pt x="1910" y="3631"/>
                    </a:lnTo>
                    <a:lnTo>
                      <a:pt x="1978" y="3712"/>
                    </a:lnTo>
                    <a:lnTo>
                      <a:pt x="2049" y="3769"/>
                    </a:lnTo>
                    <a:lnTo>
                      <a:pt x="2126" y="3801"/>
                    </a:lnTo>
                    <a:lnTo>
                      <a:pt x="2206" y="3802"/>
                    </a:lnTo>
                    <a:lnTo>
                      <a:pt x="2211" y="3795"/>
                    </a:lnTo>
                    <a:lnTo>
                      <a:pt x="2225" y="3778"/>
                    </a:lnTo>
                    <a:lnTo>
                      <a:pt x="2249" y="3753"/>
                    </a:lnTo>
                    <a:lnTo>
                      <a:pt x="2279" y="3727"/>
                    </a:lnTo>
                    <a:lnTo>
                      <a:pt x="2316" y="3700"/>
                    </a:lnTo>
                    <a:lnTo>
                      <a:pt x="2357" y="3680"/>
                    </a:lnTo>
                    <a:lnTo>
                      <a:pt x="2402" y="3667"/>
                    </a:lnTo>
                    <a:lnTo>
                      <a:pt x="2450" y="3668"/>
                    </a:lnTo>
                    <a:lnTo>
                      <a:pt x="2500" y="3684"/>
                    </a:lnTo>
                    <a:lnTo>
                      <a:pt x="2549" y="3722"/>
                    </a:lnTo>
                    <a:lnTo>
                      <a:pt x="2597" y="3783"/>
                    </a:lnTo>
                    <a:lnTo>
                      <a:pt x="2644" y="3873"/>
                    </a:lnTo>
                    <a:lnTo>
                      <a:pt x="2687" y="3994"/>
                    </a:lnTo>
                    <a:lnTo>
                      <a:pt x="2726" y="4152"/>
                    </a:lnTo>
                    <a:lnTo>
                      <a:pt x="2759" y="4349"/>
                    </a:lnTo>
                    <a:lnTo>
                      <a:pt x="2786" y="4591"/>
                    </a:lnTo>
                    <a:lnTo>
                      <a:pt x="2916" y="4766"/>
                    </a:lnTo>
                    <a:lnTo>
                      <a:pt x="2915" y="4758"/>
                    </a:lnTo>
                    <a:lnTo>
                      <a:pt x="2915" y="4736"/>
                    </a:lnTo>
                    <a:lnTo>
                      <a:pt x="2914" y="4703"/>
                    </a:lnTo>
                    <a:lnTo>
                      <a:pt x="2915" y="4661"/>
                    </a:lnTo>
                    <a:lnTo>
                      <a:pt x="2917" y="4613"/>
                    </a:lnTo>
                    <a:lnTo>
                      <a:pt x="2921" y="4561"/>
                    </a:lnTo>
                    <a:lnTo>
                      <a:pt x="2928" y="4508"/>
                    </a:lnTo>
                    <a:lnTo>
                      <a:pt x="2938" y="4455"/>
                    </a:lnTo>
                    <a:lnTo>
                      <a:pt x="2952" y="4406"/>
                    </a:lnTo>
                    <a:lnTo>
                      <a:pt x="2971" y="4362"/>
                    </a:lnTo>
                    <a:lnTo>
                      <a:pt x="2995" y="4328"/>
                    </a:lnTo>
                    <a:lnTo>
                      <a:pt x="3023" y="4304"/>
                    </a:lnTo>
                    <a:lnTo>
                      <a:pt x="3059" y="4294"/>
                    </a:lnTo>
                    <a:lnTo>
                      <a:pt x="3101" y="4299"/>
                    </a:lnTo>
                    <a:lnTo>
                      <a:pt x="3151" y="4324"/>
                    </a:lnTo>
                    <a:lnTo>
                      <a:pt x="3209" y="4368"/>
                    </a:lnTo>
                    <a:lnTo>
                      <a:pt x="3210" y="4373"/>
                    </a:lnTo>
                    <a:lnTo>
                      <a:pt x="3213" y="4390"/>
                    </a:lnTo>
                    <a:lnTo>
                      <a:pt x="3220" y="4416"/>
                    </a:lnTo>
                    <a:lnTo>
                      <a:pt x="3229" y="4452"/>
                    </a:lnTo>
                    <a:lnTo>
                      <a:pt x="3243" y="4494"/>
                    </a:lnTo>
                    <a:lnTo>
                      <a:pt x="3261" y="4544"/>
                    </a:lnTo>
                    <a:lnTo>
                      <a:pt x="3284" y="4599"/>
                    </a:lnTo>
                    <a:lnTo>
                      <a:pt x="3311" y="4659"/>
                    </a:lnTo>
                    <a:lnTo>
                      <a:pt x="3345" y="4722"/>
                    </a:lnTo>
                    <a:lnTo>
                      <a:pt x="3383" y="4788"/>
                    </a:lnTo>
                    <a:lnTo>
                      <a:pt x="3429" y="4856"/>
                    </a:lnTo>
                    <a:lnTo>
                      <a:pt x="3481" y="4924"/>
                    </a:lnTo>
                    <a:lnTo>
                      <a:pt x="3541" y="4991"/>
                    </a:lnTo>
                    <a:lnTo>
                      <a:pt x="3608" y="5058"/>
                    </a:lnTo>
                    <a:lnTo>
                      <a:pt x="3682" y="5122"/>
                    </a:lnTo>
                    <a:lnTo>
                      <a:pt x="3767" y="5182"/>
                    </a:lnTo>
                    <a:lnTo>
                      <a:pt x="3770" y="5183"/>
                    </a:lnTo>
                    <a:lnTo>
                      <a:pt x="3778" y="5188"/>
                    </a:lnTo>
                    <a:lnTo>
                      <a:pt x="3792" y="5196"/>
                    </a:lnTo>
                    <a:lnTo>
                      <a:pt x="3811" y="5207"/>
                    </a:lnTo>
                    <a:lnTo>
                      <a:pt x="3835" y="5220"/>
                    </a:lnTo>
                    <a:lnTo>
                      <a:pt x="3861" y="5237"/>
                    </a:lnTo>
                    <a:lnTo>
                      <a:pt x="3892" y="5257"/>
                    </a:lnTo>
                    <a:lnTo>
                      <a:pt x="3925" y="5278"/>
                    </a:lnTo>
                    <a:lnTo>
                      <a:pt x="3961" y="5304"/>
                    </a:lnTo>
                    <a:lnTo>
                      <a:pt x="4000" y="5330"/>
                    </a:lnTo>
                    <a:lnTo>
                      <a:pt x="4038" y="5359"/>
                    </a:lnTo>
                    <a:lnTo>
                      <a:pt x="4079" y="5391"/>
                    </a:lnTo>
                    <a:lnTo>
                      <a:pt x="4120" y="5425"/>
                    </a:lnTo>
                    <a:lnTo>
                      <a:pt x="4160" y="5460"/>
                    </a:lnTo>
                    <a:lnTo>
                      <a:pt x="4200" y="5498"/>
                    </a:lnTo>
                    <a:lnTo>
                      <a:pt x="4240" y="5537"/>
                    </a:lnTo>
                    <a:lnTo>
                      <a:pt x="4245" y="5538"/>
                    </a:lnTo>
                    <a:lnTo>
                      <a:pt x="4260" y="5540"/>
                    </a:lnTo>
                    <a:lnTo>
                      <a:pt x="4283" y="5545"/>
                    </a:lnTo>
                    <a:lnTo>
                      <a:pt x="4315" y="5549"/>
                    </a:lnTo>
                    <a:lnTo>
                      <a:pt x="4353" y="5552"/>
                    </a:lnTo>
                    <a:lnTo>
                      <a:pt x="4396" y="5555"/>
                    </a:lnTo>
                    <a:lnTo>
                      <a:pt x="4444" y="5555"/>
                    </a:lnTo>
                    <a:lnTo>
                      <a:pt x="4494" y="5554"/>
                    </a:lnTo>
                    <a:lnTo>
                      <a:pt x="4546" y="5549"/>
                    </a:lnTo>
                    <a:lnTo>
                      <a:pt x="4597" y="5539"/>
                    </a:lnTo>
                    <a:lnTo>
                      <a:pt x="4648" y="5526"/>
                    </a:lnTo>
                    <a:lnTo>
                      <a:pt x="4698" y="5508"/>
                    </a:lnTo>
                    <a:lnTo>
                      <a:pt x="4745" y="5484"/>
                    </a:lnTo>
                    <a:lnTo>
                      <a:pt x="4787" y="5453"/>
                    </a:lnTo>
                    <a:lnTo>
                      <a:pt x="4823" y="5415"/>
                    </a:lnTo>
                    <a:lnTo>
                      <a:pt x="4854" y="5370"/>
                    </a:lnTo>
                    <a:lnTo>
                      <a:pt x="4820" y="5256"/>
                    </a:lnTo>
                    <a:lnTo>
                      <a:pt x="4814" y="5259"/>
                    </a:lnTo>
                    <a:lnTo>
                      <a:pt x="4797" y="5270"/>
                    </a:lnTo>
                    <a:lnTo>
                      <a:pt x="4769" y="5286"/>
                    </a:lnTo>
                    <a:lnTo>
                      <a:pt x="4733" y="5306"/>
                    </a:lnTo>
                    <a:lnTo>
                      <a:pt x="4688" y="5326"/>
                    </a:lnTo>
                    <a:lnTo>
                      <a:pt x="4636" y="5347"/>
                    </a:lnTo>
                    <a:lnTo>
                      <a:pt x="4578" y="5366"/>
                    </a:lnTo>
                    <a:lnTo>
                      <a:pt x="4516" y="5380"/>
                    </a:lnTo>
                    <a:lnTo>
                      <a:pt x="4450" y="5389"/>
                    </a:lnTo>
                    <a:lnTo>
                      <a:pt x="4381" y="5390"/>
                    </a:lnTo>
                    <a:lnTo>
                      <a:pt x="4311" y="5382"/>
                    </a:lnTo>
                    <a:lnTo>
                      <a:pt x="4240" y="5363"/>
                    </a:lnTo>
                    <a:lnTo>
                      <a:pt x="4169" y="5331"/>
                    </a:lnTo>
                    <a:lnTo>
                      <a:pt x="4100" y="5284"/>
                    </a:lnTo>
                    <a:lnTo>
                      <a:pt x="4034" y="5221"/>
                    </a:lnTo>
                    <a:lnTo>
                      <a:pt x="3972" y="5141"/>
                    </a:lnTo>
                    <a:lnTo>
                      <a:pt x="3964" y="5131"/>
                    </a:lnTo>
                    <a:lnTo>
                      <a:pt x="3942" y="5101"/>
                    </a:lnTo>
                    <a:lnTo>
                      <a:pt x="3908" y="5056"/>
                    </a:lnTo>
                    <a:lnTo>
                      <a:pt x="3867" y="4992"/>
                    </a:lnTo>
                    <a:lnTo>
                      <a:pt x="3822" y="4915"/>
                    </a:lnTo>
                    <a:lnTo>
                      <a:pt x="3773" y="4825"/>
                    </a:lnTo>
                    <a:lnTo>
                      <a:pt x="3726" y="4723"/>
                    </a:lnTo>
                    <a:lnTo>
                      <a:pt x="3682" y="4610"/>
                    </a:lnTo>
                    <a:lnTo>
                      <a:pt x="3646" y="4488"/>
                    </a:lnTo>
                    <a:lnTo>
                      <a:pt x="3619" y="4358"/>
                    </a:lnTo>
                    <a:lnTo>
                      <a:pt x="3605" y="4223"/>
                    </a:lnTo>
                    <a:lnTo>
                      <a:pt x="3607" y="4082"/>
                    </a:lnTo>
                    <a:lnTo>
                      <a:pt x="3627" y="3938"/>
                    </a:lnTo>
                    <a:lnTo>
                      <a:pt x="3670" y="3792"/>
                    </a:lnTo>
                    <a:lnTo>
                      <a:pt x="3737" y="3645"/>
                    </a:lnTo>
                    <a:lnTo>
                      <a:pt x="3833" y="3500"/>
                    </a:lnTo>
                    <a:lnTo>
                      <a:pt x="3839" y="3495"/>
                    </a:lnTo>
                    <a:lnTo>
                      <a:pt x="3859" y="3484"/>
                    </a:lnTo>
                    <a:lnTo>
                      <a:pt x="3890" y="3466"/>
                    </a:lnTo>
                    <a:lnTo>
                      <a:pt x="3932" y="3443"/>
                    </a:lnTo>
                    <a:lnTo>
                      <a:pt x="3984" y="3416"/>
                    </a:lnTo>
                    <a:lnTo>
                      <a:pt x="4044" y="3387"/>
                    </a:lnTo>
                    <a:lnTo>
                      <a:pt x="4111" y="3357"/>
                    </a:lnTo>
                    <a:lnTo>
                      <a:pt x="4185" y="3327"/>
                    </a:lnTo>
                    <a:lnTo>
                      <a:pt x="4263" y="3299"/>
                    </a:lnTo>
                    <a:lnTo>
                      <a:pt x="4345" y="3273"/>
                    </a:lnTo>
                    <a:lnTo>
                      <a:pt x="4431" y="3252"/>
                    </a:lnTo>
                    <a:lnTo>
                      <a:pt x="4517" y="3236"/>
                    </a:lnTo>
                    <a:lnTo>
                      <a:pt x="4605" y="3227"/>
                    </a:lnTo>
                    <a:lnTo>
                      <a:pt x="4692" y="3225"/>
                    </a:lnTo>
                    <a:lnTo>
                      <a:pt x="4776" y="3233"/>
                    </a:lnTo>
                    <a:lnTo>
                      <a:pt x="4860" y="3251"/>
                    </a:lnTo>
                    <a:lnTo>
                      <a:pt x="4862" y="3252"/>
                    </a:lnTo>
                    <a:lnTo>
                      <a:pt x="4871" y="3255"/>
                    </a:lnTo>
                    <a:lnTo>
                      <a:pt x="4883" y="3260"/>
                    </a:lnTo>
                    <a:lnTo>
                      <a:pt x="4900" y="3266"/>
                    </a:lnTo>
                    <a:lnTo>
                      <a:pt x="4921" y="3275"/>
                    </a:lnTo>
                    <a:lnTo>
                      <a:pt x="4943" y="3285"/>
                    </a:lnTo>
                    <a:lnTo>
                      <a:pt x="4968" y="3297"/>
                    </a:lnTo>
                    <a:lnTo>
                      <a:pt x="4992" y="3309"/>
                    </a:lnTo>
                    <a:lnTo>
                      <a:pt x="5017" y="3322"/>
                    </a:lnTo>
                    <a:lnTo>
                      <a:pt x="5042" y="3337"/>
                    </a:lnTo>
                    <a:lnTo>
                      <a:pt x="5064" y="3353"/>
                    </a:lnTo>
                    <a:lnTo>
                      <a:pt x="5084" y="3369"/>
                    </a:lnTo>
                    <a:lnTo>
                      <a:pt x="5103" y="3385"/>
                    </a:lnTo>
                    <a:lnTo>
                      <a:pt x="5117" y="3402"/>
                    </a:lnTo>
                    <a:lnTo>
                      <a:pt x="5126" y="3419"/>
                    </a:lnTo>
                    <a:lnTo>
                      <a:pt x="5131" y="3437"/>
                    </a:lnTo>
                    <a:lnTo>
                      <a:pt x="5130" y="3431"/>
                    </a:lnTo>
                    <a:lnTo>
                      <a:pt x="5130" y="3416"/>
                    </a:lnTo>
                    <a:lnTo>
                      <a:pt x="5131" y="3392"/>
                    </a:lnTo>
                    <a:lnTo>
                      <a:pt x="5132" y="3361"/>
                    </a:lnTo>
                    <a:lnTo>
                      <a:pt x="5135" y="3322"/>
                    </a:lnTo>
                    <a:lnTo>
                      <a:pt x="5140" y="3277"/>
                    </a:lnTo>
                    <a:lnTo>
                      <a:pt x="5148" y="3228"/>
                    </a:lnTo>
                    <a:lnTo>
                      <a:pt x="5158" y="3175"/>
                    </a:lnTo>
                    <a:lnTo>
                      <a:pt x="5171" y="3120"/>
                    </a:lnTo>
                    <a:lnTo>
                      <a:pt x="5188" y="3062"/>
                    </a:lnTo>
                    <a:lnTo>
                      <a:pt x="5211" y="3004"/>
                    </a:lnTo>
                    <a:lnTo>
                      <a:pt x="5236" y="2946"/>
                    </a:lnTo>
                    <a:lnTo>
                      <a:pt x="5268" y="2890"/>
                    </a:lnTo>
                    <a:lnTo>
                      <a:pt x="5304" y="2836"/>
                    </a:lnTo>
                    <a:lnTo>
                      <a:pt x="5348" y="2785"/>
                    </a:lnTo>
                    <a:lnTo>
                      <a:pt x="5398" y="2740"/>
                    </a:lnTo>
                    <a:lnTo>
                      <a:pt x="5399" y="2732"/>
                    </a:lnTo>
                    <a:lnTo>
                      <a:pt x="5402" y="2708"/>
                    </a:lnTo>
                    <a:lnTo>
                      <a:pt x="5406" y="2673"/>
                    </a:lnTo>
                    <a:lnTo>
                      <a:pt x="5412" y="2626"/>
                    </a:lnTo>
                    <a:lnTo>
                      <a:pt x="5418" y="2570"/>
                    </a:lnTo>
                    <a:lnTo>
                      <a:pt x="5425" y="2506"/>
                    </a:lnTo>
                    <a:lnTo>
                      <a:pt x="5432" y="2437"/>
                    </a:lnTo>
                    <a:lnTo>
                      <a:pt x="5438" y="2363"/>
                    </a:lnTo>
                    <a:lnTo>
                      <a:pt x="5443" y="2287"/>
                    </a:lnTo>
                    <a:lnTo>
                      <a:pt x="5446" y="2212"/>
                    </a:lnTo>
                    <a:lnTo>
                      <a:pt x="5449" y="2138"/>
                    </a:lnTo>
                    <a:lnTo>
                      <a:pt x="5449" y="2067"/>
                    </a:lnTo>
                    <a:lnTo>
                      <a:pt x="5445" y="2001"/>
                    </a:lnTo>
                    <a:lnTo>
                      <a:pt x="5439" y="1943"/>
                    </a:lnTo>
                    <a:lnTo>
                      <a:pt x="5429" y="1892"/>
                    </a:lnTo>
                    <a:lnTo>
                      <a:pt x="5416" y="1853"/>
                    </a:lnTo>
                    <a:lnTo>
                      <a:pt x="5414" y="1846"/>
                    </a:lnTo>
                    <a:lnTo>
                      <a:pt x="5410" y="1828"/>
                    </a:lnTo>
                    <a:lnTo>
                      <a:pt x="5405" y="1800"/>
                    </a:lnTo>
                    <a:lnTo>
                      <a:pt x="5401" y="1764"/>
                    </a:lnTo>
                    <a:lnTo>
                      <a:pt x="5399" y="1720"/>
                    </a:lnTo>
                    <a:lnTo>
                      <a:pt x="5400" y="1672"/>
                    </a:lnTo>
                    <a:lnTo>
                      <a:pt x="5407" y="1620"/>
                    </a:lnTo>
                    <a:lnTo>
                      <a:pt x="5420" y="1567"/>
                    </a:lnTo>
                    <a:lnTo>
                      <a:pt x="5441" y="1514"/>
                    </a:lnTo>
                    <a:lnTo>
                      <a:pt x="5473" y="1461"/>
                    </a:lnTo>
                    <a:lnTo>
                      <a:pt x="5516" y="1412"/>
                    </a:lnTo>
                    <a:lnTo>
                      <a:pt x="5571" y="1368"/>
                    </a:lnTo>
                    <a:lnTo>
                      <a:pt x="5640" y="1331"/>
                    </a:lnTo>
                    <a:lnTo>
                      <a:pt x="5724" y="1300"/>
                    </a:lnTo>
                    <a:lnTo>
                      <a:pt x="5827" y="1281"/>
                    </a:lnTo>
                    <a:lnTo>
                      <a:pt x="5948" y="1273"/>
                    </a:lnTo>
                    <a:lnTo>
                      <a:pt x="5946" y="1266"/>
                    </a:lnTo>
                    <a:lnTo>
                      <a:pt x="5944" y="1248"/>
                    </a:lnTo>
                    <a:lnTo>
                      <a:pt x="5940" y="1220"/>
                    </a:lnTo>
                    <a:lnTo>
                      <a:pt x="5938" y="1184"/>
                    </a:lnTo>
                    <a:lnTo>
                      <a:pt x="5937" y="1143"/>
                    </a:lnTo>
                    <a:lnTo>
                      <a:pt x="5939" y="1096"/>
                    </a:lnTo>
                    <a:lnTo>
                      <a:pt x="5945" y="1048"/>
                    </a:lnTo>
                    <a:lnTo>
                      <a:pt x="5956" y="998"/>
                    </a:lnTo>
                    <a:lnTo>
                      <a:pt x="5974" y="949"/>
                    </a:lnTo>
                    <a:lnTo>
                      <a:pt x="6000" y="905"/>
                    </a:lnTo>
                    <a:lnTo>
                      <a:pt x="6033" y="863"/>
                    </a:lnTo>
                    <a:lnTo>
                      <a:pt x="6077" y="829"/>
                    </a:lnTo>
                    <a:lnTo>
                      <a:pt x="6132" y="803"/>
                    </a:lnTo>
                    <a:lnTo>
                      <a:pt x="6198" y="788"/>
                    </a:lnTo>
                    <a:lnTo>
                      <a:pt x="6278" y="784"/>
                    </a:lnTo>
                    <a:lnTo>
                      <a:pt x="6373" y="794"/>
                    </a:lnTo>
                    <a:lnTo>
                      <a:pt x="6371" y="792"/>
                    </a:lnTo>
                    <a:lnTo>
                      <a:pt x="6368" y="788"/>
                    </a:lnTo>
                    <a:lnTo>
                      <a:pt x="6362" y="781"/>
                    </a:lnTo>
                    <a:lnTo>
                      <a:pt x="6353" y="771"/>
                    </a:lnTo>
                    <a:lnTo>
                      <a:pt x="6344" y="760"/>
                    </a:lnTo>
                    <a:lnTo>
                      <a:pt x="6332" y="747"/>
                    </a:lnTo>
                    <a:lnTo>
                      <a:pt x="6319" y="732"/>
                    </a:lnTo>
                    <a:lnTo>
                      <a:pt x="6305" y="716"/>
                    </a:lnTo>
                    <a:lnTo>
                      <a:pt x="6288" y="697"/>
                    </a:lnTo>
                    <a:lnTo>
                      <a:pt x="6270" y="679"/>
                    </a:lnTo>
                    <a:lnTo>
                      <a:pt x="6251" y="659"/>
                    </a:lnTo>
                    <a:lnTo>
                      <a:pt x="6231" y="639"/>
                    </a:lnTo>
                    <a:lnTo>
                      <a:pt x="6210" y="619"/>
                    </a:lnTo>
                    <a:lnTo>
                      <a:pt x="6189" y="598"/>
                    </a:lnTo>
                    <a:lnTo>
                      <a:pt x="6165" y="577"/>
                    </a:lnTo>
                    <a:lnTo>
                      <a:pt x="6143" y="558"/>
                    </a:lnTo>
                    <a:lnTo>
                      <a:pt x="6140" y="552"/>
                    </a:lnTo>
                    <a:lnTo>
                      <a:pt x="6132" y="538"/>
                    </a:lnTo>
                    <a:lnTo>
                      <a:pt x="6118" y="514"/>
                    </a:lnTo>
                    <a:lnTo>
                      <a:pt x="6100" y="485"/>
                    </a:lnTo>
                    <a:lnTo>
                      <a:pt x="6078" y="449"/>
                    </a:lnTo>
                    <a:lnTo>
                      <a:pt x="6051" y="410"/>
                    </a:lnTo>
                    <a:lnTo>
                      <a:pt x="6022" y="367"/>
                    </a:lnTo>
                    <a:lnTo>
                      <a:pt x="5988" y="323"/>
                    </a:lnTo>
                    <a:lnTo>
                      <a:pt x="5953" y="279"/>
                    </a:lnTo>
                    <a:lnTo>
                      <a:pt x="5915" y="237"/>
                    </a:lnTo>
                    <a:lnTo>
                      <a:pt x="5876" y="197"/>
                    </a:lnTo>
                    <a:lnTo>
                      <a:pt x="5834" y="161"/>
                    </a:lnTo>
                    <a:lnTo>
                      <a:pt x="5791" y="131"/>
                    </a:lnTo>
                    <a:lnTo>
                      <a:pt x="5747" y="108"/>
                    </a:lnTo>
                    <a:lnTo>
                      <a:pt x="5704" y="92"/>
                    </a:lnTo>
                    <a:lnTo>
                      <a:pt x="5660" y="87"/>
                    </a:lnTo>
                    <a:lnTo>
                      <a:pt x="5655" y="89"/>
                    </a:lnTo>
                    <a:lnTo>
                      <a:pt x="5644" y="98"/>
                    </a:lnTo>
                    <a:lnTo>
                      <a:pt x="5624" y="111"/>
                    </a:lnTo>
                    <a:lnTo>
                      <a:pt x="5600" y="127"/>
                    </a:lnTo>
                    <a:lnTo>
                      <a:pt x="5571" y="146"/>
                    </a:lnTo>
                    <a:lnTo>
                      <a:pt x="5537" y="167"/>
                    </a:lnTo>
                    <a:lnTo>
                      <a:pt x="5500" y="189"/>
                    </a:lnTo>
                    <a:lnTo>
                      <a:pt x="5461" y="211"/>
                    </a:lnTo>
                    <a:lnTo>
                      <a:pt x="5421" y="232"/>
                    </a:lnTo>
                    <a:lnTo>
                      <a:pt x="5381" y="252"/>
                    </a:lnTo>
                    <a:lnTo>
                      <a:pt x="5342" y="269"/>
                    </a:lnTo>
                    <a:lnTo>
                      <a:pt x="5304" y="283"/>
                    </a:lnTo>
                    <a:lnTo>
                      <a:pt x="5269" y="293"/>
                    </a:lnTo>
                    <a:lnTo>
                      <a:pt x="5237" y="298"/>
                    </a:lnTo>
                    <a:lnTo>
                      <a:pt x="5211" y="297"/>
                    </a:lnTo>
                    <a:lnTo>
                      <a:pt x="5189" y="290"/>
                    </a:lnTo>
                    <a:lnTo>
                      <a:pt x="5186" y="291"/>
                    </a:lnTo>
                    <a:lnTo>
                      <a:pt x="5179" y="294"/>
                    </a:lnTo>
                    <a:lnTo>
                      <a:pt x="5170" y="299"/>
                    </a:lnTo>
                    <a:lnTo>
                      <a:pt x="5157" y="307"/>
                    </a:lnTo>
                    <a:lnTo>
                      <a:pt x="5143" y="317"/>
                    </a:lnTo>
                    <a:lnTo>
                      <a:pt x="5129" y="331"/>
                    </a:lnTo>
                    <a:lnTo>
                      <a:pt x="5116" y="347"/>
                    </a:lnTo>
                    <a:lnTo>
                      <a:pt x="5105" y="366"/>
                    </a:lnTo>
                    <a:lnTo>
                      <a:pt x="5096" y="388"/>
                    </a:lnTo>
                    <a:lnTo>
                      <a:pt x="5091" y="413"/>
                    </a:lnTo>
                    <a:lnTo>
                      <a:pt x="5091" y="442"/>
                    </a:lnTo>
                    <a:lnTo>
                      <a:pt x="5096" y="474"/>
                    </a:lnTo>
                    <a:lnTo>
                      <a:pt x="5108" y="509"/>
                    </a:lnTo>
                    <a:lnTo>
                      <a:pt x="5128" y="548"/>
                    </a:lnTo>
                    <a:lnTo>
                      <a:pt x="5157" y="590"/>
                    </a:lnTo>
                    <a:lnTo>
                      <a:pt x="5195" y="638"/>
                    </a:lnTo>
                    <a:lnTo>
                      <a:pt x="5195" y="647"/>
                    </a:lnTo>
                    <a:lnTo>
                      <a:pt x="5195" y="674"/>
                    </a:lnTo>
                    <a:lnTo>
                      <a:pt x="5194" y="718"/>
                    </a:lnTo>
                    <a:lnTo>
                      <a:pt x="5192" y="773"/>
                    </a:lnTo>
                    <a:lnTo>
                      <a:pt x="5188" y="842"/>
                    </a:lnTo>
                    <a:lnTo>
                      <a:pt x="5182" y="920"/>
                    </a:lnTo>
                    <a:lnTo>
                      <a:pt x="5172" y="1005"/>
                    </a:lnTo>
                    <a:lnTo>
                      <a:pt x="5159" y="1098"/>
                    </a:lnTo>
                    <a:lnTo>
                      <a:pt x="5140" y="1193"/>
                    </a:lnTo>
                    <a:lnTo>
                      <a:pt x="5116" y="1291"/>
                    </a:lnTo>
                    <a:lnTo>
                      <a:pt x="5087" y="1389"/>
                    </a:lnTo>
                    <a:lnTo>
                      <a:pt x="5051" y="1484"/>
                    </a:lnTo>
                    <a:lnTo>
                      <a:pt x="5008" y="1577"/>
                    </a:lnTo>
                    <a:lnTo>
                      <a:pt x="4957" y="1662"/>
                    </a:lnTo>
                    <a:lnTo>
                      <a:pt x="4898" y="1740"/>
                    </a:lnTo>
                    <a:lnTo>
                      <a:pt x="4830" y="1809"/>
                    </a:lnTo>
                    <a:lnTo>
                      <a:pt x="4827" y="1810"/>
                    </a:lnTo>
                    <a:lnTo>
                      <a:pt x="4819" y="1815"/>
                    </a:lnTo>
                    <a:lnTo>
                      <a:pt x="4806" y="1821"/>
                    </a:lnTo>
                    <a:lnTo>
                      <a:pt x="4790" y="1827"/>
                    </a:lnTo>
                    <a:lnTo>
                      <a:pt x="4768" y="1831"/>
                    </a:lnTo>
                    <a:lnTo>
                      <a:pt x="4745" y="1834"/>
                    </a:lnTo>
                    <a:lnTo>
                      <a:pt x="4717" y="1833"/>
                    </a:lnTo>
                    <a:lnTo>
                      <a:pt x="4689" y="1827"/>
                    </a:lnTo>
                    <a:lnTo>
                      <a:pt x="4657" y="1816"/>
                    </a:lnTo>
                    <a:lnTo>
                      <a:pt x="4625" y="1797"/>
                    </a:lnTo>
                    <a:lnTo>
                      <a:pt x="4591" y="1770"/>
                    </a:lnTo>
                    <a:lnTo>
                      <a:pt x="4558" y="1734"/>
                    </a:lnTo>
                    <a:lnTo>
                      <a:pt x="4524" y="1687"/>
                    </a:lnTo>
                    <a:lnTo>
                      <a:pt x="4491" y="1628"/>
                    </a:lnTo>
                    <a:lnTo>
                      <a:pt x="4459" y="1556"/>
                    </a:lnTo>
                    <a:lnTo>
                      <a:pt x="4429" y="1471"/>
                    </a:lnTo>
                    <a:lnTo>
                      <a:pt x="4428" y="1464"/>
                    </a:lnTo>
                    <a:lnTo>
                      <a:pt x="4424" y="1445"/>
                    </a:lnTo>
                    <a:lnTo>
                      <a:pt x="4417" y="1418"/>
                    </a:lnTo>
                    <a:lnTo>
                      <a:pt x="4407" y="1382"/>
                    </a:lnTo>
                    <a:lnTo>
                      <a:pt x="4392" y="1340"/>
                    </a:lnTo>
                    <a:lnTo>
                      <a:pt x="4372" y="1294"/>
                    </a:lnTo>
                    <a:lnTo>
                      <a:pt x="4345" y="1245"/>
                    </a:lnTo>
                    <a:lnTo>
                      <a:pt x="4312" y="1195"/>
                    </a:lnTo>
                    <a:lnTo>
                      <a:pt x="4271" y="1148"/>
                    </a:lnTo>
                    <a:lnTo>
                      <a:pt x="4221" y="1102"/>
                    </a:lnTo>
                    <a:lnTo>
                      <a:pt x="4163" y="1061"/>
                    </a:lnTo>
                    <a:lnTo>
                      <a:pt x="4096" y="1028"/>
                    </a:lnTo>
                    <a:lnTo>
                      <a:pt x="4018" y="1002"/>
                    </a:lnTo>
                    <a:lnTo>
                      <a:pt x="3927" y="988"/>
                    </a:lnTo>
                    <a:lnTo>
                      <a:pt x="3827" y="985"/>
                    </a:lnTo>
                    <a:lnTo>
                      <a:pt x="3713" y="997"/>
                    </a:lnTo>
                    <a:lnTo>
                      <a:pt x="3705" y="993"/>
                    </a:lnTo>
                    <a:lnTo>
                      <a:pt x="3681" y="982"/>
                    </a:lnTo>
                    <a:lnTo>
                      <a:pt x="3648" y="964"/>
                    </a:lnTo>
                    <a:lnTo>
                      <a:pt x="3604" y="938"/>
                    </a:lnTo>
                    <a:lnTo>
                      <a:pt x="3555" y="905"/>
                    </a:lnTo>
                    <a:lnTo>
                      <a:pt x="3503" y="863"/>
                    </a:lnTo>
                    <a:lnTo>
                      <a:pt x="3451" y="813"/>
                    </a:lnTo>
                    <a:lnTo>
                      <a:pt x="3400" y="756"/>
                    </a:lnTo>
                    <a:lnTo>
                      <a:pt x="3354" y="691"/>
                    </a:lnTo>
                    <a:lnTo>
                      <a:pt x="3316" y="618"/>
                    </a:lnTo>
                    <a:lnTo>
                      <a:pt x="3290" y="536"/>
                    </a:lnTo>
                    <a:lnTo>
                      <a:pt x="3276" y="446"/>
                    </a:lnTo>
                    <a:lnTo>
                      <a:pt x="3278" y="348"/>
                    </a:lnTo>
                    <a:lnTo>
                      <a:pt x="3300" y="240"/>
                    </a:lnTo>
                    <a:lnTo>
                      <a:pt x="3343" y="124"/>
                    </a:lnTo>
                    <a:lnTo>
                      <a:pt x="3411" y="0"/>
                    </a:lnTo>
                    <a:close/>
                  </a:path>
                </a:pathLst>
              </a:custGeom>
              <a:solidFill>
                <a:srgbClr val="92631B"/>
              </a:solidFill>
              <a:ln w="9525">
                <a:noFill/>
                <a:round/>
                <a:headEnd/>
                <a:tailEnd/>
              </a:ln>
            </p:spPr>
            <p:txBody>
              <a:bodyPr/>
              <a:lstStyle/>
              <a:p>
                <a:endParaRPr lang="en-US"/>
              </a:p>
            </p:txBody>
          </p:sp>
          <p:sp>
            <p:nvSpPr>
              <p:cNvPr id="13358" name="Freeform 48"/>
              <p:cNvSpPr>
                <a:spLocks/>
              </p:cNvSpPr>
              <p:nvPr/>
            </p:nvSpPr>
            <p:spPr bwMode="auto">
              <a:xfrm rot="-460846">
                <a:off x="1182" y="2475"/>
                <a:ext cx="235" cy="143"/>
              </a:xfrm>
              <a:custGeom>
                <a:avLst/>
                <a:gdLst>
                  <a:gd name="T0" fmla="*/ 0 w 2389"/>
                  <a:gd name="T1" fmla="*/ 1 h 1433"/>
                  <a:gd name="T2" fmla="*/ 0 w 2389"/>
                  <a:gd name="T3" fmla="*/ 1 h 1433"/>
                  <a:gd name="T4" fmla="*/ 0 w 2389"/>
                  <a:gd name="T5" fmla="*/ 1 h 1433"/>
                  <a:gd name="T6" fmla="*/ 0 w 2389"/>
                  <a:gd name="T7" fmla="*/ 1 h 1433"/>
                  <a:gd name="T8" fmla="*/ 0 w 2389"/>
                  <a:gd name="T9" fmla="*/ 0 h 1433"/>
                  <a:gd name="T10" fmla="*/ 0 w 2389"/>
                  <a:gd name="T11" fmla="*/ 0 h 1433"/>
                  <a:gd name="T12" fmla="*/ 0 w 2389"/>
                  <a:gd name="T13" fmla="*/ 0 h 1433"/>
                  <a:gd name="T14" fmla="*/ 1 w 2389"/>
                  <a:gd name="T15" fmla="*/ 0 h 1433"/>
                  <a:gd name="T16" fmla="*/ 1 w 2389"/>
                  <a:gd name="T17" fmla="*/ 0 h 1433"/>
                  <a:gd name="T18" fmla="*/ 1 w 2389"/>
                  <a:gd name="T19" fmla="*/ 0 h 1433"/>
                  <a:gd name="T20" fmla="*/ 1 w 2389"/>
                  <a:gd name="T21" fmla="*/ 0 h 1433"/>
                  <a:gd name="T22" fmla="*/ 1 w 2389"/>
                  <a:gd name="T23" fmla="*/ 0 h 1433"/>
                  <a:gd name="T24" fmla="*/ 1 w 2389"/>
                  <a:gd name="T25" fmla="*/ 1 h 1433"/>
                  <a:gd name="T26" fmla="*/ 1 w 2389"/>
                  <a:gd name="T27" fmla="*/ 1 h 1433"/>
                  <a:gd name="T28" fmla="*/ 1 w 2389"/>
                  <a:gd name="T29" fmla="*/ 1 h 1433"/>
                  <a:gd name="T30" fmla="*/ 2 w 2389"/>
                  <a:gd name="T31" fmla="*/ 1 h 1433"/>
                  <a:gd name="T32" fmla="*/ 2 w 2389"/>
                  <a:gd name="T33" fmla="*/ 1 h 1433"/>
                  <a:gd name="T34" fmla="*/ 2 w 2389"/>
                  <a:gd name="T35" fmla="*/ 1 h 1433"/>
                  <a:gd name="T36" fmla="*/ 2 w 2389"/>
                  <a:gd name="T37" fmla="*/ 1 h 1433"/>
                  <a:gd name="T38" fmla="*/ 2 w 2389"/>
                  <a:gd name="T39" fmla="*/ 1 h 1433"/>
                  <a:gd name="T40" fmla="*/ 2 w 2389"/>
                  <a:gd name="T41" fmla="*/ 1 h 1433"/>
                  <a:gd name="T42" fmla="*/ 2 w 2389"/>
                  <a:gd name="T43" fmla="*/ 1 h 1433"/>
                  <a:gd name="T44" fmla="*/ 2 w 2389"/>
                  <a:gd name="T45" fmla="*/ 1 h 1433"/>
                  <a:gd name="T46" fmla="*/ 2 w 2389"/>
                  <a:gd name="T47" fmla="*/ 1 h 1433"/>
                  <a:gd name="T48" fmla="*/ 2 w 2389"/>
                  <a:gd name="T49" fmla="*/ 1 h 1433"/>
                  <a:gd name="T50" fmla="*/ 2 w 2389"/>
                  <a:gd name="T51" fmla="*/ 1 h 1433"/>
                  <a:gd name="T52" fmla="*/ 2 w 2389"/>
                  <a:gd name="T53" fmla="*/ 1 h 1433"/>
                  <a:gd name="T54" fmla="*/ 2 w 2389"/>
                  <a:gd name="T55" fmla="*/ 1 h 1433"/>
                  <a:gd name="T56" fmla="*/ 2 w 2389"/>
                  <a:gd name="T57" fmla="*/ 1 h 1433"/>
                  <a:gd name="T58" fmla="*/ 2 w 2389"/>
                  <a:gd name="T59" fmla="*/ 1 h 1433"/>
                  <a:gd name="T60" fmla="*/ 2 w 2389"/>
                  <a:gd name="T61" fmla="*/ 1 h 1433"/>
                  <a:gd name="T62" fmla="*/ 2 w 2389"/>
                  <a:gd name="T63" fmla="*/ 1 h 1433"/>
                  <a:gd name="T64" fmla="*/ 1 w 2389"/>
                  <a:gd name="T65" fmla="*/ 1 h 1433"/>
                  <a:gd name="T66" fmla="*/ 1 w 2389"/>
                  <a:gd name="T67" fmla="*/ 1 h 1433"/>
                  <a:gd name="T68" fmla="*/ 1 w 2389"/>
                  <a:gd name="T69" fmla="*/ 1 h 1433"/>
                  <a:gd name="T70" fmla="*/ 1 w 2389"/>
                  <a:gd name="T71" fmla="*/ 1 h 1433"/>
                  <a:gd name="T72" fmla="*/ 1 w 2389"/>
                  <a:gd name="T73" fmla="*/ 1 h 1433"/>
                  <a:gd name="T74" fmla="*/ 1 w 2389"/>
                  <a:gd name="T75" fmla="*/ 1 h 1433"/>
                  <a:gd name="T76" fmla="*/ 1 w 2389"/>
                  <a:gd name="T77" fmla="*/ 1 h 1433"/>
                  <a:gd name="T78" fmla="*/ 1 w 2389"/>
                  <a:gd name="T79" fmla="*/ 1 h 1433"/>
                  <a:gd name="T80" fmla="*/ 1 w 2389"/>
                  <a:gd name="T81" fmla="*/ 1 h 1433"/>
                  <a:gd name="T82" fmla="*/ 1 w 2389"/>
                  <a:gd name="T83" fmla="*/ 0 h 1433"/>
                  <a:gd name="T84" fmla="*/ 1 w 2389"/>
                  <a:gd name="T85" fmla="*/ 0 h 1433"/>
                  <a:gd name="T86" fmla="*/ 1 w 2389"/>
                  <a:gd name="T87" fmla="*/ 0 h 1433"/>
                  <a:gd name="T88" fmla="*/ 1 w 2389"/>
                  <a:gd name="T89" fmla="*/ 0 h 1433"/>
                  <a:gd name="T90" fmla="*/ 1 w 2389"/>
                  <a:gd name="T91" fmla="*/ 0 h 1433"/>
                  <a:gd name="T92" fmla="*/ 0 w 2389"/>
                  <a:gd name="T93" fmla="*/ 0 h 1433"/>
                  <a:gd name="T94" fmla="*/ 0 w 2389"/>
                  <a:gd name="T95" fmla="*/ 1 h 1433"/>
                  <a:gd name="T96" fmla="*/ 0 w 2389"/>
                  <a:gd name="T97" fmla="*/ 1 h 1433"/>
                  <a:gd name="T98" fmla="*/ 0 w 2389"/>
                  <a:gd name="T99" fmla="*/ 1 h 1433"/>
                  <a:gd name="T100" fmla="*/ 0 w 2389"/>
                  <a:gd name="T101" fmla="*/ 1 h 1433"/>
                  <a:gd name="T102" fmla="*/ 0 w 2389"/>
                  <a:gd name="T103" fmla="*/ 1 h 1433"/>
                  <a:gd name="T104" fmla="*/ 0 w 2389"/>
                  <a:gd name="T105" fmla="*/ 1 h 1433"/>
                  <a:gd name="T106" fmla="*/ 0 w 2389"/>
                  <a:gd name="T107" fmla="*/ 1 h 1433"/>
                  <a:gd name="T108" fmla="*/ 0 w 2389"/>
                  <a:gd name="T109" fmla="*/ 1 h 1433"/>
                  <a:gd name="T110" fmla="*/ 0 w 2389"/>
                  <a:gd name="T111" fmla="*/ 1 h 14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9"/>
                  <a:gd name="T169" fmla="*/ 0 h 1433"/>
                  <a:gd name="T170" fmla="*/ 2389 w 2389"/>
                  <a:gd name="T171" fmla="*/ 1433 h 14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9" h="1433">
                    <a:moveTo>
                      <a:pt x="33" y="1433"/>
                    </a:moveTo>
                    <a:lnTo>
                      <a:pt x="29" y="1411"/>
                    </a:lnTo>
                    <a:lnTo>
                      <a:pt x="22" y="1351"/>
                    </a:lnTo>
                    <a:lnTo>
                      <a:pt x="13" y="1260"/>
                    </a:lnTo>
                    <a:lnTo>
                      <a:pt x="5" y="1142"/>
                    </a:lnTo>
                    <a:lnTo>
                      <a:pt x="0" y="1005"/>
                    </a:lnTo>
                    <a:lnTo>
                      <a:pt x="2" y="856"/>
                    </a:lnTo>
                    <a:lnTo>
                      <a:pt x="13" y="700"/>
                    </a:lnTo>
                    <a:lnTo>
                      <a:pt x="36" y="547"/>
                    </a:lnTo>
                    <a:lnTo>
                      <a:pt x="74" y="400"/>
                    </a:lnTo>
                    <a:lnTo>
                      <a:pt x="130" y="266"/>
                    </a:lnTo>
                    <a:lnTo>
                      <a:pt x="205" y="152"/>
                    </a:lnTo>
                    <a:lnTo>
                      <a:pt x="303" y="66"/>
                    </a:lnTo>
                    <a:lnTo>
                      <a:pt x="427" y="13"/>
                    </a:lnTo>
                    <a:lnTo>
                      <a:pt x="579" y="0"/>
                    </a:lnTo>
                    <a:lnTo>
                      <a:pt x="762" y="33"/>
                    </a:lnTo>
                    <a:lnTo>
                      <a:pt x="980" y="119"/>
                    </a:lnTo>
                    <a:lnTo>
                      <a:pt x="982" y="127"/>
                    </a:lnTo>
                    <a:lnTo>
                      <a:pt x="990" y="152"/>
                    </a:lnTo>
                    <a:lnTo>
                      <a:pt x="1004" y="191"/>
                    </a:lnTo>
                    <a:lnTo>
                      <a:pt x="1025" y="242"/>
                    </a:lnTo>
                    <a:lnTo>
                      <a:pt x="1051" y="302"/>
                    </a:lnTo>
                    <a:lnTo>
                      <a:pt x="1084" y="368"/>
                    </a:lnTo>
                    <a:lnTo>
                      <a:pt x="1123" y="438"/>
                    </a:lnTo>
                    <a:lnTo>
                      <a:pt x="1169" y="510"/>
                    </a:lnTo>
                    <a:lnTo>
                      <a:pt x="1223" y="582"/>
                    </a:lnTo>
                    <a:lnTo>
                      <a:pt x="1283" y="651"/>
                    </a:lnTo>
                    <a:lnTo>
                      <a:pt x="1351" y="714"/>
                    </a:lnTo>
                    <a:lnTo>
                      <a:pt x="1427" y="769"/>
                    </a:lnTo>
                    <a:lnTo>
                      <a:pt x="1511" y="813"/>
                    </a:lnTo>
                    <a:lnTo>
                      <a:pt x="1602" y="846"/>
                    </a:lnTo>
                    <a:lnTo>
                      <a:pt x="1702" y="864"/>
                    </a:lnTo>
                    <a:lnTo>
                      <a:pt x="1811" y="864"/>
                    </a:lnTo>
                    <a:lnTo>
                      <a:pt x="1815" y="862"/>
                    </a:lnTo>
                    <a:lnTo>
                      <a:pt x="1829" y="860"/>
                    </a:lnTo>
                    <a:lnTo>
                      <a:pt x="1851" y="858"/>
                    </a:lnTo>
                    <a:lnTo>
                      <a:pt x="1880" y="856"/>
                    </a:lnTo>
                    <a:lnTo>
                      <a:pt x="1915" y="857"/>
                    </a:lnTo>
                    <a:lnTo>
                      <a:pt x="1955" y="862"/>
                    </a:lnTo>
                    <a:lnTo>
                      <a:pt x="1999" y="871"/>
                    </a:lnTo>
                    <a:lnTo>
                      <a:pt x="2044" y="887"/>
                    </a:lnTo>
                    <a:lnTo>
                      <a:pt x="2093" y="910"/>
                    </a:lnTo>
                    <a:lnTo>
                      <a:pt x="2142" y="940"/>
                    </a:lnTo>
                    <a:lnTo>
                      <a:pt x="2190" y="981"/>
                    </a:lnTo>
                    <a:lnTo>
                      <a:pt x="2237" y="1033"/>
                    </a:lnTo>
                    <a:lnTo>
                      <a:pt x="2281" y="1097"/>
                    </a:lnTo>
                    <a:lnTo>
                      <a:pt x="2322" y="1174"/>
                    </a:lnTo>
                    <a:lnTo>
                      <a:pt x="2359" y="1266"/>
                    </a:lnTo>
                    <a:lnTo>
                      <a:pt x="2389" y="1373"/>
                    </a:lnTo>
                    <a:lnTo>
                      <a:pt x="2386" y="1370"/>
                    </a:lnTo>
                    <a:lnTo>
                      <a:pt x="2380" y="1363"/>
                    </a:lnTo>
                    <a:lnTo>
                      <a:pt x="2368" y="1353"/>
                    </a:lnTo>
                    <a:lnTo>
                      <a:pt x="2350" y="1339"/>
                    </a:lnTo>
                    <a:lnTo>
                      <a:pt x="2328" y="1324"/>
                    </a:lnTo>
                    <a:lnTo>
                      <a:pt x="2300" y="1305"/>
                    </a:lnTo>
                    <a:lnTo>
                      <a:pt x="2264" y="1287"/>
                    </a:lnTo>
                    <a:lnTo>
                      <a:pt x="2222" y="1268"/>
                    </a:lnTo>
                    <a:lnTo>
                      <a:pt x="2174" y="1248"/>
                    </a:lnTo>
                    <a:lnTo>
                      <a:pt x="2118" y="1231"/>
                    </a:lnTo>
                    <a:lnTo>
                      <a:pt x="2054" y="1215"/>
                    </a:lnTo>
                    <a:lnTo>
                      <a:pt x="1981" y="1201"/>
                    </a:lnTo>
                    <a:lnTo>
                      <a:pt x="1900" y="1190"/>
                    </a:lnTo>
                    <a:lnTo>
                      <a:pt x="1811" y="1183"/>
                    </a:lnTo>
                    <a:lnTo>
                      <a:pt x="1712" y="1180"/>
                    </a:lnTo>
                    <a:lnTo>
                      <a:pt x="1604" y="1183"/>
                    </a:lnTo>
                    <a:lnTo>
                      <a:pt x="1599" y="1180"/>
                    </a:lnTo>
                    <a:lnTo>
                      <a:pt x="1586" y="1174"/>
                    </a:lnTo>
                    <a:lnTo>
                      <a:pt x="1564" y="1163"/>
                    </a:lnTo>
                    <a:lnTo>
                      <a:pt x="1536" y="1148"/>
                    </a:lnTo>
                    <a:lnTo>
                      <a:pt x="1500" y="1127"/>
                    </a:lnTo>
                    <a:lnTo>
                      <a:pt x="1459" y="1102"/>
                    </a:lnTo>
                    <a:lnTo>
                      <a:pt x="1411" y="1073"/>
                    </a:lnTo>
                    <a:lnTo>
                      <a:pt x="1357" y="1037"/>
                    </a:lnTo>
                    <a:lnTo>
                      <a:pt x="1300" y="997"/>
                    </a:lnTo>
                    <a:lnTo>
                      <a:pt x="1238" y="953"/>
                    </a:lnTo>
                    <a:lnTo>
                      <a:pt x="1173" y="902"/>
                    </a:lnTo>
                    <a:lnTo>
                      <a:pt x="1105" y="846"/>
                    </a:lnTo>
                    <a:lnTo>
                      <a:pt x="1035" y="785"/>
                    </a:lnTo>
                    <a:lnTo>
                      <a:pt x="963" y="719"/>
                    </a:lnTo>
                    <a:lnTo>
                      <a:pt x="888" y="646"/>
                    </a:lnTo>
                    <a:lnTo>
                      <a:pt x="815" y="568"/>
                    </a:lnTo>
                    <a:lnTo>
                      <a:pt x="812" y="566"/>
                    </a:lnTo>
                    <a:lnTo>
                      <a:pt x="804" y="561"/>
                    </a:lnTo>
                    <a:lnTo>
                      <a:pt x="792" y="553"/>
                    </a:lnTo>
                    <a:lnTo>
                      <a:pt x="774" y="544"/>
                    </a:lnTo>
                    <a:lnTo>
                      <a:pt x="753" y="534"/>
                    </a:lnTo>
                    <a:lnTo>
                      <a:pt x="729" y="524"/>
                    </a:lnTo>
                    <a:lnTo>
                      <a:pt x="701" y="514"/>
                    </a:lnTo>
                    <a:lnTo>
                      <a:pt x="671" y="506"/>
                    </a:lnTo>
                    <a:lnTo>
                      <a:pt x="638" y="501"/>
                    </a:lnTo>
                    <a:lnTo>
                      <a:pt x="604" y="499"/>
                    </a:lnTo>
                    <a:lnTo>
                      <a:pt x="568" y="501"/>
                    </a:lnTo>
                    <a:lnTo>
                      <a:pt x="531" y="507"/>
                    </a:lnTo>
                    <a:lnTo>
                      <a:pt x="494" y="520"/>
                    </a:lnTo>
                    <a:lnTo>
                      <a:pt x="456" y="538"/>
                    </a:lnTo>
                    <a:lnTo>
                      <a:pt x="420" y="563"/>
                    </a:lnTo>
                    <a:lnTo>
                      <a:pt x="383" y="598"/>
                    </a:lnTo>
                    <a:lnTo>
                      <a:pt x="382" y="599"/>
                    </a:lnTo>
                    <a:lnTo>
                      <a:pt x="379" y="605"/>
                    </a:lnTo>
                    <a:lnTo>
                      <a:pt x="374" y="615"/>
                    </a:lnTo>
                    <a:lnTo>
                      <a:pt x="367" y="629"/>
                    </a:lnTo>
                    <a:lnTo>
                      <a:pt x="358" y="651"/>
                    </a:lnTo>
                    <a:lnTo>
                      <a:pt x="345" y="678"/>
                    </a:lnTo>
                    <a:lnTo>
                      <a:pt x="330" y="712"/>
                    </a:lnTo>
                    <a:lnTo>
                      <a:pt x="312" y="753"/>
                    </a:lnTo>
                    <a:lnTo>
                      <a:pt x="290" y="803"/>
                    </a:lnTo>
                    <a:lnTo>
                      <a:pt x="266" y="862"/>
                    </a:lnTo>
                    <a:lnTo>
                      <a:pt x="238" y="930"/>
                    </a:lnTo>
                    <a:lnTo>
                      <a:pt x="205" y="1008"/>
                    </a:lnTo>
                    <a:lnTo>
                      <a:pt x="168" y="1097"/>
                    </a:lnTo>
                    <a:lnTo>
                      <a:pt x="128" y="1197"/>
                    </a:lnTo>
                    <a:lnTo>
                      <a:pt x="83" y="1308"/>
                    </a:lnTo>
                    <a:lnTo>
                      <a:pt x="33" y="1433"/>
                    </a:lnTo>
                    <a:close/>
                  </a:path>
                </a:pathLst>
              </a:custGeom>
              <a:solidFill>
                <a:srgbClr val="BDCA0D"/>
              </a:solidFill>
              <a:ln w="9525">
                <a:noFill/>
                <a:round/>
                <a:headEnd/>
                <a:tailEnd/>
              </a:ln>
            </p:spPr>
            <p:txBody>
              <a:bodyPr/>
              <a:lstStyle/>
              <a:p>
                <a:endParaRPr lang="en-US"/>
              </a:p>
            </p:txBody>
          </p:sp>
          <p:sp>
            <p:nvSpPr>
              <p:cNvPr id="13359" name="Freeform 49"/>
              <p:cNvSpPr>
                <a:spLocks/>
              </p:cNvSpPr>
              <p:nvPr/>
            </p:nvSpPr>
            <p:spPr bwMode="auto">
              <a:xfrm rot="-460846">
                <a:off x="1356" y="2612"/>
                <a:ext cx="142" cy="96"/>
              </a:xfrm>
              <a:custGeom>
                <a:avLst/>
                <a:gdLst>
                  <a:gd name="T0" fmla="*/ 0 w 1432"/>
                  <a:gd name="T1" fmla="*/ 0 h 966"/>
                  <a:gd name="T2" fmla="*/ 1 w 1432"/>
                  <a:gd name="T3" fmla="*/ 0 h 966"/>
                  <a:gd name="T4" fmla="*/ 1 w 1432"/>
                  <a:gd name="T5" fmla="*/ 0 h 966"/>
                  <a:gd name="T6" fmla="*/ 1 w 1432"/>
                  <a:gd name="T7" fmla="*/ 0 h 966"/>
                  <a:gd name="T8" fmla="*/ 1 w 1432"/>
                  <a:gd name="T9" fmla="*/ 0 h 966"/>
                  <a:gd name="T10" fmla="*/ 1 w 1432"/>
                  <a:gd name="T11" fmla="*/ 0 h 966"/>
                  <a:gd name="T12" fmla="*/ 1 w 1432"/>
                  <a:gd name="T13" fmla="*/ 0 h 966"/>
                  <a:gd name="T14" fmla="*/ 1 w 1432"/>
                  <a:gd name="T15" fmla="*/ 0 h 966"/>
                  <a:gd name="T16" fmla="*/ 1 w 1432"/>
                  <a:gd name="T17" fmla="*/ 1 h 966"/>
                  <a:gd name="T18" fmla="*/ 1 w 1432"/>
                  <a:gd name="T19" fmla="*/ 1 h 966"/>
                  <a:gd name="T20" fmla="*/ 1 w 1432"/>
                  <a:gd name="T21" fmla="*/ 1 h 966"/>
                  <a:gd name="T22" fmla="*/ 1 w 1432"/>
                  <a:gd name="T23" fmla="*/ 1 h 966"/>
                  <a:gd name="T24" fmla="*/ 1 w 1432"/>
                  <a:gd name="T25" fmla="*/ 1 h 966"/>
                  <a:gd name="T26" fmla="*/ 1 w 1432"/>
                  <a:gd name="T27" fmla="*/ 1 h 966"/>
                  <a:gd name="T28" fmla="*/ 1 w 1432"/>
                  <a:gd name="T29" fmla="*/ 1 h 966"/>
                  <a:gd name="T30" fmla="*/ 1 w 1432"/>
                  <a:gd name="T31" fmla="*/ 1 h 966"/>
                  <a:gd name="T32" fmla="*/ 1 w 1432"/>
                  <a:gd name="T33" fmla="*/ 1 h 966"/>
                  <a:gd name="T34" fmla="*/ 1 w 1432"/>
                  <a:gd name="T35" fmla="*/ 1 h 966"/>
                  <a:gd name="T36" fmla="*/ 1 w 1432"/>
                  <a:gd name="T37" fmla="*/ 1 h 966"/>
                  <a:gd name="T38" fmla="*/ 1 w 1432"/>
                  <a:gd name="T39" fmla="*/ 1 h 966"/>
                  <a:gd name="T40" fmla="*/ 1 w 1432"/>
                  <a:gd name="T41" fmla="*/ 1 h 966"/>
                  <a:gd name="T42" fmla="*/ 1 w 1432"/>
                  <a:gd name="T43" fmla="*/ 1 h 966"/>
                  <a:gd name="T44" fmla="*/ 1 w 1432"/>
                  <a:gd name="T45" fmla="*/ 1 h 966"/>
                  <a:gd name="T46" fmla="*/ 1 w 1432"/>
                  <a:gd name="T47" fmla="*/ 1 h 966"/>
                  <a:gd name="T48" fmla="*/ 1 w 1432"/>
                  <a:gd name="T49" fmla="*/ 1 h 966"/>
                  <a:gd name="T50" fmla="*/ 1 w 1432"/>
                  <a:gd name="T51" fmla="*/ 1 h 966"/>
                  <a:gd name="T52" fmla="*/ 1 w 1432"/>
                  <a:gd name="T53" fmla="*/ 1 h 966"/>
                  <a:gd name="T54" fmla="*/ 1 w 1432"/>
                  <a:gd name="T55" fmla="*/ 1 h 966"/>
                  <a:gd name="T56" fmla="*/ 1 w 1432"/>
                  <a:gd name="T57" fmla="*/ 1 h 966"/>
                  <a:gd name="T58" fmla="*/ 1 w 1432"/>
                  <a:gd name="T59" fmla="*/ 1 h 966"/>
                  <a:gd name="T60" fmla="*/ 1 w 1432"/>
                  <a:gd name="T61" fmla="*/ 1 h 966"/>
                  <a:gd name="T62" fmla="*/ 1 w 1432"/>
                  <a:gd name="T63" fmla="*/ 1 h 966"/>
                  <a:gd name="T64" fmla="*/ 1 w 1432"/>
                  <a:gd name="T65" fmla="*/ 1 h 966"/>
                  <a:gd name="T66" fmla="*/ 1 w 1432"/>
                  <a:gd name="T67" fmla="*/ 1 h 966"/>
                  <a:gd name="T68" fmla="*/ 1 w 1432"/>
                  <a:gd name="T69" fmla="*/ 1 h 966"/>
                  <a:gd name="T70" fmla="*/ 1 w 1432"/>
                  <a:gd name="T71" fmla="*/ 1 h 966"/>
                  <a:gd name="T72" fmla="*/ 1 w 1432"/>
                  <a:gd name="T73" fmla="*/ 1 h 966"/>
                  <a:gd name="T74" fmla="*/ 1 w 1432"/>
                  <a:gd name="T75" fmla="*/ 1 h 966"/>
                  <a:gd name="T76" fmla="*/ 1 w 1432"/>
                  <a:gd name="T77" fmla="*/ 1 h 966"/>
                  <a:gd name="T78" fmla="*/ 1 w 1432"/>
                  <a:gd name="T79" fmla="*/ 1 h 966"/>
                  <a:gd name="T80" fmla="*/ 1 w 1432"/>
                  <a:gd name="T81" fmla="*/ 1 h 966"/>
                  <a:gd name="T82" fmla="*/ 1 w 1432"/>
                  <a:gd name="T83" fmla="*/ 1 h 966"/>
                  <a:gd name="T84" fmla="*/ 1 w 1432"/>
                  <a:gd name="T85" fmla="*/ 1 h 966"/>
                  <a:gd name="T86" fmla="*/ 1 w 1432"/>
                  <a:gd name="T87" fmla="*/ 1 h 966"/>
                  <a:gd name="T88" fmla="*/ 1 w 1432"/>
                  <a:gd name="T89" fmla="*/ 1 h 966"/>
                  <a:gd name="T90" fmla="*/ 1 w 1432"/>
                  <a:gd name="T91" fmla="*/ 1 h 966"/>
                  <a:gd name="T92" fmla="*/ 1 w 1432"/>
                  <a:gd name="T93" fmla="*/ 1 h 966"/>
                  <a:gd name="T94" fmla="*/ 1 w 1432"/>
                  <a:gd name="T95" fmla="*/ 1 h 966"/>
                  <a:gd name="T96" fmla="*/ 1 w 1432"/>
                  <a:gd name="T97" fmla="*/ 1 h 966"/>
                  <a:gd name="T98" fmla="*/ 1 w 1432"/>
                  <a:gd name="T99" fmla="*/ 1 h 966"/>
                  <a:gd name="T100" fmla="*/ 1 w 1432"/>
                  <a:gd name="T101" fmla="*/ 1 h 966"/>
                  <a:gd name="T102" fmla="*/ 1 w 1432"/>
                  <a:gd name="T103" fmla="*/ 1 h 966"/>
                  <a:gd name="T104" fmla="*/ 0 w 1432"/>
                  <a:gd name="T105" fmla="*/ 1 h 966"/>
                  <a:gd name="T106" fmla="*/ 0 w 1432"/>
                  <a:gd name="T107" fmla="*/ 1 h 966"/>
                  <a:gd name="T108" fmla="*/ 0 w 1432"/>
                  <a:gd name="T109" fmla="*/ 1 h 966"/>
                  <a:gd name="T110" fmla="*/ 0 w 1432"/>
                  <a:gd name="T111" fmla="*/ 1 h 966"/>
                  <a:gd name="T112" fmla="*/ 0 w 1432"/>
                  <a:gd name="T113" fmla="*/ 1 h 966"/>
                  <a:gd name="T114" fmla="*/ 0 w 1432"/>
                  <a:gd name="T115" fmla="*/ 1 h 966"/>
                  <a:gd name="T116" fmla="*/ 0 w 1432"/>
                  <a:gd name="T117" fmla="*/ 0 h 966"/>
                  <a:gd name="T118" fmla="*/ 0 w 1432"/>
                  <a:gd name="T119" fmla="*/ 0 h 966"/>
                  <a:gd name="T120" fmla="*/ 0 w 1432"/>
                  <a:gd name="T121" fmla="*/ 0 h 966"/>
                  <a:gd name="T122" fmla="*/ 0 w 1432"/>
                  <a:gd name="T123" fmla="*/ 0 h 9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2"/>
                  <a:gd name="T187" fmla="*/ 0 h 966"/>
                  <a:gd name="T188" fmla="*/ 1432 w 1432"/>
                  <a:gd name="T189" fmla="*/ 966 h 9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2" h="966">
                    <a:moveTo>
                      <a:pt x="234" y="33"/>
                    </a:moveTo>
                    <a:lnTo>
                      <a:pt x="627" y="0"/>
                    </a:lnTo>
                    <a:lnTo>
                      <a:pt x="827" y="169"/>
                    </a:lnTo>
                    <a:lnTo>
                      <a:pt x="1040" y="220"/>
                    </a:lnTo>
                    <a:lnTo>
                      <a:pt x="1432" y="164"/>
                    </a:lnTo>
                    <a:lnTo>
                      <a:pt x="1417" y="259"/>
                    </a:lnTo>
                    <a:lnTo>
                      <a:pt x="1323" y="329"/>
                    </a:lnTo>
                    <a:lnTo>
                      <a:pt x="1418" y="538"/>
                    </a:lnTo>
                    <a:lnTo>
                      <a:pt x="1394" y="820"/>
                    </a:lnTo>
                    <a:lnTo>
                      <a:pt x="1150" y="676"/>
                    </a:lnTo>
                    <a:lnTo>
                      <a:pt x="1146" y="674"/>
                    </a:lnTo>
                    <a:lnTo>
                      <a:pt x="1136" y="668"/>
                    </a:lnTo>
                    <a:lnTo>
                      <a:pt x="1120" y="660"/>
                    </a:lnTo>
                    <a:lnTo>
                      <a:pt x="1099" y="650"/>
                    </a:lnTo>
                    <a:lnTo>
                      <a:pt x="1074" y="638"/>
                    </a:lnTo>
                    <a:lnTo>
                      <a:pt x="1046" y="626"/>
                    </a:lnTo>
                    <a:lnTo>
                      <a:pt x="1015" y="614"/>
                    </a:lnTo>
                    <a:lnTo>
                      <a:pt x="984" y="603"/>
                    </a:lnTo>
                    <a:lnTo>
                      <a:pt x="951" y="594"/>
                    </a:lnTo>
                    <a:lnTo>
                      <a:pt x="918" y="587"/>
                    </a:lnTo>
                    <a:lnTo>
                      <a:pt x="887" y="583"/>
                    </a:lnTo>
                    <a:lnTo>
                      <a:pt x="856" y="583"/>
                    </a:lnTo>
                    <a:lnTo>
                      <a:pt x="830" y="588"/>
                    </a:lnTo>
                    <a:lnTo>
                      <a:pt x="807" y="598"/>
                    </a:lnTo>
                    <a:lnTo>
                      <a:pt x="787" y="615"/>
                    </a:lnTo>
                    <a:lnTo>
                      <a:pt x="774" y="639"/>
                    </a:lnTo>
                    <a:lnTo>
                      <a:pt x="774" y="641"/>
                    </a:lnTo>
                    <a:lnTo>
                      <a:pt x="776" y="649"/>
                    </a:lnTo>
                    <a:lnTo>
                      <a:pt x="779" y="662"/>
                    </a:lnTo>
                    <a:lnTo>
                      <a:pt x="783" y="678"/>
                    </a:lnTo>
                    <a:lnTo>
                      <a:pt x="786" y="699"/>
                    </a:lnTo>
                    <a:lnTo>
                      <a:pt x="790" y="722"/>
                    </a:lnTo>
                    <a:lnTo>
                      <a:pt x="794" y="747"/>
                    </a:lnTo>
                    <a:lnTo>
                      <a:pt x="796" y="773"/>
                    </a:lnTo>
                    <a:lnTo>
                      <a:pt x="798" y="800"/>
                    </a:lnTo>
                    <a:lnTo>
                      <a:pt x="799" y="829"/>
                    </a:lnTo>
                    <a:lnTo>
                      <a:pt x="797" y="856"/>
                    </a:lnTo>
                    <a:lnTo>
                      <a:pt x="794" y="883"/>
                    </a:lnTo>
                    <a:lnTo>
                      <a:pt x="789" y="907"/>
                    </a:lnTo>
                    <a:lnTo>
                      <a:pt x="781" y="930"/>
                    </a:lnTo>
                    <a:lnTo>
                      <a:pt x="770" y="950"/>
                    </a:lnTo>
                    <a:lnTo>
                      <a:pt x="756" y="966"/>
                    </a:lnTo>
                    <a:lnTo>
                      <a:pt x="753" y="965"/>
                    </a:lnTo>
                    <a:lnTo>
                      <a:pt x="745" y="964"/>
                    </a:lnTo>
                    <a:lnTo>
                      <a:pt x="733" y="961"/>
                    </a:lnTo>
                    <a:lnTo>
                      <a:pt x="717" y="957"/>
                    </a:lnTo>
                    <a:lnTo>
                      <a:pt x="699" y="951"/>
                    </a:lnTo>
                    <a:lnTo>
                      <a:pt x="676" y="942"/>
                    </a:lnTo>
                    <a:lnTo>
                      <a:pt x="653" y="930"/>
                    </a:lnTo>
                    <a:lnTo>
                      <a:pt x="629" y="915"/>
                    </a:lnTo>
                    <a:lnTo>
                      <a:pt x="602" y="897"/>
                    </a:lnTo>
                    <a:lnTo>
                      <a:pt x="577" y="875"/>
                    </a:lnTo>
                    <a:lnTo>
                      <a:pt x="551" y="849"/>
                    </a:lnTo>
                    <a:lnTo>
                      <a:pt x="526" y="818"/>
                    </a:lnTo>
                    <a:lnTo>
                      <a:pt x="503" y="782"/>
                    </a:lnTo>
                    <a:lnTo>
                      <a:pt x="482" y="741"/>
                    </a:lnTo>
                    <a:lnTo>
                      <a:pt x="463" y="695"/>
                    </a:lnTo>
                    <a:lnTo>
                      <a:pt x="449" y="643"/>
                    </a:lnTo>
                    <a:lnTo>
                      <a:pt x="250" y="497"/>
                    </a:lnTo>
                    <a:lnTo>
                      <a:pt x="0" y="309"/>
                    </a:lnTo>
                    <a:lnTo>
                      <a:pt x="180" y="224"/>
                    </a:lnTo>
                    <a:lnTo>
                      <a:pt x="234" y="33"/>
                    </a:lnTo>
                    <a:close/>
                  </a:path>
                </a:pathLst>
              </a:custGeom>
              <a:solidFill>
                <a:srgbClr val="000000"/>
              </a:solidFill>
              <a:ln w="9525">
                <a:noFill/>
                <a:round/>
                <a:headEnd/>
                <a:tailEnd/>
              </a:ln>
            </p:spPr>
            <p:txBody>
              <a:bodyPr/>
              <a:lstStyle/>
              <a:p>
                <a:endParaRPr lang="en-US"/>
              </a:p>
            </p:txBody>
          </p:sp>
          <p:sp>
            <p:nvSpPr>
              <p:cNvPr id="13360" name="Freeform 50"/>
              <p:cNvSpPr>
                <a:spLocks/>
              </p:cNvSpPr>
              <p:nvPr/>
            </p:nvSpPr>
            <p:spPr bwMode="auto">
              <a:xfrm rot="-460846">
                <a:off x="1604" y="2317"/>
                <a:ext cx="231" cy="151"/>
              </a:xfrm>
              <a:custGeom>
                <a:avLst/>
                <a:gdLst>
                  <a:gd name="T0" fmla="*/ 0 w 2335"/>
                  <a:gd name="T1" fmla="*/ 0 h 1520"/>
                  <a:gd name="T2" fmla="*/ 0 w 2335"/>
                  <a:gd name="T3" fmla="*/ 0 h 1520"/>
                  <a:gd name="T4" fmla="*/ 0 w 2335"/>
                  <a:gd name="T5" fmla="*/ 0 h 1520"/>
                  <a:gd name="T6" fmla="*/ 0 w 2335"/>
                  <a:gd name="T7" fmla="*/ 0 h 1520"/>
                  <a:gd name="T8" fmla="*/ 0 w 2335"/>
                  <a:gd name="T9" fmla="*/ 0 h 1520"/>
                  <a:gd name="T10" fmla="*/ 1 w 2335"/>
                  <a:gd name="T11" fmla="*/ 0 h 1520"/>
                  <a:gd name="T12" fmla="*/ 1 w 2335"/>
                  <a:gd name="T13" fmla="*/ 1 h 1520"/>
                  <a:gd name="T14" fmla="*/ 1 w 2335"/>
                  <a:gd name="T15" fmla="*/ 1 h 1520"/>
                  <a:gd name="T16" fmla="*/ 1 w 2335"/>
                  <a:gd name="T17" fmla="*/ 1 h 1520"/>
                  <a:gd name="T18" fmla="*/ 1 w 2335"/>
                  <a:gd name="T19" fmla="*/ 1 h 1520"/>
                  <a:gd name="T20" fmla="*/ 1 w 2335"/>
                  <a:gd name="T21" fmla="*/ 1 h 1520"/>
                  <a:gd name="T22" fmla="*/ 1 w 2335"/>
                  <a:gd name="T23" fmla="*/ 1 h 1520"/>
                  <a:gd name="T24" fmla="*/ 1 w 2335"/>
                  <a:gd name="T25" fmla="*/ 1 h 1520"/>
                  <a:gd name="T26" fmla="*/ 1 w 2335"/>
                  <a:gd name="T27" fmla="*/ 1 h 1520"/>
                  <a:gd name="T28" fmla="*/ 1 w 2335"/>
                  <a:gd name="T29" fmla="*/ 1 h 1520"/>
                  <a:gd name="T30" fmla="*/ 1 w 2335"/>
                  <a:gd name="T31" fmla="*/ 1 h 1520"/>
                  <a:gd name="T32" fmla="*/ 2 w 2335"/>
                  <a:gd name="T33" fmla="*/ 1 h 1520"/>
                  <a:gd name="T34" fmla="*/ 2 w 2335"/>
                  <a:gd name="T35" fmla="*/ 1 h 1520"/>
                  <a:gd name="T36" fmla="*/ 2 w 2335"/>
                  <a:gd name="T37" fmla="*/ 1 h 1520"/>
                  <a:gd name="T38" fmla="*/ 2 w 2335"/>
                  <a:gd name="T39" fmla="*/ 1 h 1520"/>
                  <a:gd name="T40" fmla="*/ 2 w 2335"/>
                  <a:gd name="T41" fmla="*/ 1 h 1520"/>
                  <a:gd name="T42" fmla="*/ 2 w 2335"/>
                  <a:gd name="T43" fmla="*/ 1 h 1520"/>
                  <a:gd name="T44" fmla="*/ 2 w 2335"/>
                  <a:gd name="T45" fmla="*/ 1 h 1520"/>
                  <a:gd name="T46" fmla="*/ 2 w 2335"/>
                  <a:gd name="T47" fmla="*/ 1 h 1520"/>
                  <a:gd name="T48" fmla="*/ 2 w 2335"/>
                  <a:gd name="T49" fmla="*/ 1 h 1520"/>
                  <a:gd name="T50" fmla="*/ 2 w 2335"/>
                  <a:gd name="T51" fmla="*/ 1 h 1520"/>
                  <a:gd name="T52" fmla="*/ 2 w 2335"/>
                  <a:gd name="T53" fmla="*/ 0 h 1520"/>
                  <a:gd name="T54" fmla="*/ 2 w 2335"/>
                  <a:gd name="T55" fmla="*/ 0 h 1520"/>
                  <a:gd name="T56" fmla="*/ 1 w 2335"/>
                  <a:gd name="T57" fmla="*/ 0 h 1520"/>
                  <a:gd name="T58" fmla="*/ 1 w 2335"/>
                  <a:gd name="T59" fmla="*/ 0 h 1520"/>
                  <a:gd name="T60" fmla="*/ 0 w 2335"/>
                  <a:gd name="T61" fmla="*/ 0 h 1520"/>
                  <a:gd name="T62" fmla="*/ 0 w 2335"/>
                  <a:gd name="T63" fmla="*/ 0 h 15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5"/>
                  <a:gd name="T97" fmla="*/ 0 h 1520"/>
                  <a:gd name="T98" fmla="*/ 2335 w 2335"/>
                  <a:gd name="T99" fmla="*/ 1520 h 15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5" h="1520">
                    <a:moveTo>
                      <a:pt x="0" y="0"/>
                    </a:moveTo>
                    <a:lnTo>
                      <a:pt x="7" y="2"/>
                    </a:lnTo>
                    <a:lnTo>
                      <a:pt x="31" y="10"/>
                    </a:lnTo>
                    <a:lnTo>
                      <a:pt x="66" y="22"/>
                    </a:lnTo>
                    <a:lnTo>
                      <a:pt x="113" y="42"/>
                    </a:lnTo>
                    <a:lnTo>
                      <a:pt x="169" y="69"/>
                    </a:lnTo>
                    <a:lnTo>
                      <a:pt x="232" y="106"/>
                    </a:lnTo>
                    <a:lnTo>
                      <a:pt x="301" y="153"/>
                    </a:lnTo>
                    <a:lnTo>
                      <a:pt x="374" y="210"/>
                    </a:lnTo>
                    <a:lnTo>
                      <a:pt x="450" y="278"/>
                    </a:lnTo>
                    <a:lnTo>
                      <a:pt x="526" y="359"/>
                    </a:lnTo>
                    <a:lnTo>
                      <a:pt x="600" y="455"/>
                    </a:lnTo>
                    <a:lnTo>
                      <a:pt x="671" y="564"/>
                    </a:lnTo>
                    <a:lnTo>
                      <a:pt x="737" y="689"/>
                    </a:lnTo>
                    <a:lnTo>
                      <a:pt x="796" y="830"/>
                    </a:lnTo>
                    <a:lnTo>
                      <a:pt x="846" y="989"/>
                    </a:lnTo>
                    <a:lnTo>
                      <a:pt x="887" y="1166"/>
                    </a:lnTo>
                    <a:lnTo>
                      <a:pt x="888" y="1172"/>
                    </a:lnTo>
                    <a:lnTo>
                      <a:pt x="893" y="1189"/>
                    </a:lnTo>
                    <a:lnTo>
                      <a:pt x="903" y="1214"/>
                    </a:lnTo>
                    <a:lnTo>
                      <a:pt x="916" y="1247"/>
                    </a:lnTo>
                    <a:lnTo>
                      <a:pt x="936" y="1283"/>
                    </a:lnTo>
                    <a:lnTo>
                      <a:pt x="959" y="1324"/>
                    </a:lnTo>
                    <a:lnTo>
                      <a:pt x="988" y="1365"/>
                    </a:lnTo>
                    <a:lnTo>
                      <a:pt x="1024" y="1404"/>
                    </a:lnTo>
                    <a:lnTo>
                      <a:pt x="1066" y="1441"/>
                    </a:lnTo>
                    <a:lnTo>
                      <a:pt x="1116" y="1473"/>
                    </a:lnTo>
                    <a:lnTo>
                      <a:pt x="1171" y="1499"/>
                    </a:lnTo>
                    <a:lnTo>
                      <a:pt x="1234" y="1514"/>
                    </a:lnTo>
                    <a:lnTo>
                      <a:pt x="1307" y="1520"/>
                    </a:lnTo>
                    <a:lnTo>
                      <a:pt x="1387" y="1512"/>
                    </a:lnTo>
                    <a:lnTo>
                      <a:pt x="1476" y="1491"/>
                    </a:lnTo>
                    <a:lnTo>
                      <a:pt x="1575" y="1452"/>
                    </a:lnTo>
                    <a:lnTo>
                      <a:pt x="1583" y="1448"/>
                    </a:lnTo>
                    <a:lnTo>
                      <a:pt x="1609" y="1438"/>
                    </a:lnTo>
                    <a:lnTo>
                      <a:pt x="1647" y="1421"/>
                    </a:lnTo>
                    <a:lnTo>
                      <a:pt x="1697" y="1397"/>
                    </a:lnTo>
                    <a:lnTo>
                      <a:pt x="1756" y="1367"/>
                    </a:lnTo>
                    <a:lnTo>
                      <a:pt x="1821" y="1331"/>
                    </a:lnTo>
                    <a:lnTo>
                      <a:pt x="1891" y="1288"/>
                    </a:lnTo>
                    <a:lnTo>
                      <a:pt x="1964" y="1241"/>
                    </a:lnTo>
                    <a:lnTo>
                      <a:pt x="2036" y="1188"/>
                    </a:lnTo>
                    <a:lnTo>
                      <a:pt x="2105" y="1129"/>
                    </a:lnTo>
                    <a:lnTo>
                      <a:pt x="2169" y="1065"/>
                    </a:lnTo>
                    <a:lnTo>
                      <a:pt x="2226" y="996"/>
                    </a:lnTo>
                    <a:lnTo>
                      <a:pt x="2274" y="922"/>
                    </a:lnTo>
                    <a:lnTo>
                      <a:pt x="2309" y="844"/>
                    </a:lnTo>
                    <a:lnTo>
                      <a:pt x="2330" y="762"/>
                    </a:lnTo>
                    <a:lnTo>
                      <a:pt x="2335" y="675"/>
                    </a:lnTo>
                    <a:lnTo>
                      <a:pt x="2317" y="667"/>
                    </a:lnTo>
                    <a:lnTo>
                      <a:pt x="2268" y="646"/>
                    </a:lnTo>
                    <a:lnTo>
                      <a:pt x="2189" y="612"/>
                    </a:lnTo>
                    <a:lnTo>
                      <a:pt x="2086" y="570"/>
                    </a:lnTo>
                    <a:lnTo>
                      <a:pt x="1959" y="518"/>
                    </a:lnTo>
                    <a:lnTo>
                      <a:pt x="1813" y="461"/>
                    </a:lnTo>
                    <a:lnTo>
                      <a:pt x="1651" y="400"/>
                    </a:lnTo>
                    <a:lnTo>
                      <a:pt x="1476" y="338"/>
                    </a:lnTo>
                    <a:lnTo>
                      <a:pt x="1292" y="275"/>
                    </a:lnTo>
                    <a:lnTo>
                      <a:pt x="1101" y="214"/>
                    </a:lnTo>
                    <a:lnTo>
                      <a:pt x="907" y="157"/>
                    </a:lnTo>
                    <a:lnTo>
                      <a:pt x="713" y="105"/>
                    </a:lnTo>
                    <a:lnTo>
                      <a:pt x="522" y="62"/>
                    </a:lnTo>
                    <a:lnTo>
                      <a:pt x="338" y="29"/>
                    </a:lnTo>
                    <a:lnTo>
                      <a:pt x="162" y="7"/>
                    </a:lnTo>
                    <a:lnTo>
                      <a:pt x="0" y="0"/>
                    </a:lnTo>
                    <a:close/>
                  </a:path>
                </a:pathLst>
              </a:custGeom>
              <a:solidFill>
                <a:srgbClr val="000000"/>
              </a:solidFill>
              <a:ln w="9525">
                <a:noFill/>
                <a:round/>
                <a:headEnd/>
                <a:tailEnd/>
              </a:ln>
            </p:spPr>
            <p:txBody>
              <a:bodyPr/>
              <a:lstStyle/>
              <a:p>
                <a:endParaRPr lang="en-US"/>
              </a:p>
            </p:txBody>
          </p:sp>
          <p:sp>
            <p:nvSpPr>
              <p:cNvPr id="13361" name="Freeform 51"/>
              <p:cNvSpPr>
                <a:spLocks/>
              </p:cNvSpPr>
              <p:nvPr/>
            </p:nvSpPr>
            <p:spPr bwMode="auto">
              <a:xfrm rot="-460846">
                <a:off x="1698" y="2352"/>
                <a:ext cx="89" cy="74"/>
              </a:xfrm>
              <a:custGeom>
                <a:avLst/>
                <a:gdLst>
                  <a:gd name="T0" fmla="*/ 0 w 900"/>
                  <a:gd name="T1" fmla="*/ 0 h 755"/>
                  <a:gd name="T2" fmla="*/ 0 w 900"/>
                  <a:gd name="T3" fmla="*/ 0 h 755"/>
                  <a:gd name="T4" fmla="*/ 0 w 900"/>
                  <a:gd name="T5" fmla="*/ 0 h 755"/>
                  <a:gd name="T6" fmla="*/ 0 w 900"/>
                  <a:gd name="T7" fmla="*/ 0 h 755"/>
                  <a:gd name="T8" fmla="*/ 0 w 900"/>
                  <a:gd name="T9" fmla="*/ 0 h 755"/>
                  <a:gd name="T10" fmla="*/ 0 w 900"/>
                  <a:gd name="T11" fmla="*/ 0 h 755"/>
                  <a:gd name="T12" fmla="*/ 0 w 900"/>
                  <a:gd name="T13" fmla="*/ 0 h 755"/>
                  <a:gd name="T14" fmla="*/ 0 w 900"/>
                  <a:gd name="T15" fmla="*/ 0 h 755"/>
                  <a:gd name="T16" fmla="*/ 0 w 900"/>
                  <a:gd name="T17" fmla="*/ 0 h 755"/>
                  <a:gd name="T18" fmla="*/ 0 w 900"/>
                  <a:gd name="T19" fmla="*/ 0 h 755"/>
                  <a:gd name="T20" fmla="*/ 0 w 900"/>
                  <a:gd name="T21" fmla="*/ 1 h 755"/>
                  <a:gd name="T22" fmla="*/ 0 w 900"/>
                  <a:gd name="T23" fmla="*/ 1 h 755"/>
                  <a:gd name="T24" fmla="*/ 0 w 900"/>
                  <a:gd name="T25" fmla="*/ 1 h 755"/>
                  <a:gd name="T26" fmla="*/ 0 w 900"/>
                  <a:gd name="T27" fmla="*/ 1 h 755"/>
                  <a:gd name="T28" fmla="*/ 0 w 900"/>
                  <a:gd name="T29" fmla="*/ 1 h 755"/>
                  <a:gd name="T30" fmla="*/ 0 w 900"/>
                  <a:gd name="T31" fmla="*/ 1 h 755"/>
                  <a:gd name="T32" fmla="*/ 0 w 900"/>
                  <a:gd name="T33" fmla="*/ 1 h 755"/>
                  <a:gd name="T34" fmla="*/ 1 w 900"/>
                  <a:gd name="T35" fmla="*/ 1 h 755"/>
                  <a:gd name="T36" fmla="*/ 1 w 900"/>
                  <a:gd name="T37" fmla="*/ 1 h 755"/>
                  <a:gd name="T38" fmla="*/ 1 w 900"/>
                  <a:gd name="T39" fmla="*/ 1 h 755"/>
                  <a:gd name="T40" fmla="*/ 1 w 900"/>
                  <a:gd name="T41" fmla="*/ 0 h 755"/>
                  <a:gd name="T42" fmla="*/ 1 w 900"/>
                  <a:gd name="T43" fmla="*/ 0 h 755"/>
                  <a:gd name="T44" fmla="*/ 1 w 900"/>
                  <a:gd name="T45" fmla="*/ 0 h 755"/>
                  <a:gd name="T46" fmla="*/ 1 w 900"/>
                  <a:gd name="T47" fmla="*/ 0 h 755"/>
                  <a:gd name="T48" fmla="*/ 1 w 900"/>
                  <a:gd name="T49" fmla="*/ 0 h 755"/>
                  <a:gd name="T50" fmla="*/ 1 w 900"/>
                  <a:gd name="T51" fmla="*/ 0 h 755"/>
                  <a:gd name="T52" fmla="*/ 1 w 900"/>
                  <a:gd name="T53" fmla="*/ 0 h 755"/>
                  <a:gd name="T54" fmla="*/ 1 w 900"/>
                  <a:gd name="T55" fmla="*/ 0 h 755"/>
                  <a:gd name="T56" fmla="*/ 1 w 900"/>
                  <a:gd name="T57" fmla="*/ 0 h 755"/>
                  <a:gd name="T58" fmla="*/ 0 w 900"/>
                  <a:gd name="T59" fmla="*/ 0 h 755"/>
                  <a:gd name="T60" fmla="*/ 0 w 900"/>
                  <a:gd name="T61" fmla="*/ 0 h 755"/>
                  <a:gd name="T62" fmla="*/ 0 w 900"/>
                  <a:gd name="T63" fmla="*/ 0 h 7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0"/>
                  <a:gd name="T97" fmla="*/ 0 h 755"/>
                  <a:gd name="T98" fmla="*/ 900 w 900"/>
                  <a:gd name="T99" fmla="*/ 755 h 7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0" h="755">
                    <a:moveTo>
                      <a:pt x="0" y="0"/>
                    </a:moveTo>
                    <a:lnTo>
                      <a:pt x="2" y="3"/>
                    </a:lnTo>
                    <a:lnTo>
                      <a:pt x="7" y="11"/>
                    </a:lnTo>
                    <a:lnTo>
                      <a:pt x="16" y="24"/>
                    </a:lnTo>
                    <a:lnTo>
                      <a:pt x="28" y="42"/>
                    </a:lnTo>
                    <a:lnTo>
                      <a:pt x="43" y="65"/>
                    </a:lnTo>
                    <a:lnTo>
                      <a:pt x="59" y="92"/>
                    </a:lnTo>
                    <a:lnTo>
                      <a:pt x="77" y="122"/>
                    </a:lnTo>
                    <a:lnTo>
                      <a:pt x="95" y="158"/>
                    </a:lnTo>
                    <a:lnTo>
                      <a:pt x="115" y="196"/>
                    </a:lnTo>
                    <a:lnTo>
                      <a:pt x="134" y="237"/>
                    </a:lnTo>
                    <a:lnTo>
                      <a:pt x="153" y="282"/>
                    </a:lnTo>
                    <a:lnTo>
                      <a:pt x="171" y="330"/>
                    </a:lnTo>
                    <a:lnTo>
                      <a:pt x="188" y="379"/>
                    </a:lnTo>
                    <a:lnTo>
                      <a:pt x="202" y="432"/>
                    </a:lnTo>
                    <a:lnTo>
                      <a:pt x="215" y="485"/>
                    </a:lnTo>
                    <a:lnTo>
                      <a:pt x="226" y="541"/>
                    </a:lnTo>
                    <a:lnTo>
                      <a:pt x="226" y="544"/>
                    </a:lnTo>
                    <a:lnTo>
                      <a:pt x="227" y="555"/>
                    </a:lnTo>
                    <a:lnTo>
                      <a:pt x="229" y="570"/>
                    </a:lnTo>
                    <a:lnTo>
                      <a:pt x="233" y="589"/>
                    </a:lnTo>
                    <a:lnTo>
                      <a:pt x="239" y="610"/>
                    </a:lnTo>
                    <a:lnTo>
                      <a:pt x="248" y="635"/>
                    </a:lnTo>
                    <a:lnTo>
                      <a:pt x="259" y="659"/>
                    </a:lnTo>
                    <a:lnTo>
                      <a:pt x="273" y="683"/>
                    </a:lnTo>
                    <a:lnTo>
                      <a:pt x="292" y="705"/>
                    </a:lnTo>
                    <a:lnTo>
                      <a:pt x="314" y="724"/>
                    </a:lnTo>
                    <a:lnTo>
                      <a:pt x="341" y="741"/>
                    </a:lnTo>
                    <a:lnTo>
                      <a:pt x="372" y="751"/>
                    </a:lnTo>
                    <a:lnTo>
                      <a:pt x="409" y="755"/>
                    </a:lnTo>
                    <a:lnTo>
                      <a:pt x="451" y="752"/>
                    </a:lnTo>
                    <a:lnTo>
                      <a:pt x="499" y="740"/>
                    </a:lnTo>
                    <a:lnTo>
                      <a:pt x="554" y="718"/>
                    </a:lnTo>
                    <a:lnTo>
                      <a:pt x="555" y="715"/>
                    </a:lnTo>
                    <a:lnTo>
                      <a:pt x="561" y="708"/>
                    </a:lnTo>
                    <a:lnTo>
                      <a:pt x="570" y="696"/>
                    </a:lnTo>
                    <a:lnTo>
                      <a:pt x="584" y="681"/>
                    </a:lnTo>
                    <a:lnTo>
                      <a:pt x="599" y="660"/>
                    </a:lnTo>
                    <a:lnTo>
                      <a:pt x="617" y="638"/>
                    </a:lnTo>
                    <a:lnTo>
                      <a:pt x="638" y="610"/>
                    </a:lnTo>
                    <a:lnTo>
                      <a:pt x="662" y="582"/>
                    </a:lnTo>
                    <a:lnTo>
                      <a:pt x="687" y="549"/>
                    </a:lnTo>
                    <a:lnTo>
                      <a:pt x="714" y="515"/>
                    </a:lnTo>
                    <a:lnTo>
                      <a:pt x="742" y="478"/>
                    </a:lnTo>
                    <a:lnTo>
                      <a:pt x="773" y="441"/>
                    </a:lnTo>
                    <a:lnTo>
                      <a:pt x="803" y="401"/>
                    </a:lnTo>
                    <a:lnTo>
                      <a:pt x="835" y="360"/>
                    </a:lnTo>
                    <a:lnTo>
                      <a:pt x="867" y="320"/>
                    </a:lnTo>
                    <a:lnTo>
                      <a:pt x="900" y="278"/>
                    </a:lnTo>
                    <a:lnTo>
                      <a:pt x="895" y="276"/>
                    </a:lnTo>
                    <a:lnTo>
                      <a:pt x="881" y="272"/>
                    </a:lnTo>
                    <a:lnTo>
                      <a:pt x="860" y="266"/>
                    </a:lnTo>
                    <a:lnTo>
                      <a:pt x="831" y="257"/>
                    </a:lnTo>
                    <a:lnTo>
                      <a:pt x="793" y="245"/>
                    </a:lnTo>
                    <a:lnTo>
                      <a:pt x="749" y="231"/>
                    </a:lnTo>
                    <a:lnTo>
                      <a:pt x="698" y="216"/>
                    </a:lnTo>
                    <a:lnTo>
                      <a:pt x="640" y="199"/>
                    </a:lnTo>
                    <a:lnTo>
                      <a:pt x="577" y="178"/>
                    </a:lnTo>
                    <a:lnTo>
                      <a:pt x="508" y="157"/>
                    </a:lnTo>
                    <a:lnTo>
                      <a:pt x="434" y="135"/>
                    </a:lnTo>
                    <a:lnTo>
                      <a:pt x="356" y="110"/>
                    </a:lnTo>
                    <a:lnTo>
                      <a:pt x="272" y="85"/>
                    </a:lnTo>
                    <a:lnTo>
                      <a:pt x="185" y="57"/>
                    </a:lnTo>
                    <a:lnTo>
                      <a:pt x="93" y="29"/>
                    </a:lnTo>
                    <a:lnTo>
                      <a:pt x="0" y="0"/>
                    </a:lnTo>
                    <a:close/>
                  </a:path>
                </a:pathLst>
              </a:custGeom>
              <a:solidFill>
                <a:srgbClr val="92631B"/>
              </a:solidFill>
              <a:ln w="9525">
                <a:noFill/>
                <a:round/>
                <a:headEnd/>
                <a:tailEnd/>
              </a:ln>
            </p:spPr>
            <p:txBody>
              <a:bodyPr/>
              <a:lstStyle/>
              <a:p>
                <a:endParaRPr lang="en-US"/>
              </a:p>
            </p:txBody>
          </p:sp>
          <p:sp>
            <p:nvSpPr>
              <p:cNvPr id="13362" name="Freeform 52"/>
              <p:cNvSpPr>
                <a:spLocks/>
              </p:cNvSpPr>
              <p:nvPr/>
            </p:nvSpPr>
            <p:spPr bwMode="auto">
              <a:xfrm rot="-460846">
                <a:off x="1389" y="2631"/>
                <a:ext cx="87" cy="33"/>
              </a:xfrm>
              <a:custGeom>
                <a:avLst/>
                <a:gdLst>
                  <a:gd name="T0" fmla="*/ 0 w 876"/>
                  <a:gd name="T1" fmla="*/ 0 h 346"/>
                  <a:gd name="T2" fmla="*/ 0 w 876"/>
                  <a:gd name="T3" fmla="*/ 0 h 346"/>
                  <a:gd name="T4" fmla="*/ 0 w 876"/>
                  <a:gd name="T5" fmla="*/ 0 h 346"/>
                  <a:gd name="T6" fmla="*/ 0 w 876"/>
                  <a:gd name="T7" fmla="*/ 0 h 346"/>
                  <a:gd name="T8" fmla="*/ 0 w 876"/>
                  <a:gd name="T9" fmla="*/ 0 h 346"/>
                  <a:gd name="T10" fmla="*/ 0 w 876"/>
                  <a:gd name="T11" fmla="*/ 0 h 346"/>
                  <a:gd name="T12" fmla="*/ 0 w 876"/>
                  <a:gd name="T13" fmla="*/ 0 h 346"/>
                  <a:gd name="T14" fmla="*/ 1 w 876"/>
                  <a:gd name="T15" fmla="*/ 0 h 346"/>
                  <a:gd name="T16" fmla="*/ 1 w 876"/>
                  <a:gd name="T17" fmla="*/ 0 h 346"/>
                  <a:gd name="T18" fmla="*/ 0 w 876"/>
                  <a:gd name="T19" fmla="*/ 0 h 346"/>
                  <a:gd name="T20" fmla="*/ 0 w 876"/>
                  <a:gd name="T21" fmla="*/ 0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6"/>
                  <a:gd name="T34" fmla="*/ 0 h 346"/>
                  <a:gd name="T35" fmla="*/ 876 w 876"/>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6" h="346">
                    <a:moveTo>
                      <a:pt x="183" y="0"/>
                    </a:moveTo>
                    <a:lnTo>
                      <a:pt x="61" y="40"/>
                    </a:lnTo>
                    <a:lnTo>
                      <a:pt x="0" y="123"/>
                    </a:lnTo>
                    <a:lnTo>
                      <a:pt x="183" y="245"/>
                    </a:lnTo>
                    <a:lnTo>
                      <a:pt x="265" y="346"/>
                    </a:lnTo>
                    <a:lnTo>
                      <a:pt x="387" y="224"/>
                    </a:lnTo>
                    <a:lnTo>
                      <a:pt x="550" y="204"/>
                    </a:lnTo>
                    <a:lnTo>
                      <a:pt x="876" y="285"/>
                    </a:lnTo>
                    <a:lnTo>
                      <a:pt x="794" y="143"/>
                    </a:lnTo>
                    <a:lnTo>
                      <a:pt x="377" y="113"/>
                    </a:lnTo>
                    <a:lnTo>
                      <a:pt x="183" y="0"/>
                    </a:lnTo>
                    <a:close/>
                  </a:path>
                </a:pathLst>
              </a:custGeom>
              <a:solidFill>
                <a:srgbClr val="689CA7"/>
              </a:solidFill>
              <a:ln w="9525">
                <a:noFill/>
                <a:round/>
                <a:headEnd/>
                <a:tailEnd/>
              </a:ln>
            </p:spPr>
            <p:txBody>
              <a:bodyPr/>
              <a:lstStyle/>
              <a:p>
                <a:endParaRPr lang="en-US"/>
              </a:p>
            </p:txBody>
          </p:sp>
          <p:sp>
            <p:nvSpPr>
              <p:cNvPr id="13363" name="Freeform 53"/>
              <p:cNvSpPr>
                <a:spLocks/>
              </p:cNvSpPr>
              <p:nvPr/>
            </p:nvSpPr>
            <p:spPr bwMode="auto">
              <a:xfrm rot="-460846">
                <a:off x="2067" y="2659"/>
                <a:ext cx="46" cy="73"/>
              </a:xfrm>
              <a:custGeom>
                <a:avLst/>
                <a:gdLst>
                  <a:gd name="T0" fmla="*/ 0 w 473"/>
                  <a:gd name="T1" fmla="*/ 0 h 733"/>
                  <a:gd name="T2" fmla="*/ 0 w 473"/>
                  <a:gd name="T3" fmla="*/ 0 h 733"/>
                  <a:gd name="T4" fmla="*/ 0 w 473"/>
                  <a:gd name="T5" fmla="*/ 0 h 733"/>
                  <a:gd name="T6" fmla="*/ 0 w 473"/>
                  <a:gd name="T7" fmla="*/ 0 h 733"/>
                  <a:gd name="T8" fmla="*/ 0 w 473"/>
                  <a:gd name="T9" fmla="*/ 0 h 733"/>
                  <a:gd name="T10" fmla="*/ 0 w 473"/>
                  <a:gd name="T11" fmla="*/ 0 h 733"/>
                  <a:gd name="T12" fmla="*/ 0 w 473"/>
                  <a:gd name="T13" fmla="*/ 0 h 733"/>
                  <a:gd name="T14" fmla="*/ 0 w 473"/>
                  <a:gd name="T15" fmla="*/ 0 h 733"/>
                  <a:gd name="T16" fmla="*/ 0 w 473"/>
                  <a:gd name="T17" fmla="*/ 0 h 733"/>
                  <a:gd name="T18" fmla="*/ 0 w 473"/>
                  <a:gd name="T19" fmla="*/ 0 h 733"/>
                  <a:gd name="T20" fmla="*/ 0 w 473"/>
                  <a:gd name="T21" fmla="*/ 0 h 733"/>
                  <a:gd name="T22" fmla="*/ 0 w 473"/>
                  <a:gd name="T23" fmla="*/ 0 h 733"/>
                  <a:gd name="T24" fmla="*/ 0 w 473"/>
                  <a:gd name="T25" fmla="*/ 1 h 733"/>
                  <a:gd name="T26" fmla="*/ 0 w 473"/>
                  <a:gd name="T27" fmla="*/ 1 h 733"/>
                  <a:gd name="T28" fmla="*/ 0 w 473"/>
                  <a:gd name="T29" fmla="*/ 1 h 733"/>
                  <a:gd name="T30" fmla="*/ 0 w 473"/>
                  <a:gd name="T31" fmla="*/ 1 h 733"/>
                  <a:gd name="T32" fmla="*/ 0 w 473"/>
                  <a:gd name="T33" fmla="*/ 1 h 733"/>
                  <a:gd name="T34" fmla="*/ 0 w 473"/>
                  <a:gd name="T35" fmla="*/ 1 h 733"/>
                  <a:gd name="T36" fmla="*/ 0 w 473"/>
                  <a:gd name="T37" fmla="*/ 1 h 733"/>
                  <a:gd name="T38" fmla="*/ 0 w 473"/>
                  <a:gd name="T39" fmla="*/ 1 h 733"/>
                  <a:gd name="T40" fmla="*/ 0 w 473"/>
                  <a:gd name="T41" fmla="*/ 1 h 733"/>
                  <a:gd name="T42" fmla="*/ 0 w 473"/>
                  <a:gd name="T43" fmla="*/ 1 h 733"/>
                  <a:gd name="T44" fmla="*/ 0 w 473"/>
                  <a:gd name="T45" fmla="*/ 1 h 733"/>
                  <a:gd name="T46" fmla="*/ 0 w 473"/>
                  <a:gd name="T47" fmla="*/ 1 h 733"/>
                  <a:gd name="T48" fmla="*/ 0 w 473"/>
                  <a:gd name="T49" fmla="*/ 1 h 733"/>
                  <a:gd name="T50" fmla="*/ 0 w 473"/>
                  <a:gd name="T51" fmla="*/ 1 h 733"/>
                  <a:gd name="T52" fmla="*/ 0 w 473"/>
                  <a:gd name="T53" fmla="*/ 0 h 733"/>
                  <a:gd name="T54" fmla="*/ 0 w 473"/>
                  <a:gd name="T55" fmla="*/ 0 h 733"/>
                  <a:gd name="T56" fmla="*/ 0 w 473"/>
                  <a:gd name="T57" fmla="*/ 0 h 733"/>
                  <a:gd name="T58" fmla="*/ 0 w 473"/>
                  <a:gd name="T59" fmla="*/ 0 h 733"/>
                  <a:gd name="T60" fmla="*/ 0 w 473"/>
                  <a:gd name="T61" fmla="*/ 0 h 733"/>
                  <a:gd name="T62" fmla="*/ 0 w 473"/>
                  <a:gd name="T63" fmla="*/ 0 h 733"/>
                  <a:gd name="T64" fmla="*/ 0 w 473"/>
                  <a:gd name="T65" fmla="*/ 0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3"/>
                  <a:gd name="T100" fmla="*/ 0 h 733"/>
                  <a:gd name="T101" fmla="*/ 473 w 473"/>
                  <a:gd name="T102" fmla="*/ 733 h 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3" h="733">
                    <a:moveTo>
                      <a:pt x="146" y="0"/>
                    </a:moveTo>
                    <a:lnTo>
                      <a:pt x="139" y="6"/>
                    </a:lnTo>
                    <a:lnTo>
                      <a:pt x="125" y="26"/>
                    </a:lnTo>
                    <a:lnTo>
                      <a:pt x="105" y="57"/>
                    </a:lnTo>
                    <a:lnTo>
                      <a:pt x="82" y="96"/>
                    </a:lnTo>
                    <a:lnTo>
                      <a:pt x="57" y="145"/>
                    </a:lnTo>
                    <a:lnTo>
                      <a:pt x="34" y="199"/>
                    </a:lnTo>
                    <a:lnTo>
                      <a:pt x="14" y="258"/>
                    </a:lnTo>
                    <a:lnTo>
                      <a:pt x="3" y="320"/>
                    </a:lnTo>
                    <a:lnTo>
                      <a:pt x="0" y="383"/>
                    </a:lnTo>
                    <a:lnTo>
                      <a:pt x="10" y="447"/>
                    </a:lnTo>
                    <a:lnTo>
                      <a:pt x="35" y="508"/>
                    </a:lnTo>
                    <a:lnTo>
                      <a:pt x="77" y="566"/>
                    </a:lnTo>
                    <a:lnTo>
                      <a:pt x="139" y="619"/>
                    </a:lnTo>
                    <a:lnTo>
                      <a:pt x="224" y="666"/>
                    </a:lnTo>
                    <a:lnTo>
                      <a:pt x="335" y="704"/>
                    </a:lnTo>
                    <a:lnTo>
                      <a:pt x="473" y="733"/>
                    </a:lnTo>
                    <a:lnTo>
                      <a:pt x="470" y="731"/>
                    </a:lnTo>
                    <a:lnTo>
                      <a:pt x="462" y="727"/>
                    </a:lnTo>
                    <a:lnTo>
                      <a:pt x="449" y="720"/>
                    </a:lnTo>
                    <a:lnTo>
                      <a:pt x="431" y="708"/>
                    </a:lnTo>
                    <a:lnTo>
                      <a:pt x="411" y="691"/>
                    </a:lnTo>
                    <a:lnTo>
                      <a:pt x="389" y="670"/>
                    </a:lnTo>
                    <a:lnTo>
                      <a:pt x="363" y="641"/>
                    </a:lnTo>
                    <a:lnTo>
                      <a:pt x="337" y="607"/>
                    </a:lnTo>
                    <a:lnTo>
                      <a:pt x="308" y="564"/>
                    </a:lnTo>
                    <a:lnTo>
                      <a:pt x="281" y="513"/>
                    </a:lnTo>
                    <a:lnTo>
                      <a:pt x="253" y="453"/>
                    </a:lnTo>
                    <a:lnTo>
                      <a:pt x="227" y="384"/>
                    </a:lnTo>
                    <a:lnTo>
                      <a:pt x="203" y="305"/>
                    </a:lnTo>
                    <a:lnTo>
                      <a:pt x="180" y="215"/>
                    </a:lnTo>
                    <a:lnTo>
                      <a:pt x="161" y="114"/>
                    </a:lnTo>
                    <a:lnTo>
                      <a:pt x="146" y="0"/>
                    </a:lnTo>
                    <a:close/>
                  </a:path>
                </a:pathLst>
              </a:custGeom>
              <a:solidFill>
                <a:srgbClr val="BDCA0D"/>
              </a:solidFill>
              <a:ln w="9525">
                <a:noFill/>
                <a:round/>
                <a:headEnd/>
                <a:tailEnd/>
              </a:ln>
            </p:spPr>
            <p:txBody>
              <a:bodyPr/>
              <a:lstStyle/>
              <a:p>
                <a:endParaRPr lang="en-US"/>
              </a:p>
            </p:txBody>
          </p:sp>
        </p:grpSp>
      </p:grpSp>
      <p:sp>
        <p:nvSpPr>
          <p:cNvPr id="13323" name="Line 54"/>
          <p:cNvSpPr>
            <a:spLocks noChangeShapeType="1"/>
          </p:cNvSpPr>
          <p:nvPr/>
        </p:nvSpPr>
        <p:spPr bwMode="auto">
          <a:xfrm>
            <a:off x="2543175" y="3703638"/>
            <a:ext cx="0" cy="0"/>
          </a:xfrm>
          <a:prstGeom prst="line">
            <a:avLst/>
          </a:prstGeom>
          <a:noFill/>
          <a:ln w="9525">
            <a:solidFill>
              <a:schemeClr val="tx1"/>
            </a:solidFill>
            <a:round/>
            <a:headEnd/>
            <a:tailEnd type="triangle" w="med" len="med"/>
          </a:ln>
        </p:spPr>
        <p:txBody>
          <a:bodyPr/>
          <a:lstStyle/>
          <a:p>
            <a:endParaRPr lang="en-US"/>
          </a:p>
        </p:txBody>
      </p:sp>
      <p:sp>
        <p:nvSpPr>
          <p:cNvPr id="13324" name="Line 55"/>
          <p:cNvSpPr>
            <a:spLocks noChangeShapeType="1"/>
          </p:cNvSpPr>
          <p:nvPr/>
        </p:nvSpPr>
        <p:spPr bwMode="auto">
          <a:xfrm>
            <a:off x="2819400" y="4675188"/>
            <a:ext cx="3352800" cy="0"/>
          </a:xfrm>
          <a:prstGeom prst="line">
            <a:avLst/>
          </a:prstGeom>
          <a:noFill/>
          <a:ln w="57150">
            <a:solidFill>
              <a:srgbClr val="FFFF00"/>
            </a:solidFill>
            <a:round/>
            <a:headEnd type="triangle" w="med" len="med"/>
            <a:tailEnd type="triangle" w="med" len="med"/>
          </a:ln>
        </p:spPr>
        <p:txBody>
          <a:bodyPr/>
          <a:lstStyle/>
          <a:p>
            <a:endParaRPr lang="en-US"/>
          </a:p>
        </p:txBody>
      </p:sp>
      <p:sp>
        <p:nvSpPr>
          <p:cNvPr id="13325" name="Freeform 56"/>
          <p:cNvSpPr>
            <a:spLocks/>
          </p:cNvSpPr>
          <p:nvPr/>
        </p:nvSpPr>
        <p:spPr bwMode="auto">
          <a:xfrm>
            <a:off x="552450" y="3609975"/>
            <a:ext cx="1152525" cy="2162175"/>
          </a:xfrm>
          <a:custGeom>
            <a:avLst/>
            <a:gdLst>
              <a:gd name="T0" fmla="*/ 2147483647 w 726"/>
              <a:gd name="T1" fmla="*/ 0 h 1362"/>
              <a:gd name="T2" fmla="*/ 2147483647 w 726"/>
              <a:gd name="T3" fmla="*/ 2147483647 h 1362"/>
              <a:gd name="T4" fmla="*/ 2147483647 w 726"/>
              <a:gd name="T5" fmla="*/ 2147483647 h 1362"/>
              <a:gd name="T6" fmla="*/ 2147483647 w 726"/>
              <a:gd name="T7" fmla="*/ 2147483647 h 1362"/>
              <a:gd name="T8" fmla="*/ 2147483647 w 726"/>
              <a:gd name="T9" fmla="*/ 2147483647 h 1362"/>
              <a:gd name="T10" fmla="*/ 2147483647 w 726"/>
              <a:gd name="T11" fmla="*/ 2147483647 h 1362"/>
              <a:gd name="T12" fmla="*/ 2147483647 w 726"/>
              <a:gd name="T13" fmla="*/ 2147483647 h 1362"/>
              <a:gd name="T14" fmla="*/ 2147483647 w 726"/>
              <a:gd name="T15" fmla="*/ 2147483647 h 1362"/>
              <a:gd name="T16" fmla="*/ 2147483647 w 726"/>
              <a:gd name="T17" fmla="*/ 2147483647 h 1362"/>
              <a:gd name="T18" fmla="*/ 2147483647 w 726"/>
              <a:gd name="T19" fmla="*/ 2147483647 h 1362"/>
              <a:gd name="T20" fmla="*/ 0 w 726"/>
              <a:gd name="T21" fmla="*/ 2147483647 h 1362"/>
              <a:gd name="T22" fmla="*/ 0 w 726"/>
              <a:gd name="T23" fmla="*/ 2147483647 h 1362"/>
              <a:gd name="T24" fmla="*/ 2147483647 w 726"/>
              <a:gd name="T25" fmla="*/ 2147483647 h 1362"/>
              <a:gd name="T26" fmla="*/ 2147483647 w 726"/>
              <a:gd name="T27" fmla="*/ 2147483647 h 1362"/>
              <a:gd name="T28" fmla="*/ 2147483647 w 726"/>
              <a:gd name="T29" fmla="*/ 2147483647 h 1362"/>
              <a:gd name="T30" fmla="*/ 2147483647 w 726"/>
              <a:gd name="T31" fmla="*/ 2147483647 h 1362"/>
              <a:gd name="T32" fmla="*/ 2147483647 w 726"/>
              <a:gd name="T33" fmla="*/ 2147483647 h 1362"/>
              <a:gd name="T34" fmla="*/ 2147483647 w 726"/>
              <a:gd name="T35" fmla="*/ 2147483647 h 1362"/>
              <a:gd name="T36" fmla="*/ 2147483647 w 726"/>
              <a:gd name="T37" fmla="*/ 2147483647 h 1362"/>
              <a:gd name="T38" fmla="*/ 2147483647 w 726"/>
              <a:gd name="T39" fmla="*/ 2147483647 h 1362"/>
              <a:gd name="T40" fmla="*/ 2147483647 w 726"/>
              <a:gd name="T41" fmla="*/ 2147483647 h 1362"/>
              <a:gd name="T42" fmla="*/ 2147483647 w 726"/>
              <a:gd name="T43" fmla="*/ 0 h 13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362"/>
              <a:gd name="T68" fmla="*/ 726 w 726"/>
              <a:gd name="T69" fmla="*/ 1362 h 13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362">
                <a:moveTo>
                  <a:pt x="726" y="0"/>
                </a:moveTo>
                <a:lnTo>
                  <a:pt x="726" y="1362"/>
                </a:lnTo>
                <a:lnTo>
                  <a:pt x="654" y="1362"/>
                </a:lnTo>
                <a:lnTo>
                  <a:pt x="492" y="1332"/>
                </a:lnTo>
                <a:lnTo>
                  <a:pt x="366" y="1284"/>
                </a:lnTo>
                <a:lnTo>
                  <a:pt x="258" y="1218"/>
                </a:lnTo>
                <a:lnTo>
                  <a:pt x="180" y="1140"/>
                </a:lnTo>
                <a:lnTo>
                  <a:pt x="108" y="1056"/>
                </a:lnTo>
                <a:lnTo>
                  <a:pt x="48" y="954"/>
                </a:lnTo>
                <a:lnTo>
                  <a:pt x="24" y="876"/>
                </a:lnTo>
                <a:lnTo>
                  <a:pt x="0" y="762"/>
                </a:lnTo>
                <a:lnTo>
                  <a:pt x="0" y="678"/>
                </a:lnTo>
                <a:lnTo>
                  <a:pt x="12" y="570"/>
                </a:lnTo>
                <a:lnTo>
                  <a:pt x="42" y="450"/>
                </a:lnTo>
                <a:lnTo>
                  <a:pt x="96" y="342"/>
                </a:lnTo>
                <a:lnTo>
                  <a:pt x="150" y="258"/>
                </a:lnTo>
                <a:lnTo>
                  <a:pt x="216" y="192"/>
                </a:lnTo>
                <a:lnTo>
                  <a:pt x="294" y="126"/>
                </a:lnTo>
                <a:lnTo>
                  <a:pt x="390" y="78"/>
                </a:lnTo>
                <a:lnTo>
                  <a:pt x="462" y="42"/>
                </a:lnTo>
                <a:lnTo>
                  <a:pt x="570" y="12"/>
                </a:lnTo>
                <a:lnTo>
                  <a:pt x="726" y="0"/>
                </a:lnTo>
                <a:close/>
              </a:path>
            </a:pathLst>
          </a:custGeom>
          <a:solidFill>
            <a:srgbClr val="000000">
              <a:alpha val="50195"/>
            </a:srgbClr>
          </a:solidFill>
          <a:ln w="9525">
            <a:noFill/>
            <a:round/>
            <a:headEnd/>
            <a:tailEnd/>
          </a:ln>
        </p:spPr>
        <p:txBody>
          <a:bodyPr/>
          <a:lstStyle/>
          <a:p>
            <a:endParaRPr lang="en-US"/>
          </a:p>
        </p:txBody>
      </p:sp>
      <p:sp>
        <p:nvSpPr>
          <p:cNvPr id="13326" name="Freeform 57"/>
          <p:cNvSpPr>
            <a:spLocks/>
          </p:cNvSpPr>
          <p:nvPr/>
        </p:nvSpPr>
        <p:spPr bwMode="auto">
          <a:xfrm>
            <a:off x="7353300" y="3590925"/>
            <a:ext cx="1104900" cy="2162175"/>
          </a:xfrm>
          <a:custGeom>
            <a:avLst/>
            <a:gdLst>
              <a:gd name="T0" fmla="*/ 0 w 696"/>
              <a:gd name="T1" fmla="*/ 0 h 1362"/>
              <a:gd name="T2" fmla="*/ 0 w 696"/>
              <a:gd name="T3" fmla="*/ 2147483647 h 1362"/>
              <a:gd name="T4" fmla="*/ 2147483647 w 696"/>
              <a:gd name="T5" fmla="*/ 2147483647 h 1362"/>
              <a:gd name="T6" fmla="*/ 2147483647 w 696"/>
              <a:gd name="T7" fmla="*/ 2147483647 h 1362"/>
              <a:gd name="T8" fmla="*/ 2147483647 w 696"/>
              <a:gd name="T9" fmla="*/ 2147483647 h 1362"/>
              <a:gd name="T10" fmla="*/ 2147483647 w 696"/>
              <a:gd name="T11" fmla="*/ 2147483647 h 1362"/>
              <a:gd name="T12" fmla="*/ 2147483647 w 696"/>
              <a:gd name="T13" fmla="*/ 2147483647 h 1362"/>
              <a:gd name="T14" fmla="*/ 2147483647 w 696"/>
              <a:gd name="T15" fmla="*/ 2147483647 h 1362"/>
              <a:gd name="T16" fmla="*/ 2147483647 w 696"/>
              <a:gd name="T17" fmla="*/ 2147483647 h 1362"/>
              <a:gd name="T18" fmla="*/ 2147483647 w 696"/>
              <a:gd name="T19" fmla="*/ 2147483647 h 1362"/>
              <a:gd name="T20" fmla="*/ 2147483647 w 696"/>
              <a:gd name="T21" fmla="*/ 2147483647 h 1362"/>
              <a:gd name="T22" fmla="*/ 2147483647 w 696"/>
              <a:gd name="T23" fmla="*/ 2147483647 h 1362"/>
              <a:gd name="T24" fmla="*/ 2147483647 w 696"/>
              <a:gd name="T25" fmla="*/ 2147483647 h 1362"/>
              <a:gd name="T26" fmla="*/ 2147483647 w 696"/>
              <a:gd name="T27" fmla="*/ 2147483647 h 1362"/>
              <a:gd name="T28" fmla="*/ 2147483647 w 696"/>
              <a:gd name="T29" fmla="*/ 2147483647 h 1362"/>
              <a:gd name="T30" fmla="*/ 2147483647 w 696"/>
              <a:gd name="T31" fmla="*/ 2147483647 h 1362"/>
              <a:gd name="T32" fmla="*/ 2147483647 w 696"/>
              <a:gd name="T33" fmla="*/ 2147483647 h 1362"/>
              <a:gd name="T34" fmla="*/ 2147483647 w 696"/>
              <a:gd name="T35" fmla="*/ 2147483647 h 1362"/>
              <a:gd name="T36" fmla="*/ 2147483647 w 696"/>
              <a:gd name="T37" fmla="*/ 2147483647 h 1362"/>
              <a:gd name="T38" fmla="*/ 2147483647 w 696"/>
              <a:gd name="T39" fmla="*/ 2147483647 h 1362"/>
              <a:gd name="T40" fmla="*/ 0 w 696"/>
              <a:gd name="T41" fmla="*/ 0 h 1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6"/>
              <a:gd name="T64" fmla="*/ 0 h 1362"/>
              <a:gd name="T65" fmla="*/ 696 w 696"/>
              <a:gd name="T66" fmla="*/ 1362 h 13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6" h="1362">
                <a:moveTo>
                  <a:pt x="0" y="0"/>
                </a:moveTo>
                <a:lnTo>
                  <a:pt x="0" y="1362"/>
                </a:lnTo>
                <a:lnTo>
                  <a:pt x="144" y="1344"/>
                </a:lnTo>
                <a:lnTo>
                  <a:pt x="270" y="1308"/>
                </a:lnTo>
                <a:lnTo>
                  <a:pt x="456" y="1194"/>
                </a:lnTo>
                <a:lnTo>
                  <a:pt x="552" y="1092"/>
                </a:lnTo>
                <a:lnTo>
                  <a:pt x="612" y="1002"/>
                </a:lnTo>
                <a:lnTo>
                  <a:pt x="636" y="930"/>
                </a:lnTo>
                <a:lnTo>
                  <a:pt x="678" y="828"/>
                </a:lnTo>
                <a:lnTo>
                  <a:pt x="696" y="714"/>
                </a:lnTo>
                <a:lnTo>
                  <a:pt x="696" y="618"/>
                </a:lnTo>
                <a:lnTo>
                  <a:pt x="672" y="504"/>
                </a:lnTo>
                <a:lnTo>
                  <a:pt x="648" y="420"/>
                </a:lnTo>
                <a:lnTo>
                  <a:pt x="600" y="330"/>
                </a:lnTo>
                <a:lnTo>
                  <a:pt x="546" y="246"/>
                </a:lnTo>
                <a:lnTo>
                  <a:pt x="474" y="180"/>
                </a:lnTo>
                <a:lnTo>
                  <a:pt x="390" y="120"/>
                </a:lnTo>
                <a:lnTo>
                  <a:pt x="318" y="78"/>
                </a:lnTo>
                <a:lnTo>
                  <a:pt x="234" y="42"/>
                </a:lnTo>
                <a:lnTo>
                  <a:pt x="114" y="12"/>
                </a:lnTo>
                <a:lnTo>
                  <a:pt x="0" y="0"/>
                </a:lnTo>
                <a:close/>
              </a:path>
            </a:pathLst>
          </a:custGeom>
          <a:solidFill>
            <a:srgbClr val="000000">
              <a:alpha val="50195"/>
            </a:srgbClr>
          </a:solidFill>
          <a:ln w="9525">
            <a:noFill/>
            <a:round/>
            <a:headEnd/>
            <a:tailEnd/>
          </a:ln>
        </p:spPr>
        <p:txBody>
          <a:bodyPr/>
          <a:lstStyle/>
          <a:p>
            <a:endParaRPr lang="en-US"/>
          </a:p>
        </p:txBody>
      </p:sp>
      <p:sp>
        <p:nvSpPr>
          <p:cNvPr id="13327" name="Line 58"/>
          <p:cNvSpPr>
            <a:spLocks noChangeShapeType="1"/>
          </p:cNvSpPr>
          <p:nvPr/>
        </p:nvSpPr>
        <p:spPr bwMode="auto">
          <a:xfrm>
            <a:off x="1704975" y="5780088"/>
            <a:ext cx="5648325" cy="0"/>
          </a:xfrm>
          <a:prstGeom prst="line">
            <a:avLst/>
          </a:prstGeom>
          <a:noFill/>
          <a:ln w="57150">
            <a:solidFill>
              <a:srgbClr val="FFFF00"/>
            </a:solidFill>
            <a:round/>
            <a:headEnd type="triangle" w="med" len="med"/>
            <a:tailEnd type="triangle" w="med" len="med"/>
          </a:ln>
        </p:spPr>
        <p:txBody>
          <a:bodyPr/>
          <a:lstStyle/>
          <a:p>
            <a:endParaRPr lang="en-US"/>
          </a:p>
        </p:txBody>
      </p:sp>
      <p:sp>
        <p:nvSpPr>
          <p:cNvPr id="13328" name="Line 59"/>
          <p:cNvSpPr>
            <a:spLocks noChangeShapeType="1"/>
          </p:cNvSpPr>
          <p:nvPr/>
        </p:nvSpPr>
        <p:spPr bwMode="auto">
          <a:xfrm>
            <a:off x="2562225" y="3960813"/>
            <a:ext cx="3914775" cy="0"/>
          </a:xfrm>
          <a:prstGeom prst="line">
            <a:avLst/>
          </a:prstGeom>
          <a:noFill/>
          <a:ln w="57150">
            <a:solidFill>
              <a:srgbClr val="FFFF00"/>
            </a:solidFill>
            <a:round/>
            <a:headEnd type="triangle" w="med" len="med"/>
            <a:tailEnd type="triangle" w="med" len="med"/>
          </a:ln>
        </p:spPr>
        <p:txBody>
          <a:bodyPr/>
          <a:lstStyle/>
          <a:p>
            <a:endParaRPr lang="en-US"/>
          </a:p>
        </p:txBody>
      </p:sp>
      <p:sp>
        <p:nvSpPr>
          <p:cNvPr id="13329" name="Line 60"/>
          <p:cNvSpPr>
            <a:spLocks noChangeShapeType="1"/>
          </p:cNvSpPr>
          <p:nvPr/>
        </p:nvSpPr>
        <p:spPr bwMode="auto">
          <a:xfrm>
            <a:off x="2781300" y="4313238"/>
            <a:ext cx="3467100" cy="0"/>
          </a:xfrm>
          <a:prstGeom prst="line">
            <a:avLst/>
          </a:prstGeom>
          <a:noFill/>
          <a:ln w="57150">
            <a:solidFill>
              <a:srgbClr val="FFFF00"/>
            </a:solidFill>
            <a:round/>
            <a:headEnd type="triangle" w="med" len="med"/>
            <a:tailEnd type="triangle" w="med" len="med"/>
          </a:ln>
        </p:spPr>
        <p:txBody>
          <a:bodyPr/>
          <a:lstStyle/>
          <a:p>
            <a:endParaRPr lang="en-US"/>
          </a:p>
        </p:txBody>
      </p:sp>
      <p:sp>
        <p:nvSpPr>
          <p:cNvPr id="13330" name="Line 61"/>
          <p:cNvSpPr>
            <a:spLocks noChangeShapeType="1"/>
          </p:cNvSpPr>
          <p:nvPr/>
        </p:nvSpPr>
        <p:spPr bwMode="auto">
          <a:xfrm>
            <a:off x="2781300" y="5037138"/>
            <a:ext cx="3448050" cy="0"/>
          </a:xfrm>
          <a:prstGeom prst="line">
            <a:avLst/>
          </a:prstGeom>
          <a:noFill/>
          <a:ln w="57150">
            <a:solidFill>
              <a:srgbClr val="FFFF00"/>
            </a:solidFill>
            <a:round/>
            <a:headEnd type="triangle" w="med" len="med"/>
            <a:tailEnd type="triangle" w="med" len="med"/>
          </a:ln>
        </p:spPr>
        <p:txBody>
          <a:bodyPr/>
          <a:lstStyle/>
          <a:p>
            <a:endParaRPr lang="en-US"/>
          </a:p>
        </p:txBody>
      </p:sp>
      <p:sp>
        <p:nvSpPr>
          <p:cNvPr id="13331" name="Line 62"/>
          <p:cNvSpPr>
            <a:spLocks noChangeShapeType="1"/>
          </p:cNvSpPr>
          <p:nvPr/>
        </p:nvSpPr>
        <p:spPr bwMode="auto">
          <a:xfrm>
            <a:off x="2533650" y="5418138"/>
            <a:ext cx="3924300" cy="0"/>
          </a:xfrm>
          <a:prstGeom prst="line">
            <a:avLst/>
          </a:prstGeom>
          <a:noFill/>
          <a:ln w="57150">
            <a:solidFill>
              <a:srgbClr val="FFFF00"/>
            </a:solidFill>
            <a:round/>
            <a:headEnd type="triangle" w="med" len="med"/>
            <a:tailEnd type="triangle" w="med" len="med"/>
          </a:ln>
        </p:spPr>
        <p:txBody>
          <a:bodyPr/>
          <a:lstStyle/>
          <a:p>
            <a:endParaRPr lang="en-US"/>
          </a:p>
        </p:txBody>
      </p:sp>
      <p:sp>
        <p:nvSpPr>
          <p:cNvPr id="554047" name="Text Box 63"/>
          <p:cNvSpPr txBox="1">
            <a:spLocks noChangeArrowheads="1"/>
          </p:cNvSpPr>
          <p:nvPr/>
        </p:nvSpPr>
        <p:spPr bwMode="auto">
          <a:xfrm>
            <a:off x="1108075" y="5986463"/>
            <a:ext cx="1217321" cy="523220"/>
          </a:xfrm>
          <a:prstGeom prst="rect">
            <a:avLst/>
          </a:prstGeom>
          <a:noFill/>
          <a:ln w="9525">
            <a:noFill/>
            <a:miter lim="800000"/>
            <a:headEnd/>
            <a:tailEnd/>
          </a:ln>
          <a:effectLst/>
        </p:spPr>
        <p:txBody>
          <a:bodyPr wrap="none">
            <a:spAutoFit/>
          </a:bodyPr>
          <a:lstStyle/>
          <a:p>
            <a:pPr>
              <a:defRPr/>
            </a:pPr>
            <a:r>
              <a:rPr lang="en-US" sz="2800" b="1" dirty="0">
                <a:solidFill>
                  <a:schemeClr val="bg1"/>
                </a:solidFill>
                <a:effectLst>
                  <a:outerShdw blurRad="38100" dist="38100" dir="2700000" algn="tl">
                    <a:srgbClr val="000000"/>
                  </a:outerShdw>
                </a:effectLst>
              </a:rPr>
              <a:t>Winter</a:t>
            </a:r>
          </a:p>
        </p:txBody>
      </p:sp>
      <p:sp>
        <p:nvSpPr>
          <p:cNvPr id="554048" name="Text Box 64"/>
          <p:cNvSpPr txBox="1">
            <a:spLocks noChangeArrowheads="1"/>
          </p:cNvSpPr>
          <p:nvPr/>
        </p:nvSpPr>
        <p:spPr bwMode="auto">
          <a:xfrm>
            <a:off x="6661150" y="5986463"/>
            <a:ext cx="1439818" cy="523220"/>
          </a:xfrm>
          <a:prstGeom prst="rect">
            <a:avLst/>
          </a:prstGeom>
          <a:noFill/>
          <a:ln w="9525">
            <a:noFill/>
            <a:miter lim="800000"/>
            <a:headEnd/>
            <a:tailEnd/>
          </a:ln>
          <a:effectLst/>
        </p:spPr>
        <p:txBody>
          <a:bodyPr wrap="none">
            <a:spAutoFit/>
          </a:bodyPr>
          <a:lstStyle/>
          <a:p>
            <a:pPr>
              <a:defRPr/>
            </a:pPr>
            <a:r>
              <a:rPr lang="en-US" sz="2800" b="1" dirty="0">
                <a:solidFill>
                  <a:schemeClr val="bg1"/>
                </a:solidFill>
                <a:effectLst>
                  <a:outerShdw blurRad="38100" dist="38100" dir="2700000" algn="tl">
                    <a:srgbClr val="000000"/>
                  </a:outerShdw>
                </a:effectLst>
              </a:rPr>
              <a:t>Summer</a:t>
            </a:r>
          </a:p>
        </p:txBody>
      </p:sp>
      <p:sp>
        <p:nvSpPr>
          <p:cNvPr id="13334" name="Rectangle 65"/>
          <p:cNvSpPr>
            <a:spLocks noChangeArrowheads="1"/>
          </p:cNvSpPr>
          <p:nvPr/>
        </p:nvSpPr>
        <p:spPr bwMode="auto">
          <a:xfrm>
            <a:off x="4086225" y="3324225"/>
            <a:ext cx="819150" cy="2667000"/>
          </a:xfrm>
          <a:prstGeom prst="rect">
            <a:avLst/>
          </a:prstGeom>
          <a:solidFill>
            <a:srgbClr val="FFFF00"/>
          </a:solidFill>
          <a:ln w="9525">
            <a:noFill/>
            <a:miter lim="800000"/>
            <a:headEnd/>
            <a:tailEnd/>
          </a:ln>
        </p:spPr>
        <p:txBody>
          <a:bodyPr wrap="none" anchor="ctr"/>
          <a:lstStyle/>
          <a:p>
            <a:pPr algn="ctr"/>
            <a:endParaRPr lang="en-US" sz="1800"/>
          </a:p>
        </p:txBody>
      </p:sp>
      <p:sp>
        <p:nvSpPr>
          <p:cNvPr id="13335" name="Text Box 66"/>
          <p:cNvSpPr txBox="1">
            <a:spLocks noChangeArrowheads="1"/>
          </p:cNvSpPr>
          <p:nvPr/>
        </p:nvSpPr>
        <p:spPr bwMode="auto">
          <a:xfrm>
            <a:off x="4241800" y="3738563"/>
            <a:ext cx="489236" cy="1754326"/>
          </a:xfrm>
          <a:prstGeom prst="rect">
            <a:avLst/>
          </a:prstGeom>
          <a:noFill/>
          <a:ln w="9525">
            <a:noFill/>
            <a:miter lim="800000"/>
            <a:headEnd/>
            <a:tailEnd/>
          </a:ln>
        </p:spPr>
        <p:txBody>
          <a:bodyPr wrap="none">
            <a:spAutoFit/>
          </a:bodyPr>
          <a:lstStyle/>
          <a:p>
            <a:r>
              <a:rPr lang="en-US" sz="900" b="1" dirty="0" smtClean="0">
                <a:solidFill>
                  <a:srgbClr val="FF0000"/>
                </a:solidFill>
              </a:rPr>
              <a:t> </a:t>
            </a:r>
            <a:r>
              <a:rPr lang="en-US" sz="3600" b="1" dirty="0" smtClean="0">
                <a:solidFill>
                  <a:srgbClr val="FF0000"/>
                </a:solidFill>
              </a:rPr>
              <a:t>S</a:t>
            </a:r>
            <a:endParaRPr lang="en-US" sz="3600" b="1" dirty="0">
              <a:solidFill>
                <a:srgbClr val="FF0000"/>
              </a:solidFill>
            </a:endParaRPr>
          </a:p>
          <a:p>
            <a:r>
              <a:rPr lang="en-US" sz="3600" b="1" dirty="0">
                <a:solidFill>
                  <a:srgbClr val="FF0000"/>
                </a:solidFill>
              </a:rPr>
              <a:t>U</a:t>
            </a:r>
          </a:p>
          <a:p>
            <a:r>
              <a:rPr lang="en-US" sz="3600" b="1" dirty="0">
                <a:solidFill>
                  <a:srgbClr val="FF0000"/>
                </a:solidFill>
              </a:rPr>
              <a:t>N</a:t>
            </a:r>
          </a:p>
        </p:txBody>
      </p:sp>
      <p:sp>
        <p:nvSpPr>
          <p:cNvPr id="554051" name="Text Box 67"/>
          <p:cNvSpPr txBox="1">
            <a:spLocks noChangeArrowheads="1"/>
          </p:cNvSpPr>
          <p:nvPr/>
        </p:nvSpPr>
        <p:spPr bwMode="auto">
          <a:xfrm>
            <a:off x="1898650" y="2678113"/>
            <a:ext cx="1649362" cy="400110"/>
          </a:xfrm>
          <a:prstGeom prst="rect">
            <a:avLst/>
          </a:prstGeom>
          <a:noFill/>
          <a:ln w="9525">
            <a:noFill/>
            <a:miter lim="800000"/>
            <a:headEnd/>
            <a:tailEnd/>
          </a:ln>
          <a:effectLst/>
        </p:spPr>
        <p:txBody>
          <a:bodyPr wrap="none">
            <a:spAutoFit/>
          </a:bodyPr>
          <a:lstStyle/>
          <a:p>
            <a:pPr>
              <a:defRPr/>
            </a:pPr>
            <a:r>
              <a:rPr lang="en-US" sz="2000" b="1" dirty="0">
                <a:solidFill>
                  <a:schemeClr val="bg1"/>
                </a:solidFill>
                <a:effectLst>
                  <a:outerShdw blurRad="38100" dist="38100" dir="2700000" algn="tl">
                    <a:srgbClr val="000000"/>
                  </a:outerShdw>
                </a:effectLst>
              </a:rPr>
              <a:t>More Heating</a:t>
            </a:r>
          </a:p>
        </p:txBody>
      </p:sp>
      <p:sp>
        <p:nvSpPr>
          <p:cNvPr id="554052" name="Text Box 68"/>
          <p:cNvSpPr txBox="1">
            <a:spLocks noChangeArrowheads="1"/>
          </p:cNvSpPr>
          <p:nvPr/>
        </p:nvSpPr>
        <p:spPr bwMode="auto">
          <a:xfrm>
            <a:off x="5889625" y="2697163"/>
            <a:ext cx="1512786" cy="400110"/>
          </a:xfrm>
          <a:prstGeom prst="rect">
            <a:avLst/>
          </a:prstGeom>
          <a:noFill/>
          <a:ln w="9525">
            <a:noFill/>
            <a:miter lim="800000"/>
            <a:headEnd/>
            <a:tailEnd/>
          </a:ln>
          <a:effectLst/>
        </p:spPr>
        <p:txBody>
          <a:bodyPr wrap="none">
            <a:spAutoFit/>
          </a:bodyPr>
          <a:lstStyle/>
          <a:p>
            <a:pPr>
              <a:defRPr/>
            </a:pPr>
            <a:r>
              <a:rPr lang="en-US" sz="2000" b="1" dirty="0">
                <a:solidFill>
                  <a:schemeClr val="bg1"/>
                </a:solidFill>
                <a:effectLst>
                  <a:outerShdw blurRad="38100" dist="38100" dir="2700000" algn="tl">
                    <a:srgbClr val="000000"/>
                  </a:outerShdw>
                </a:effectLst>
              </a:rPr>
              <a:t>Less</a:t>
            </a:r>
            <a:r>
              <a:rPr lang="en-US" sz="2000" b="1" dirty="0">
                <a:effectLst>
                  <a:outerShdw blurRad="38100" dist="38100" dir="2700000" algn="tl">
                    <a:srgbClr val="000000"/>
                  </a:outerShdw>
                </a:effectLst>
              </a:rPr>
              <a:t> </a:t>
            </a:r>
            <a:r>
              <a:rPr lang="en-US" sz="2000" b="1" dirty="0">
                <a:solidFill>
                  <a:schemeClr val="bg1"/>
                </a:solidFill>
                <a:effectLst>
                  <a:outerShdw blurRad="38100" dist="38100" dir="2700000" algn="tl">
                    <a:srgbClr val="000000"/>
                  </a:outerShdw>
                </a:effectLst>
              </a:rPr>
              <a:t>Heating</a:t>
            </a:r>
          </a:p>
        </p:txBody>
      </p:sp>
      <p:sp>
        <p:nvSpPr>
          <p:cNvPr id="554053" name="Text Box 69"/>
          <p:cNvSpPr txBox="1">
            <a:spLocks noChangeArrowheads="1"/>
          </p:cNvSpPr>
          <p:nvPr/>
        </p:nvSpPr>
        <p:spPr bwMode="auto">
          <a:xfrm>
            <a:off x="152400" y="609600"/>
            <a:ext cx="1485728" cy="1754326"/>
          </a:xfrm>
          <a:prstGeom prst="rect">
            <a:avLst/>
          </a:prstGeom>
          <a:noFill/>
          <a:ln w="9525">
            <a:noFill/>
            <a:miter lim="800000"/>
            <a:headEnd/>
            <a:tailEnd/>
          </a:ln>
          <a:effectLst/>
        </p:spPr>
        <p:txBody>
          <a:bodyPr wrap="none">
            <a:spAutoFit/>
          </a:bodyPr>
          <a:lstStyle/>
          <a:p>
            <a:pPr algn="ctr">
              <a:defRPr/>
            </a:pPr>
            <a:r>
              <a:rPr lang="en-US" sz="3600" b="1" dirty="0">
                <a:solidFill>
                  <a:schemeClr val="bg1"/>
                </a:solidFill>
                <a:effectLst>
                  <a:outerShdw blurRad="38100" dist="38100" dir="2700000" algn="tl">
                    <a:srgbClr val="000000"/>
                  </a:outerShdw>
                </a:effectLst>
              </a:rPr>
              <a:t>Same</a:t>
            </a:r>
          </a:p>
          <a:p>
            <a:pPr algn="ctr">
              <a:defRPr/>
            </a:pPr>
            <a:r>
              <a:rPr lang="en-US" sz="3600" b="1" dirty="0">
                <a:solidFill>
                  <a:schemeClr val="bg1"/>
                </a:solidFill>
                <a:effectLst>
                  <a:outerShdw blurRad="38100" dist="38100" dir="2700000" algn="tl">
                    <a:srgbClr val="000000"/>
                  </a:outerShdw>
                </a:effectLst>
              </a:rPr>
              <a:t>Solar</a:t>
            </a:r>
          </a:p>
          <a:p>
            <a:pPr algn="ctr">
              <a:defRPr/>
            </a:pPr>
            <a:r>
              <a:rPr lang="en-US" sz="3600" b="1" dirty="0">
                <a:solidFill>
                  <a:schemeClr val="bg1"/>
                </a:solidFill>
                <a:effectLst>
                  <a:outerShdw blurRad="38100" dist="38100" dir="2700000" algn="tl">
                    <a:srgbClr val="000000"/>
                  </a:outerShdw>
                </a:effectLst>
              </a:rPr>
              <a:t>Energy</a:t>
            </a:r>
          </a:p>
        </p:txBody>
      </p:sp>
      <p:sp>
        <p:nvSpPr>
          <p:cNvPr id="13339" name="Freeform 70"/>
          <p:cNvSpPr>
            <a:spLocks/>
          </p:cNvSpPr>
          <p:nvPr/>
        </p:nvSpPr>
        <p:spPr bwMode="auto">
          <a:xfrm>
            <a:off x="2660650" y="4308475"/>
            <a:ext cx="176213" cy="720725"/>
          </a:xfrm>
          <a:custGeom>
            <a:avLst/>
            <a:gdLst>
              <a:gd name="T0" fmla="*/ 0 w 111"/>
              <a:gd name="T1" fmla="*/ 2147483647 h 454"/>
              <a:gd name="T2" fmla="*/ 2147483647 w 111"/>
              <a:gd name="T3" fmla="*/ 0 h 454"/>
              <a:gd name="T4" fmla="*/ 2147483647 w 111"/>
              <a:gd name="T5" fmla="*/ 2147483647 h 454"/>
              <a:gd name="T6" fmla="*/ 2147483647 w 111"/>
              <a:gd name="T7" fmla="*/ 2147483647 h 454"/>
              <a:gd name="T8" fmla="*/ 2147483647 w 111"/>
              <a:gd name="T9" fmla="*/ 2147483647 h 454"/>
              <a:gd name="T10" fmla="*/ 2147483647 w 111"/>
              <a:gd name="T11" fmla="*/ 2147483647 h 454"/>
              <a:gd name="T12" fmla="*/ 2147483647 w 111"/>
              <a:gd name="T13" fmla="*/ 2147483647 h 454"/>
              <a:gd name="T14" fmla="*/ 2147483647 w 111"/>
              <a:gd name="T15" fmla="*/ 2147483647 h 454"/>
              <a:gd name="T16" fmla="*/ 2147483647 w 111"/>
              <a:gd name="T17" fmla="*/ 2147483647 h 454"/>
              <a:gd name="T18" fmla="*/ 2147483647 w 111"/>
              <a:gd name="T19" fmla="*/ 2147483647 h 454"/>
              <a:gd name="T20" fmla="*/ 2147483647 w 111"/>
              <a:gd name="T21" fmla="*/ 2147483647 h 454"/>
              <a:gd name="T22" fmla="*/ 2147483647 w 111"/>
              <a:gd name="T23" fmla="*/ 2147483647 h 454"/>
              <a:gd name="T24" fmla="*/ 2147483647 w 111"/>
              <a:gd name="T25" fmla="*/ 2147483647 h 454"/>
              <a:gd name="T26" fmla="*/ 2147483647 w 111"/>
              <a:gd name="T27" fmla="*/ 2147483647 h 454"/>
              <a:gd name="T28" fmla="*/ 2147483647 w 111"/>
              <a:gd name="T29" fmla="*/ 2147483647 h 454"/>
              <a:gd name="T30" fmla="*/ 2147483647 w 111"/>
              <a:gd name="T31" fmla="*/ 2147483647 h 454"/>
              <a:gd name="T32" fmla="*/ 2147483647 w 111"/>
              <a:gd name="T33" fmla="*/ 2147483647 h 454"/>
              <a:gd name="T34" fmla="*/ 2147483647 w 111"/>
              <a:gd name="T35" fmla="*/ 2147483647 h 454"/>
              <a:gd name="T36" fmla="*/ 2147483647 w 111"/>
              <a:gd name="T37" fmla="*/ 2147483647 h 454"/>
              <a:gd name="T38" fmla="*/ 0 w 111"/>
              <a:gd name="T39" fmla="*/ 2147483647 h 4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454"/>
              <a:gd name="T62" fmla="*/ 111 w 111"/>
              <a:gd name="T63" fmla="*/ 454 h 4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454">
                <a:moveTo>
                  <a:pt x="0" y="22"/>
                </a:moveTo>
                <a:lnTo>
                  <a:pt x="73" y="0"/>
                </a:lnTo>
                <a:lnTo>
                  <a:pt x="87" y="43"/>
                </a:lnTo>
                <a:lnTo>
                  <a:pt x="99" y="90"/>
                </a:lnTo>
                <a:lnTo>
                  <a:pt x="106" y="142"/>
                </a:lnTo>
                <a:lnTo>
                  <a:pt x="111" y="192"/>
                </a:lnTo>
                <a:lnTo>
                  <a:pt x="111" y="231"/>
                </a:lnTo>
                <a:lnTo>
                  <a:pt x="109" y="295"/>
                </a:lnTo>
                <a:lnTo>
                  <a:pt x="100" y="354"/>
                </a:lnTo>
                <a:lnTo>
                  <a:pt x="88" y="402"/>
                </a:lnTo>
                <a:lnTo>
                  <a:pt x="72" y="454"/>
                </a:lnTo>
                <a:lnTo>
                  <a:pt x="7" y="429"/>
                </a:lnTo>
                <a:lnTo>
                  <a:pt x="22" y="381"/>
                </a:lnTo>
                <a:lnTo>
                  <a:pt x="33" y="328"/>
                </a:lnTo>
                <a:lnTo>
                  <a:pt x="37" y="283"/>
                </a:lnTo>
                <a:lnTo>
                  <a:pt x="40" y="240"/>
                </a:lnTo>
                <a:lnTo>
                  <a:pt x="40" y="201"/>
                </a:lnTo>
                <a:lnTo>
                  <a:pt x="39" y="157"/>
                </a:lnTo>
                <a:lnTo>
                  <a:pt x="27" y="97"/>
                </a:lnTo>
                <a:lnTo>
                  <a:pt x="0" y="22"/>
                </a:lnTo>
                <a:close/>
              </a:path>
            </a:pathLst>
          </a:custGeom>
          <a:solidFill>
            <a:srgbClr val="FF0000"/>
          </a:solidFill>
          <a:ln w="9525">
            <a:noFill/>
            <a:round/>
            <a:headEnd/>
            <a:tailEnd/>
          </a:ln>
        </p:spPr>
        <p:txBody>
          <a:bodyPr/>
          <a:lstStyle/>
          <a:p>
            <a:endParaRPr lang="en-US"/>
          </a:p>
        </p:txBody>
      </p:sp>
      <p:sp>
        <p:nvSpPr>
          <p:cNvPr id="13340" name="Freeform 71"/>
          <p:cNvSpPr>
            <a:spLocks/>
          </p:cNvSpPr>
          <p:nvPr/>
        </p:nvSpPr>
        <p:spPr bwMode="auto">
          <a:xfrm rot="10800000">
            <a:off x="6184900" y="4308475"/>
            <a:ext cx="176213" cy="720725"/>
          </a:xfrm>
          <a:custGeom>
            <a:avLst/>
            <a:gdLst>
              <a:gd name="T0" fmla="*/ 0 w 111"/>
              <a:gd name="T1" fmla="*/ 2147483647 h 454"/>
              <a:gd name="T2" fmla="*/ 2147483647 w 111"/>
              <a:gd name="T3" fmla="*/ 0 h 454"/>
              <a:gd name="T4" fmla="*/ 2147483647 w 111"/>
              <a:gd name="T5" fmla="*/ 2147483647 h 454"/>
              <a:gd name="T6" fmla="*/ 2147483647 w 111"/>
              <a:gd name="T7" fmla="*/ 2147483647 h 454"/>
              <a:gd name="T8" fmla="*/ 2147483647 w 111"/>
              <a:gd name="T9" fmla="*/ 2147483647 h 454"/>
              <a:gd name="T10" fmla="*/ 2147483647 w 111"/>
              <a:gd name="T11" fmla="*/ 2147483647 h 454"/>
              <a:gd name="T12" fmla="*/ 2147483647 w 111"/>
              <a:gd name="T13" fmla="*/ 2147483647 h 454"/>
              <a:gd name="T14" fmla="*/ 2147483647 w 111"/>
              <a:gd name="T15" fmla="*/ 2147483647 h 454"/>
              <a:gd name="T16" fmla="*/ 2147483647 w 111"/>
              <a:gd name="T17" fmla="*/ 2147483647 h 454"/>
              <a:gd name="T18" fmla="*/ 2147483647 w 111"/>
              <a:gd name="T19" fmla="*/ 2147483647 h 454"/>
              <a:gd name="T20" fmla="*/ 2147483647 w 111"/>
              <a:gd name="T21" fmla="*/ 2147483647 h 454"/>
              <a:gd name="T22" fmla="*/ 2147483647 w 111"/>
              <a:gd name="T23" fmla="*/ 2147483647 h 454"/>
              <a:gd name="T24" fmla="*/ 2147483647 w 111"/>
              <a:gd name="T25" fmla="*/ 2147483647 h 454"/>
              <a:gd name="T26" fmla="*/ 2147483647 w 111"/>
              <a:gd name="T27" fmla="*/ 2147483647 h 454"/>
              <a:gd name="T28" fmla="*/ 2147483647 w 111"/>
              <a:gd name="T29" fmla="*/ 2147483647 h 454"/>
              <a:gd name="T30" fmla="*/ 2147483647 w 111"/>
              <a:gd name="T31" fmla="*/ 2147483647 h 454"/>
              <a:gd name="T32" fmla="*/ 2147483647 w 111"/>
              <a:gd name="T33" fmla="*/ 2147483647 h 454"/>
              <a:gd name="T34" fmla="*/ 2147483647 w 111"/>
              <a:gd name="T35" fmla="*/ 2147483647 h 454"/>
              <a:gd name="T36" fmla="*/ 2147483647 w 111"/>
              <a:gd name="T37" fmla="*/ 2147483647 h 454"/>
              <a:gd name="T38" fmla="*/ 0 w 111"/>
              <a:gd name="T39" fmla="*/ 2147483647 h 4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454"/>
              <a:gd name="T62" fmla="*/ 111 w 111"/>
              <a:gd name="T63" fmla="*/ 454 h 4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454">
                <a:moveTo>
                  <a:pt x="0" y="22"/>
                </a:moveTo>
                <a:lnTo>
                  <a:pt x="73" y="0"/>
                </a:lnTo>
                <a:lnTo>
                  <a:pt x="87" y="43"/>
                </a:lnTo>
                <a:lnTo>
                  <a:pt x="99" y="90"/>
                </a:lnTo>
                <a:lnTo>
                  <a:pt x="106" y="142"/>
                </a:lnTo>
                <a:lnTo>
                  <a:pt x="111" y="192"/>
                </a:lnTo>
                <a:lnTo>
                  <a:pt x="111" y="231"/>
                </a:lnTo>
                <a:lnTo>
                  <a:pt x="109" y="295"/>
                </a:lnTo>
                <a:lnTo>
                  <a:pt x="100" y="354"/>
                </a:lnTo>
                <a:lnTo>
                  <a:pt x="88" y="402"/>
                </a:lnTo>
                <a:lnTo>
                  <a:pt x="72" y="454"/>
                </a:lnTo>
                <a:lnTo>
                  <a:pt x="7" y="429"/>
                </a:lnTo>
                <a:lnTo>
                  <a:pt x="22" y="381"/>
                </a:lnTo>
                <a:lnTo>
                  <a:pt x="33" y="328"/>
                </a:lnTo>
                <a:lnTo>
                  <a:pt x="37" y="283"/>
                </a:lnTo>
                <a:lnTo>
                  <a:pt x="40" y="240"/>
                </a:lnTo>
                <a:lnTo>
                  <a:pt x="40" y="201"/>
                </a:lnTo>
                <a:lnTo>
                  <a:pt x="39" y="157"/>
                </a:lnTo>
                <a:lnTo>
                  <a:pt x="27" y="97"/>
                </a:lnTo>
                <a:lnTo>
                  <a:pt x="0" y="22"/>
                </a:lnTo>
                <a:close/>
              </a:path>
            </a:pathLst>
          </a:custGeom>
          <a:solidFill>
            <a:srgbClr val="FF0000"/>
          </a:solidFill>
          <a:ln w="9525">
            <a:noFill/>
            <a:round/>
            <a:headEnd/>
            <a:tailEnd/>
          </a:ln>
        </p:spPr>
        <p:txBody>
          <a:bodyPr/>
          <a:lstStyle/>
          <a:p>
            <a:endParaRPr lang="en-US"/>
          </a:p>
        </p:txBody>
      </p:sp>
      <p:sp>
        <p:nvSpPr>
          <p:cNvPr id="13341" name="Freeform 72"/>
          <p:cNvSpPr>
            <a:spLocks/>
          </p:cNvSpPr>
          <p:nvPr/>
        </p:nvSpPr>
        <p:spPr bwMode="auto">
          <a:xfrm>
            <a:off x="1700213" y="3600450"/>
            <a:ext cx="1066800" cy="752475"/>
          </a:xfrm>
          <a:custGeom>
            <a:avLst/>
            <a:gdLst>
              <a:gd name="T0" fmla="*/ 0 w 672"/>
              <a:gd name="T1" fmla="*/ 0 h 474"/>
              <a:gd name="T2" fmla="*/ 0 w 672"/>
              <a:gd name="T3" fmla="*/ 2147483647 h 474"/>
              <a:gd name="T4" fmla="*/ 2147483647 w 672"/>
              <a:gd name="T5" fmla="*/ 2147483647 h 474"/>
              <a:gd name="T6" fmla="*/ 2147483647 w 672"/>
              <a:gd name="T7" fmla="*/ 2147483647 h 474"/>
              <a:gd name="T8" fmla="*/ 2147483647 w 672"/>
              <a:gd name="T9" fmla="*/ 2147483647 h 474"/>
              <a:gd name="T10" fmla="*/ 2147483647 w 672"/>
              <a:gd name="T11" fmla="*/ 2147483647 h 474"/>
              <a:gd name="T12" fmla="*/ 2147483647 w 672"/>
              <a:gd name="T13" fmla="*/ 2147483647 h 474"/>
              <a:gd name="T14" fmla="*/ 2147483647 w 672"/>
              <a:gd name="T15" fmla="*/ 2147483647 h 474"/>
              <a:gd name="T16" fmla="*/ 2147483647 w 672"/>
              <a:gd name="T17" fmla="*/ 2147483647 h 474"/>
              <a:gd name="T18" fmla="*/ 2147483647 w 672"/>
              <a:gd name="T19" fmla="*/ 2147483647 h 474"/>
              <a:gd name="T20" fmla="*/ 2147483647 w 672"/>
              <a:gd name="T21" fmla="*/ 2147483647 h 474"/>
              <a:gd name="T22" fmla="*/ 2147483647 w 672"/>
              <a:gd name="T23" fmla="*/ 2147483647 h 474"/>
              <a:gd name="T24" fmla="*/ 2147483647 w 672"/>
              <a:gd name="T25" fmla="*/ 2147483647 h 474"/>
              <a:gd name="T26" fmla="*/ 2147483647 w 672"/>
              <a:gd name="T27" fmla="*/ 2147483647 h 474"/>
              <a:gd name="T28" fmla="*/ 2147483647 w 672"/>
              <a:gd name="T29" fmla="*/ 2147483647 h 474"/>
              <a:gd name="T30" fmla="*/ 2147483647 w 672"/>
              <a:gd name="T31" fmla="*/ 2147483647 h 474"/>
              <a:gd name="T32" fmla="*/ 2147483647 w 672"/>
              <a:gd name="T33" fmla="*/ 2147483647 h 474"/>
              <a:gd name="T34" fmla="*/ 2147483647 w 672"/>
              <a:gd name="T35" fmla="*/ 2147483647 h 474"/>
              <a:gd name="T36" fmla="*/ 2147483647 w 672"/>
              <a:gd name="T37" fmla="*/ 2147483647 h 474"/>
              <a:gd name="T38" fmla="*/ 2147483647 w 672"/>
              <a:gd name="T39" fmla="*/ 2147483647 h 474"/>
              <a:gd name="T40" fmla="*/ 2147483647 w 672"/>
              <a:gd name="T41" fmla="*/ 2147483647 h 474"/>
              <a:gd name="T42" fmla="*/ 2147483647 w 672"/>
              <a:gd name="T43" fmla="*/ 2147483647 h 474"/>
              <a:gd name="T44" fmla="*/ 2147483647 w 672"/>
              <a:gd name="T45" fmla="*/ 2147483647 h 474"/>
              <a:gd name="T46" fmla="*/ 2147483647 w 672"/>
              <a:gd name="T47" fmla="*/ 2147483647 h 474"/>
              <a:gd name="T48" fmla="*/ 0 w 672"/>
              <a:gd name="T49" fmla="*/ 0 h 4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2"/>
              <a:gd name="T76" fmla="*/ 0 h 474"/>
              <a:gd name="T77" fmla="*/ 672 w 672"/>
              <a:gd name="T78" fmla="*/ 474 h 4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2" h="474">
                <a:moveTo>
                  <a:pt x="0" y="0"/>
                </a:moveTo>
                <a:lnTo>
                  <a:pt x="0" y="66"/>
                </a:lnTo>
                <a:lnTo>
                  <a:pt x="87" y="78"/>
                </a:lnTo>
                <a:lnTo>
                  <a:pt x="159" y="93"/>
                </a:lnTo>
                <a:lnTo>
                  <a:pt x="231" y="108"/>
                </a:lnTo>
                <a:lnTo>
                  <a:pt x="309" y="141"/>
                </a:lnTo>
                <a:lnTo>
                  <a:pt x="375" y="183"/>
                </a:lnTo>
                <a:lnTo>
                  <a:pt x="435" y="228"/>
                </a:lnTo>
                <a:lnTo>
                  <a:pt x="486" y="291"/>
                </a:lnTo>
                <a:lnTo>
                  <a:pt x="534" y="363"/>
                </a:lnTo>
                <a:lnTo>
                  <a:pt x="573" y="429"/>
                </a:lnTo>
                <a:lnTo>
                  <a:pt x="600" y="474"/>
                </a:lnTo>
                <a:lnTo>
                  <a:pt x="672" y="450"/>
                </a:lnTo>
                <a:lnTo>
                  <a:pt x="633" y="357"/>
                </a:lnTo>
                <a:lnTo>
                  <a:pt x="597" y="306"/>
                </a:lnTo>
                <a:lnTo>
                  <a:pt x="564" y="255"/>
                </a:lnTo>
                <a:lnTo>
                  <a:pt x="519" y="207"/>
                </a:lnTo>
                <a:lnTo>
                  <a:pt x="468" y="165"/>
                </a:lnTo>
                <a:lnTo>
                  <a:pt x="408" y="120"/>
                </a:lnTo>
                <a:lnTo>
                  <a:pt x="330" y="78"/>
                </a:lnTo>
                <a:lnTo>
                  <a:pt x="252" y="48"/>
                </a:lnTo>
                <a:lnTo>
                  <a:pt x="198" y="30"/>
                </a:lnTo>
                <a:lnTo>
                  <a:pt x="129" y="15"/>
                </a:lnTo>
                <a:lnTo>
                  <a:pt x="69" y="6"/>
                </a:lnTo>
                <a:lnTo>
                  <a:pt x="0" y="0"/>
                </a:lnTo>
                <a:close/>
              </a:path>
            </a:pathLst>
          </a:custGeom>
          <a:solidFill>
            <a:srgbClr val="00FF00"/>
          </a:solidFill>
          <a:ln w="9525">
            <a:noFill/>
            <a:round/>
            <a:headEnd/>
            <a:tailEnd/>
          </a:ln>
        </p:spPr>
        <p:txBody>
          <a:bodyPr/>
          <a:lstStyle/>
          <a:p>
            <a:endParaRPr lang="en-US"/>
          </a:p>
        </p:txBody>
      </p:sp>
      <p:sp>
        <p:nvSpPr>
          <p:cNvPr id="13342" name="Freeform 73"/>
          <p:cNvSpPr>
            <a:spLocks/>
          </p:cNvSpPr>
          <p:nvPr/>
        </p:nvSpPr>
        <p:spPr bwMode="auto">
          <a:xfrm rot="-4124220">
            <a:off x="6257925" y="3571875"/>
            <a:ext cx="1074738" cy="769938"/>
          </a:xfrm>
          <a:custGeom>
            <a:avLst/>
            <a:gdLst>
              <a:gd name="T0" fmla="*/ 0 w 672"/>
              <a:gd name="T1" fmla="*/ 0 h 474"/>
              <a:gd name="T2" fmla="*/ 0 w 672"/>
              <a:gd name="T3" fmla="*/ 2147483647 h 474"/>
              <a:gd name="T4" fmla="*/ 2147483647 w 672"/>
              <a:gd name="T5" fmla="*/ 2147483647 h 474"/>
              <a:gd name="T6" fmla="*/ 2147483647 w 672"/>
              <a:gd name="T7" fmla="*/ 2147483647 h 474"/>
              <a:gd name="T8" fmla="*/ 2147483647 w 672"/>
              <a:gd name="T9" fmla="*/ 2147483647 h 474"/>
              <a:gd name="T10" fmla="*/ 2147483647 w 672"/>
              <a:gd name="T11" fmla="*/ 2147483647 h 474"/>
              <a:gd name="T12" fmla="*/ 2147483647 w 672"/>
              <a:gd name="T13" fmla="*/ 2147483647 h 474"/>
              <a:gd name="T14" fmla="*/ 2147483647 w 672"/>
              <a:gd name="T15" fmla="*/ 2147483647 h 474"/>
              <a:gd name="T16" fmla="*/ 2147483647 w 672"/>
              <a:gd name="T17" fmla="*/ 2147483647 h 474"/>
              <a:gd name="T18" fmla="*/ 2147483647 w 672"/>
              <a:gd name="T19" fmla="*/ 2147483647 h 474"/>
              <a:gd name="T20" fmla="*/ 2147483647 w 672"/>
              <a:gd name="T21" fmla="*/ 2147483647 h 474"/>
              <a:gd name="T22" fmla="*/ 2147483647 w 672"/>
              <a:gd name="T23" fmla="*/ 2147483647 h 474"/>
              <a:gd name="T24" fmla="*/ 2147483647 w 672"/>
              <a:gd name="T25" fmla="*/ 2147483647 h 474"/>
              <a:gd name="T26" fmla="*/ 2147483647 w 672"/>
              <a:gd name="T27" fmla="*/ 2147483647 h 474"/>
              <a:gd name="T28" fmla="*/ 2147483647 w 672"/>
              <a:gd name="T29" fmla="*/ 2147483647 h 474"/>
              <a:gd name="T30" fmla="*/ 2147483647 w 672"/>
              <a:gd name="T31" fmla="*/ 2147483647 h 474"/>
              <a:gd name="T32" fmla="*/ 2147483647 w 672"/>
              <a:gd name="T33" fmla="*/ 2147483647 h 474"/>
              <a:gd name="T34" fmla="*/ 2147483647 w 672"/>
              <a:gd name="T35" fmla="*/ 2147483647 h 474"/>
              <a:gd name="T36" fmla="*/ 2147483647 w 672"/>
              <a:gd name="T37" fmla="*/ 2147483647 h 474"/>
              <a:gd name="T38" fmla="*/ 2147483647 w 672"/>
              <a:gd name="T39" fmla="*/ 2147483647 h 474"/>
              <a:gd name="T40" fmla="*/ 2147483647 w 672"/>
              <a:gd name="T41" fmla="*/ 2147483647 h 474"/>
              <a:gd name="T42" fmla="*/ 2147483647 w 672"/>
              <a:gd name="T43" fmla="*/ 2147483647 h 474"/>
              <a:gd name="T44" fmla="*/ 2147483647 w 672"/>
              <a:gd name="T45" fmla="*/ 2147483647 h 474"/>
              <a:gd name="T46" fmla="*/ 2147483647 w 672"/>
              <a:gd name="T47" fmla="*/ 2147483647 h 474"/>
              <a:gd name="T48" fmla="*/ 0 w 672"/>
              <a:gd name="T49" fmla="*/ 0 h 4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2"/>
              <a:gd name="T76" fmla="*/ 0 h 474"/>
              <a:gd name="T77" fmla="*/ 672 w 672"/>
              <a:gd name="T78" fmla="*/ 474 h 4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2" h="474">
                <a:moveTo>
                  <a:pt x="0" y="0"/>
                </a:moveTo>
                <a:lnTo>
                  <a:pt x="0" y="66"/>
                </a:lnTo>
                <a:lnTo>
                  <a:pt x="87" y="78"/>
                </a:lnTo>
                <a:lnTo>
                  <a:pt x="159" y="93"/>
                </a:lnTo>
                <a:lnTo>
                  <a:pt x="231" y="108"/>
                </a:lnTo>
                <a:lnTo>
                  <a:pt x="309" y="141"/>
                </a:lnTo>
                <a:lnTo>
                  <a:pt x="375" y="183"/>
                </a:lnTo>
                <a:lnTo>
                  <a:pt x="435" y="228"/>
                </a:lnTo>
                <a:lnTo>
                  <a:pt x="486" y="291"/>
                </a:lnTo>
                <a:lnTo>
                  <a:pt x="534" y="363"/>
                </a:lnTo>
                <a:lnTo>
                  <a:pt x="573" y="429"/>
                </a:lnTo>
                <a:lnTo>
                  <a:pt x="600" y="474"/>
                </a:lnTo>
                <a:lnTo>
                  <a:pt x="672" y="450"/>
                </a:lnTo>
                <a:lnTo>
                  <a:pt x="633" y="357"/>
                </a:lnTo>
                <a:lnTo>
                  <a:pt x="597" y="306"/>
                </a:lnTo>
                <a:lnTo>
                  <a:pt x="564" y="255"/>
                </a:lnTo>
                <a:lnTo>
                  <a:pt x="519" y="207"/>
                </a:lnTo>
                <a:lnTo>
                  <a:pt x="468" y="165"/>
                </a:lnTo>
                <a:lnTo>
                  <a:pt x="408" y="120"/>
                </a:lnTo>
                <a:lnTo>
                  <a:pt x="330" y="78"/>
                </a:lnTo>
                <a:lnTo>
                  <a:pt x="252" y="48"/>
                </a:lnTo>
                <a:lnTo>
                  <a:pt x="198" y="30"/>
                </a:lnTo>
                <a:lnTo>
                  <a:pt x="129" y="15"/>
                </a:lnTo>
                <a:lnTo>
                  <a:pt x="69" y="6"/>
                </a:lnTo>
                <a:lnTo>
                  <a:pt x="0" y="0"/>
                </a:lnTo>
                <a:close/>
              </a:path>
            </a:pathLst>
          </a:custGeom>
          <a:solidFill>
            <a:srgbClr val="00FF00"/>
          </a:solidFill>
          <a:ln w="9525">
            <a:noFill/>
            <a:round/>
            <a:headEnd/>
            <a:tailEnd/>
          </a:ln>
        </p:spPr>
        <p:txBody>
          <a:bodyPr/>
          <a:lstStyle/>
          <a:p>
            <a:endParaRPr lang="en-US"/>
          </a:p>
        </p:txBody>
      </p:sp>
      <p:sp>
        <p:nvSpPr>
          <p:cNvPr id="13343" name="Line 74"/>
          <p:cNvSpPr>
            <a:spLocks noChangeShapeType="1"/>
          </p:cNvSpPr>
          <p:nvPr/>
        </p:nvSpPr>
        <p:spPr bwMode="auto">
          <a:xfrm>
            <a:off x="1685925" y="3589338"/>
            <a:ext cx="5648325" cy="0"/>
          </a:xfrm>
          <a:prstGeom prst="line">
            <a:avLst/>
          </a:prstGeom>
          <a:noFill/>
          <a:ln w="57150">
            <a:solidFill>
              <a:srgbClr val="FFFF00"/>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4193</TotalTime>
  <Words>1089</Words>
  <Application>Microsoft Office PowerPoint</Application>
  <PresentationFormat>On-screen Show (4:3)</PresentationFormat>
  <Paragraphs>229</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California Weather</vt:lpstr>
      <vt:lpstr>Climate vs. Weather</vt:lpstr>
      <vt:lpstr>Climate vs. Weather</vt:lpstr>
      <vt:lpstr>Water Year</vt:lpstr>
      <vt:lpstr>Water Year</vt:lpstr>
      <vt:lpstr>Precipitation </vt:lpstr>
      <vt:lpstr>Precipitation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Summary</vt:lpstr>
    </vt:vector>
  </TitlesOfParts>
  <Company>State of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DWR State of California</dc:creator>
  <cp:lastModifiedBy>pcoombe</cp:lastModifiedBy>
  <cp:revision>238</cp:revision>
  <dcterms:created xsi:type="dcterms:W3CDTF">2010-09-13T18:21:24Z</dcterms:created>
  <dcterms:modified xsi:type="dcterms:W3CDTF">2011-11-01T15:25:11Z</dcterms:modified>
</cp:coreProperties>
</file>