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1" r:id="rId4"/>
    <p:sldId id="260" r:id="rId5"/>
    <p:sldId id="262" r:id="rId6"/>
    <p:sldId id="258" r:id="rId7"/>
    <p:sldId id="263" r:id="rId8"/>
    <p:sldId id="265" r:id="rId9"/>
    <p:sldId id="264" r:id="rId10"/>
    <p:sldId id="268" r:id="rId11"/>
    <p:sldId id="269" r:id="rId12"/>
    <p:sldId id="267" r:id="rId13"/>
    <p:sldId id="271" r:id="rId14"/>
    <p:sldId id="270" r:id="rId15"/>
    <p:sldId id="25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81342" autoAdjust="0"/>
  </p:normalViewPr>
  <p:slideViewPr>
    <p:cSldViewPr>
      <p:cViewPr>
        <p:scale>
          <a:sx n="90" d="100"/>
          <a:sy n="90" d="100"/>
        </p:scale>
        <p:origin x="-2160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0FAB6-C507-4DAC-8ECF-A7157CCB33D9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0F0E0-8A06-4354-B629-7B3A614DDA7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F0E0-8A06-4354-B629-7B3A614DDA7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Reach 1 –</a:t>
            </a:r>
            <a:r>
              <a:rPr lang="en-US" baseline="0" dirty="0" smtClean="0"/>
              <a:t> Shasta to Tehama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F0E0-8A06-4354-B629-7B3A614DDA7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F0E0-8A06-4354-B629-7B3A614DDA7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Reach 2 – Tehama -&gt; Butte/Glenn  </a:t>
            </a:r>
            <a:r>
              <a:rPr lang="en-US" dirty="0" smtClean="0">
                <a:sym typeface="Wingdings" pitchFamily="2" charset="2"/>
              </a:rPr>
              <a:t> Colusa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F0E0-8A06-4354-B629-7B3A614DDA7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Reach 3+4   Colusa/Sutter</a:t>
            </a:r>
          </a:p>
          <a:p>
            <a:endParaRPr lang="en-US" dirty="0" smtClean="0"/>
          </a:p>
          <a:p>
            <a:r>
              <a:rPr lang="en-US" dirty="0" smtClean="0"/>
              <a:t>Colusa Weir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F0E0-8A06-4354-B629-7B3A614DDA7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 Step:</a:t>
            </a:r>
          </a:p>
          <a:p>
            <a:endParaRPr lang="en-US" dirty="0" smtClean="0"/>
          </a:p>
          <a:p>
            <a:r>
              <a:rPr lang="en-US" dirty="0" smtClean="0"/>
              <a:t>Contacted: </a:t>
            </a:r>
          </a:p>
          <a:p>
            <a:r>
              <a:rPr lang="en-US" dirty="0" smtClean="0"/>
              <a:t>Dale</a:t>
            </a:r>
            <a:r>
              <a:rPr lang="en-US" baseline="0" dirty="0" smtClean="0"/>
              <a:t> Stroud (Tehama County Assessor) – is preparing a spreadsheet of title changes to public/conservation</a:t>
            </a:r>
          </a:p>
          <a:p>
            <a:r>
              <a:rPr lang="en-US" baseline="0" dirty="0" smtClean="0"/>
              <a:t>Chip Merriam (Glenn County Assessor) – APN cross-reference with Recorders records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F0E0-8A06-4354-B629-7B3A614DDA7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F0E0-8A06-4354-B629-7B3A614DDA7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ERP</a:t>
            </a:r>
            <a:r>
              <a:rPr lang="en-US" baseline="0" dirty="0" smtClean="0"/>
              <a:t> proposals – ended in 2005, but a few projects are still underway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F0E0-8A06-4354-B629-7B3A614DDA7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Phelan Island   -   </a:t>
            </a:r>
            <a:r>
              <a:rPr lang="en-US" dirty="0" err="1" smtClean="0"/>
              <a:t>SacRiver</a:t>
            </a:r>
            <a:r>
              <a:rPr lang="en-US" dirty="0" smtClean="0"/>
              <a:t> National Wildlife Refuge (1947) near RM 192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F0E0-8A06-4354-B629-7B3A614DDA7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Phelan Island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F0E0-8A06-4354-B629-7B3A614DDA7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TNC Restoration – Mixed Riparian in 1999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F0E0-8A06-4354-B629-7B3A614DDA7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F0E0-8A06-4354-B629-7B3A614DDA7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TNC:  Seth Paine provided a database of TNC properties</a:t>
            </a:r>
            <a:r>
              <a:rPr lang="en-US" baseline="0" dirty="0" smtClean="0"/>
              <a:t> with years acquired and management activities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Robin Carlson - (CALFED ERP project database)</a:t>
            </a:r>
          </a:p>
          <a:p>
            <a:r>
              <a:rPr lang="en-US" dirty="0" smtClean="0"/>
              <a:t>The CHRPD is a cooperative project funded by NOAA Fisheries and the California Department of Fish and Game and managed by the Pacific States Marine Fisheries Commission.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F0E0-8A06-4354-B629-7B3A614DDA7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F0E0-8A06-4354-B629-7B3A614DDA7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182 properties mapped to 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F0E0-8A06-4354-B629-7B3A614DDA7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017A-1198-4B55-B63F-A329AFD2362E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83BA-B0B1-4996-A484-BCECFA00C6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017A-1198-4B55-B63F-A329AFD2362E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83BA-B0B1-4996-A484-BCECFA00C6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017A-1198-4B55-B63F-A329AFD2362E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83BA-B0B1-4996-A484-BCECFA00C6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017A-1198-4B55-B63F-A329AFD2362E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83BA-B0B1-4996-A484-BCECFA00C6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017A-1198-4B55-B63F-A329AFD2362E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83BA-B0B1-4996-A484-BCECFA00C6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017A-1198-4B55-B63F-A329AFD2362E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83BA-B0B1-4996-A484-BCECFA00C6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017A-1198-4B55-B63F-A329AFD2362E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83BA-B0B1-4996-A484-BCECFA00C6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017A-1198-4B55-B63F-A329AFD2362E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83BA-B0B1-4996-A484-BCECFA00C6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017A-1198-4B55-B63F-A329AFD2362E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83BA-B0B1-4996-A484-BCECFA00C6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017A-1198-4B55-B63F-A329AFD2362E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83BA-B0B1-4996-A484-BCECFA00C6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017A-1198-4B55-B63F-A329AFD2362E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83BA-B0B1-4996-A484-BCECFA00C6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A017A-1198-4B55-B63F-A329AFD2362E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483BA-B0B1-4996-A484-BCECFA00C6A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package" Target="../embeddings/Microsoft_Office_Excel_Worksheet1.xlsx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Restoration Land Ownership History along the Sacramento River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3048000"/>
            <a:ext cx="5181600" cy="838200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1995 </a:t>
            </a:r>
            <a:r>
              <a:rPr lang="en-US" dirty="0" smtClean="0">
                <a:sym typeface="Wingdings" pitchFamily="2" charset="2"/>
              </a:rPr>
              <a:t>to </a:t>
            </a:r>
            <a:r>
              <a:rPr lang="en-US" dirty="0" smtClean="0"/>
              <a:t>2011</a:t>
            </a:r>
            <a:endParaRPr lang="en-US" dirty="0"/>
          </a:p>
        </p:txBody>
      </p:sp>
      <p:pic>
        <p:nvPicPr>
          <p:cNvPr id="4" name="Picture 3" descr="2003 srca_logo (swish only)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4343400"/>
            <a:ext cx="630705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Step 2: Determine Year of Ownership Change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Recorded documents</a:t>
            </a:r>
          </a:p>
          <a:p>
            <a:r>
              <a:rPr lang="en-US" dirty="0" smtClean="0"/>
              <a:t>Interview current </a:t>
            </a:r>
            <a:r>
              <a:rPr lang="en-US" dirty="0" smtClean="0"/>
              <a:t>owner</a:t>
            </a:r>
          </a:p>
          <a:p>
            <a:r>
              <a:rPr lang="en-US" dirty="0" smtClean="0"/>
              <a:t>Other documents (Management plans, restoration plans, </a:t>
            </a:r>
            <a:r>
              <a:rPr lang="en-US" dirty="0" smtClean="0"/>
              <a:t>existing databases, etc</a:t>
            </a:r>
            <a:r>
              <a:rPr lang="en-US" dirty="0" smtClean="0"/>
              <a:t>.)</a:t>
            </a:r>
          </a:p>
          <a:p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126" y="4800600"/>
            <a:ext cx="9170126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Finalize property boundaries &amp; years</a:t>
            </a:r>
            <a:endParaRPr lang="en-US" dirty="0" smtClean="0"/>
          </a:p>
          <a:p>
            <a:r>
              <a:rPr lang="en-US" dirty="0" smtClean="0"/>
              <a:t>Report &amp; Maps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4525963"/>
          </a:xfrm>
        </p:spPr>
        <p:txBody>
          <a:bodyPr/>
          <a:lstStyle/>
          <a:p>
            <a:r>
              <a:rPr lang="en-US" dirty="0" smtClean="0"/>
              <a:t>How many acres of privately held land have come under conservation ownership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Where have these changes taken place?</a:t>
            </a:r>
          </a:p>
          <a:p>
            <a:pPr lvl="1"/>
            <a:r>
              <a:rPr lang="en-US" dirty="0" smtClean="0"/>
              <a:t>Prior owner / land use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Analysis period</a:t>
            </a:r>
          </a:p>
          <a:p>
            <a:pPr lvl="1"/>
            <a:r>
              <a:rPr lang="en-US" dirty="0" smtClean="0"/>
              <a:t>CALFED Ecosystem-Restoration Program funding </a:t>
            </a:r>
            <a:r>
              <a:rPr lang="en-US" dirty="0" smtClean="0"/>
              <a:t>years </a:t>
            </a:r>
            <a:r>
              <a:rPr lang="en-US" dirty="0" smtClean="0"/>
              <a:t>1995-2005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38200" y="304800"/>
            <a:ext cx="776784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667000" y="609600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Phelan Island in 1947</a:t>
            </a:r>
            <a:endParaRPr lang="en-US" sz="2800" dirty="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43800" y="29718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11995</a:t>
            </a:r>
            <a:endParaRPr lang="en-US" sz="28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"/>
            <a:ext cx="7578124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"/>
            <a:ext cx="7945908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467600" y="6172200"/>
            <a:ext cx="12954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2007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Step 1:  Inventory Conservation Properties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 all </a:t>
            </a:r>
            <a:r>
              <a:rPr lang="en-US" dirty="0" smtClean="0"/>
              <a:t>properties </a:t>
            </a:r>
            <a:r>
              <a:rPr lang="en-US" dirty="0" smtClean="0"/>
              <a:t>in </a:t>
            </a:r>
            <a:r>
              <a:rPr lang="en-US" dirty="0" smtClean="0"/>
              <a:t>conservation within the Sacramento River Conservation Area</a:t>
            </a:r>
            <a:endParaRPr lang="en-US" dirty="0" smtClean="0"/>
          </a:p>
        </p:txBody>
      </p:sp>
      <p:sp>
        <p:nvSpPr>
          <p:cNvPr id="22530" name="AutoShape 2" descr="digitizer"/>
          <p:cNvSpPr>
            <a:spLocks noChangeAspect="1" noChangeArrowheads="1"/>
          </p:cNvSpPr>
          <p:nvPr/>
        </p:nvSpPr>
        <p:spPr bwMode="auto">
          <a:xfrm>
            <a:off x="155575" y="-274638"/>
            <a:ext cx="1352550" cy="571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2" name="AutoShape 4" descr="digitizer"/>
          <p:cNvSpPr>
            <a:spLocks noChangeAspect="1" noChangeArrowheads="1"/>
          </p:cNvSpPr>
          <p:nvPr/>
        </p:nvSpPr>
        <p:spPr bwMode="auto">
          <a:xfrm>
            <a:off x="155575" y="-274638"/>
            <a:ext cx="1352550" cy="571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3" name="AutoShape 5" descr="digitizer"/>
          <p:cNvSpPr>
            <a:spLocks noChangeAspect="1" noChangeArrowheads="1"/>
          </p:cNvSpPr>
          <p:nvPr/>
        </p:nvSpPr>
        <p:spPr bwMode="auto">
          <a:xfrm>
            <a:off x="0" y="0"/>
            <a:ext cx="1352550" cy="571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2743200"/>
            <a:ext cx="3142861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Conservation Ownership </a:t>
            </a:r>
            <a:r>
              <a:rPr lang="en-US" sz="3200" dirty="0" smtClean="0"/>
              <a:t>Information </a:t>
            </a:r>
            <a:r>
              <a:rPr lang="en-US" sz="3200" dirty="0" smtClean="0"/>
              <a:t>Sources: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 fontScale="92500"/>
          </a:bodyPr>
          <a:lstStyle/>
          <a:p>
            <a:pPr marL="1371600" lvl="2" indent="-571500">
              <a:buFont typeface="+mj-lt"/>
              <a:buAutoNum type="romanLcPeriod"/>
            </a:pPr>
            <a:r>
              <a:rPr lang="en-US" dirty="0" smtClean="0"/>
              <a:t>County Assessors</a:t>
            </a:r>
          </a:p>
          <a:p>
            <a:pPr marL="1371600" lvl="2" indent="-571500">
              <a:buFont typeface="+mj-lt"/>
              <a:buAutoNum type="romanLcPeriod"/>
            </a:pPr>
            <a:r>
              <a:rPr lang="en-US" dirty="0" smtClean="0"/>
              <a:t>Dept. of Fish and Game</a:t>
            </a:r>
          </a:p>
          <a:p>
            <a:pPr marL="1371600" lvl="2" indent="-571500">
              <a:buFont typeface="+mj-lt"/>
              <a:buAutoNum type="romanLcPeriod"/>
            </a:pPr>
            <a:r>
              <a:rPr lang="en-US" dirty="0" smtClean="0"/>
              <a:t>USFWS</a:t>
            </a:r>
          </a:p>
          <a:p>
            <a:pPr marL="1371600" lvl="2" indent="-571500">
              <a:buFont typeface="+mj-lt"/>
              <a:buAutoNum type="romanLcPeriod"/>
            </a:pPr>
            <a:r>
              <a:rPr lang="en-US" dirty="0" smtClean="0"/>
              <a:t>The Nature Conservancy</a:t>
            </a:r>
          </a:p>
          <a:p>
            <a:pPr marL="1371600" lvl="2" indent="-571500">
              <a:buFont typeface="+mj-lt"/>
              <a:buAutoNum type="romanLcPeriod"/>
            </a:pPr>
            <a:r>
              <a:rPr lang="en-US" dirty="0" smtClean="0"/>
              <a:t>The California Protected Areas database</a:t>
            </a:r>
          </a:p>
          <a:p>
            <a:pPr marL="1371600" lvl="2" indent="-571500">
              <a:buFont typeface="+mj-lt"/>
              <a:buAutoNum type="romanLcPeriod"/>
            </a:pPr>
            <a:r>
              <a:rPr lang="en-US" dirty="0" smtClean="0"/>
              <a:t>CA Dept. of Water Resources public lands data</a:t>
            </a:r>
          </a:p>
          <a:p>
            <a:pPr marL="1371600" lvl="2" indent="-571500">
              <a:buFont typeface="+mj-lt"/>
              <a:buAutoNum type="romanLcPeriod"/>
            </a:pPr>
            <a:r>
              <a:rPr lang="en-US" dirty="0" smtClean="0"/>
              <a:t>Wildlife Conservation Board projects database</a:t>
            </a:r>
          </a:p>
          <a:p>
            <a:pPr marL="1371600" lvl="2" indent="-571500">
              <a:buFont typeface="+mj-lt"/>
              <a:buAutoNum type="romanLcPeriod"/>
            </a:pPr>
            <a:r>
              <a:rPr lang="en-US" dirty="0" smtClean="0"/>
              <a:t>CSU Chico Geographic Information Center public access data</a:t>
            </a:r>
          </a:p>
          <a:p>
            <a:pPr marL="1371600" lvl="2" indent="-571500">
              <a:buFont typeface="+mj-lt"/>
              <a:buAutoNum type="romanLcPeriod"/>
            </a:pPr>
            <a:r>
              <a:rPr lang="en-US" dirty="0" smtClean="0"/>
              <a:t>US government ownership database</a:t>
            </a:r>
            <a:endParaRPr lang="en-US" dirty="0" smtClean="0"/>
          </a:p>
          <a:p>
            <a:pPr marL="1371600" lvl="2" indent="-571500">
              <a:buFont typeface="+mj-lt"/>
              <a:buAutoNum type="romanLcPeriod"/>
            </a:pPr>
            <a:r>
              <a:rPr lang="fr-FR" dirty="0" smtClean="0"/>
              <a:t>California Habitat </a:t>
            </a:r>
            <a:r>
              <a:rPr lang="fr-FR" dirty="0" err="1" smtClean="0"/>
              <a:t>Restoration</a:t>
            </a:r>
            <a:r>
              <a:rPr lang="fr-FR" dirty="0" smtClean="0"/>
              <a:t> Project </a:t>
            </a:r>
            <a:r>
              <a:rPr lang="fr-FR" dirty="0" err="1" smtClean="0"/>
              <a:t>Database</a:t>
            </a:r>
            <a:r>
              <a:rPr lang="fr-FR" dirty="0" smtClean="0"/>
              <a:t> (CHRPD)</a:t>
            </a:r>
          </a:p>
          <a:p>
            <a:pPr marL="1371600" lvl="2" indent="-571500">
              <a:buFont typeface="+mj-lt"/>
              <a:buAutoNum type="romanLcPeriod"/>
            </a:pPr>
            <a:r>
              <a:rPr lang="fr-FR" dirty="0" smtClean="0"/>
              <a:t>SRCAF Project </a:t>
            </a:r>
            <a:r>
              <a:rPr lang="fr-FR" dirty="0" err="1" smtClean="0"/>
              <a:t>Tracker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1"/>
            <a:ext cx="920578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4419600" y="228600"/>
            <a:ext cx="4724400" cy="563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380580" y="228600"/>
          <a:ext cx="4763420" cy="5638800"/>
        </p:xfrm>
        <a:graphic>
          <a:graphicData uri="http://schemas.openxmlformats.org/presentationml/2006/ole">
            <p:oleObj spid="_x0000_s1027" name="Worksheet" r:id="rId5" imgW="4284895" imgH="5071741" progId="Excel.Sheet.12">
              <p:embed/>
            </p:oleObj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</TotalTime>
  <Words>327</Words>
  <Application>Microsoft Office PowerPoint</Application>
  <PresentationFormat>On-screen Show (4:3)</PresentationFormat>
  <Paragraphs>67</Paragraphs>
  <Slides>15</Slides>
  <Notes>15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Microsoft Office Excel Worksheet</vt:lpstr>
      <vt:lpstr>Restoration Land Ownership History along the Sacramento River</vt:lpstr>
      <vt:lpstr>Slide 2</vt:lpstr>
      <vt:lpstr>Slide 3</vt:lpstr>
      <vt:lpstr>Slide 4</vt:lpstr>
      <vt:lpstr>Slide 5</vt:lpstr>
      <vt:lpstr>Step 1:  Inventory Conservation Properties</vt:lpstr>
      <vt:lpstr>Conservation Ownership Information Sources:</vt:lpstr>
      <vt:lpstr>Slide 8</vt:lpstr>
      <vt:lpstr>Slide 9</vt:lpstr>
      <vt:lpstr>Slide 10</vt:lpstr>
      <vt:lpstr>Slide 11</vt:lpstr>
      <vt:lpstr>Slide 12</vt:lpstr>
      <vt:lpstr>Slide 13</vt:lpstr>
      <vt:lpstr>Step 2: Determine Year of Ownership Change</vt:lpstr>
      <vt:lpstr>Next Steps:</vt:lpstr>
    </vt:vector>
  </TitlesOfParts>
  <Company>SRCAF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rirwin</dc:creator>
  <cp:lastModifiedBy>rirwin</cp:lastModifiedBy>
  <cp:revision>77</cp:revision>
  <dcterms:created xsi:type="dcterms:W3CDTF">2011-08-17T22:24:26Z</dcterms:created>
  <dcterms:modified xsi:type="dcterms:W3CDTF">2011-08-25T19:26:29Z</dcterms:modified>
</cp:coreProperties>
</file>