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0" r:id="rId9"/>
    <p:sldId id="269" r:id="rId10"/>
    <p:sldId id="272" r:id="rId11"/>
    <p:sldId id="265" r:id="rId12"/>
    <p:sldId id="285" r:id="rId13"/>
    <p:sldId id="277" r:id="rId14"/>
    <p:sldId id="289" r:id="rId15"/>
    <p:sldId id="278" r:id="rId16"/>
    <p:sldId id="279" r:id="rId17"/>
    <p:sldId id="280" r:id="rId18"/>
    <p:sldId id="281" r:id="rId19"/>
    <p:sldId id="287" r:id="rId20"/>
    <p:sldId id="292" r:id="rId21"/>
    <p:sldId id="290" r:id="rId22"/>
    <p:sldId id="291" r:id="rId23"/>
    <p:sldId id="288" r:id="rId24"/>
    <p:sldId id="266" r:id="rId25"/>
    <p:sldId id="275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4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AF2524A-1DC4-4DC5-966B-F72276DC28C3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A7911E-A9C7-4533-9257-3DC297A09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DA7FA-B3F9-4118-98B1-87D00BFF150C}" type="datetimeFigureOut">
              <a:rPr lang="en-US" smtClean="0"/>
              <a:t>9/13/2011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956A5-D496-401A-B7D0-61687D46D7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56A5-D496-401A-B7D0-61687D46D7D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56A5-D496-401A-B7D0-61687D46D7DD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56A5-D496-401A-B7D0-61687D46D7DD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56A5-D496-401A-B7D0-61687D46D7DD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56A5-D496-401A-B7D0-61687D46D7DD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56A5-D496-401A-B7D0-61687D46D7DD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56A5-D496-401A-B7D0-61687D46D7DD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56A5-D496-401A-B7D0-61687D46D7DD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56A5-D496-401A-B7D0-61687D46D7DD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56A5-D496-401A-B7D0-61687D46D7DD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56A5-D496-401A-B7D0-61687D46D7DD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56A5-D496-401A-B7D0-61687D46D7DD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56A5-D496-401A-B7D0-61687D46D7DD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56A5-D496-401A-B7D0-61687D46D7DD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56A5-D496-401A-B7D0-61687D46D7DD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56A5-D496-401A-B7D0-61687D46D7DD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56A5-D496-401A-B7D0-61687D46D7DD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56A5-D496-401A-B7D0-61687D46D7DD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56A5-D496-401A-B7D0-61687D46D7DD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56A5-D496-401A-B7D0-61687D46D7DD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56A5-D496-401A-B7D0-61687D46D7DD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56A5-D496-401A-B7D0-61687D46D7DD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56A5-D496-401A-B7D0-61687D46D7DD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56A5-D496-401A-B7D0-61687D46D7DD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56A5-D496-401A-B7D0-61687D46D7DD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1546E-448A-4DC9-918D-CFA612A94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A0F25-B131-4415-8069-CC60849BBCCE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4DF22-EDA8-49DD-B942-C84FA06D7434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4A6E9-CE04-4ACD-995D-1C3A362CF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4D8A4-5C29-496F-B6F9-21BF0FF57F77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AE77F-0877-4028-A421-B030A0520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69D63-E209-4484-8370-083ECEFBA19E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1BC97-004D-4604-A126-19A7BBA01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4EA92-ABF6-4344-A285-532019E43EEA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C54B5-B0E2-468A-8EEA-6C677398B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7C165-EAD7-4A01-8FFE-2261E6CFE9C0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79C04-39FA-4572-8364-5FB49E12E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7C8D1-F003-4A43-83BB-C8420C0FED0F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6B353-2FF4-4DA1-B1FE-A42149821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19DBD-02B3-49C7-9252-E652A7A70BA5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BC5D4-3E82-433C-BE1C-EB3083E8A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17B4B-805B-4B23-85F3-E791C1C74AAB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02FA4-7963-4C21-AAAF-54747FD28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E2882-94C9-4B65-9969-02C69534A9A9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14AF7-7A93-4791-8117-A7A0D211B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9D37D-406A-411C-9099-D1EA285F54A9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761C9-A1D0-4C77-9301-BF2AED803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28D66-1351-44B7-97EB-50B8129147AF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2B36D-82E5-4DB7-B439-BCA9D6AD4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B8E6C87-5993-4CDA-AFC1-19C6099F6ECE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92B3CDD-7147-4D87-A6FC-17B4B89AF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762000"/>
            <a:ext cx="7772400" cy="20574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smtClean="0"/>
              <a:t>Irrigated Lands</a:t>
            </a:r>
            <a:r>
              <a:rPr lang="en-US" sz="4000" b="1" dirty="0"/>
              <a:t> </a:t>
            </a:r>
            <a:r>
              <a:rPr lang="en-US" sz="4000" b="1" dirty="0" smtClean="0"/>
              <a:t>Program Update – </a:t>
            </a:r>
            <a:r>
              <a:rPr lang="en-US" sz="3100" dirty="0" smtClean="0"/>
              <a:t>Sacramento River Conservation Forum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71600" y="3429000"/>
            <a:ext cx="6400800" cy="1655763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i="1" dirty="0" smtClean="0"/>
              <a:t>	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i="1" dirty="0" smtClean="0"/>
              <a:t>	Bruce Houdesheldt	   	                           	Director Regulatory Affairs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i="1" dirty="0" smtClean="0"/>
              <a:t>	Northern California Water Association</a:t>
            </a:r>
          </a:p>
        </p:txBody>
      </p:sp>
      <p:pic>
        <p:nvPicPr>
          <p:cNvPr id="3076" name="Picture 4" descr="F:\USERS\General Office\Logos\SVWQC Logos\SVWQ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4876800"/>
            <a:ext cx="12795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"/>
            <a:ext cx="8686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Management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Gilsizer Slough – Diazinon, Salinity, Legacy Pesticides, E. coli</a:t>
            </a:r>
          </a:p>
          <a:p>
            <a:pPr eaLnBrk="1" hangingPunct="1">
              <a:defRPr/>
            </a:pPr>
            <a:r>
              <a:rPr lang="en-US" dirty="0" smtClean="0"/>
              <a:t>Lower Snake River – E. coli</a:t>
            </a:r>
          </a:p>
          <a:p>
            <a:pPr eaLnBrk="1" hangingPunct="1">
              <a:defRPr/>
            </a:pPr>
            <a:r>
              <a:rPr lang="en-US" dirty="0" smtClean="0"/>
              <a:t>Pine Creek – E. coli, Chlorpyrifos</a:t>
            </a:r>
          </a:p>
          <a:p>
            <a:pPr eaLnBrk="1" hangingPunct="1">
              <a:defRPr/>
            </a:pPr>
            <a:r>
              <a:rPr lang="en-US" dirty="0" smtClean="0"/>
              <a:t>Wadsworth Canal – E. coli</a:t>
            </a:r>
          </a:p>
          <a:p>
            <a:pPr eaLnBrk="1" hangingPunct="1">
              <a:defRPr/>
            </a:pPr>
            <a:r>
              <a:rPr lang="en-US" dirty="0" smtClean="0"/>
              <a:t>Lower Honcut – E. coli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</p:txBody>
      </p:sp>
      <p:pic>
        <p:nvPicPr>
          <p:cNvPr id="13316" name="Picture 2" descr="SVWQ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800600"/>
            <a:ext cx="1225550" cy="13144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72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Management Plan Implementation Cycle</a:t>
            </a:r>
            <a:endParaRPr lang="en-US" dirty="0"/>
          </a:p>
        </p:txBody>
      </p:sp>
      <p:pic>
        <p:nvPicPr>
          <p:cNvPr id="14339" name="Picture 2" descr="SVWQ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4876800"/>
            <a:ext cx="1108075" cy="118903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434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9588" y="1295400"/>
            <a:ext cx="8634412" cy="350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2800" b="1" dirty="0" smtClean="0"/>
              <a:t>Butte-Yuba-Sutter Water Quality Coalition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410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sz="2000" b="1" dirty="0" smtClean="0"/>
          </a:p>
          <a:p>
            <a:pPr algn="ctr" eaLnBrk="1" hangingPunct="1">
              <a:buFontTx/>
              <a:buNone/>
              <a:defRPr/>
            </a:pPr>
            <a:r>
              <a:rPr lang="en-US" sz="2400" b="1" dirty="0" smtClean="0"/>
              <a:t>Presented by: </a:t>
            </a:r>
          </a:p>
          <a:p>
            <a:pPr algn="ctr" eaLnBrk="1" hangingPunct="1">
              <a:buFontTx/>
              <a:buNone/>
              <a:defRPr/>
            </a:pPr>
            <a:endParaRPr lang="en-US" sz="2000" b="1" dirty="0" smtClean="0"/>
          </a:p>
          <a:p>
            <a:pPr algn="ctr" eaLnBrk="1" hangingPunct="1">
              <a:buFontTx/>
              <a:buNone/>
              <a:defRPr/>
            </a:pPr>
            <a:endParaRPr lang="en-US" sz="2000" b="1" dirty="0" smtClean="0"/>
          </a:p>
          <a:p>
            <a:pPr algn="ctr" eaLnBrk="1" hangingPunct="1">
              <a:buFontTx/>
              <a:buNone/>
              <a:defRPr/>
            </a:pPr>
            <a:r>
              <a:rPr lang="en-US" sz="2000" dirty="0" smtClean="0"/>
              <a:t>Sutter County Resource Conservation District (SCRCD)</a:t>
            </a:r>
          </a:p>
          <a:p>
            <a:pPr algn="ctr" eaLnBrk="1" hangingPunct="1">
              <a:buFontTx/>
              <a:buNone/>
              <a:defRPr/>
            </a:pPr>
            <a:endParaRPr lang="en-US" sz="2000" dirty="0" smtClean="0"/>
          </a:p>
          <a:p>
            <a:pPr algn="ctr" eaLnBrk="1" hangingPunct="1">
              <a:buFontTx/>
              <a:buNone/>
              <a:defRPr/>
            </a:pPr>
            <a:endParaRPr lang="en-US" sz="2000" dirty="0" smtClean="0"/>
          </a:p>
          <a:p>
            <a:pPr algn="ctr" eaLnBrk="1" hangingPunct="1">
              <a:buFontTx/>
              <a:buNone/>
              <a:defRPr/>
            </a:pPr>
            <a:endParaRPr lang="en-US" sz="2000" dirty="0" smtClean="0"/>
          </a:p>
          <a:p>
            <a:pPr algn="ctr" eaLnBrk="1" hangingPunct="1">
              <a:buFontTx/>
              <a:buNone/>
              <a:defRPr/>
            </a:pPr>
            <a:r>
              <a:rPr lang="en-US" sz="2000" dirty="0" smtClean="0"/>
              <a:t>Larry Lloyd – District  Manager</a:t>
            </a:r>
          </a:p>
          <a:p>
            <a:pPr eaLnBrk="1" hangingPunct="1">
              <a:buFontTx/>
              <a:buNone/>
              <a:defRPr/>
            </a:pP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2800" b="1" dirty="0" smtClean="0"/>
              <a:t>Butte-Yuba-Sutter Water Quality Coalition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9144000" cy="53340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400" b="1" dirty="0" smtClean="0"/>
              <a:t>BYSWQC Boundaries</a:t>
            </a:r>
          </a:p>
          <a:p>
            <a:pPr algn="ctr" eaLnBrk="1" hangingPunct="1">
              <a:buFontTx/>
              <a:buNone/>
              <a:defRPr/>
            </a:pPr>
            <a:endParaRPr lang="en-US" sz="2400" b="1" dirty="0" smtClean="0"/>
          </a:p>
          <a:p>
            <a:pPr algn="ctr" eaLnBrk="1" hangingPunct="1">
              <a:buFontTx/>
              <a:buNone/>
              <a:defRPr/>
            </a:pPr>
            <a:endParaRPr lang="en-US" sz="2000" dirty="0" smtClean="0"/>
          </a:p>
          <a:p>
            <a:pPr algn="ctr" eaLnBrk="1" hangingPunct="1">
              <a:buFontTx/>
              <a:buNone/>
              <a:defRPr/>
            </a:pPr>
            <a:endParaRPr lang="en-US" sz="2000" dirty="0" smtClean="0"/>
          </a:p>
          <a:p>
            <a:pPr eaLnBrk="1" hangingPunct="1">
              <a:buFontTx/>
              <a:buNone/>
              <a:defRPr/>
            </a:pPr>
            <a:r>
              <a:rPr lang="en-US" sz="2000" dirty="0" smtClean="0"/>
              <a:t>. </a:t>
            </a:r>
          </a:p>
          <a:p>
            <a:pPr eaLnBrk="1" hangingPunct="1">
              <a:buFontTx/>
              <a:buNone/>
              <a:defRPr/>
            </a:pPr>
            <a:endParaRPr lang="en-US" sz="2400" dirty="0" smtClean="0"/>
          </a:p>
          <a:p>
            <a:pPr algn="ctr" eaLnBrk="1" hangingPunct="1">
              <a:buFontTx/>
              <a:buNone/>
              <a:defRPr/>
            </a:pPr>
            <a:endParaRPr lang="en-US" sz="2400" dirty="0" smtClean="0"/>
          </a:p>
          <a:p>
            <a:pPr eaLnBrk="1" hangingPunct="1">
              <a:buFontTx/>
              <a:buNone/>
              <a:defRPr/>
            </a:pPr>
            <a:endParaRPr lang="en-US" sz="2000" dirty="0" smtClean="0"/>
          </a:p>
          <a:p>
            <a:pPr algn="ctr" eaLnBrk="1" hangingPunct="1">
              <a:buFontTx/>
              <a:buNone/>
              <a:defRPr/>
            </a:pPr>
            <a:endParaRPr lang="en-US" sz="2400" dirty="0" smtClean="0"/>
          </a:p>
          <a:p>
            <a:pPr algn="ctr" eaLnBrk="1" hangingPunct="1">
              <a:buFontTx/>
              <a:buNone/>
              <a:defRPr/>
            </a:pPr>
            <a:endParaRPr lang="en-US" sz="2400" dirty="0"/>
          </a:p>
          <a:p>
            <a:pPr eaLnBrk="1" hangingPunct="1">
              <a:buFontTx/>
              <a:buNone/>
              <a:defRPr/>
            </a:pPr>
            <a:endParaRPr lang="en-US" sz="2000" dirty="0" smtClean="0"/>
          </a:p>
          <a:p>
            <a:pPr eaLnBrk="1" hangingPunct="1">
              <a:buFontTx/>
              <a:buNone/>
              <a:defRPr/>
            </a:pPr>
            <a:endParaRPr lang="en-US" sz="2000" b="1" dirty="0"/>
          </a:p>
        </p:txBody>
      </p:sp>
      <p:sp>
        <p:nvSpPr>
          <p:cNvPr id="4100" name="Picture 3"/>
          <p:cNvSpPr>
            <a:spLocks noChangeAspect="1" noChangeArrowheads="1"/>
          </p:cNvSpPr>
          <p:nvPr/>
        </p:nvSpPr>
        <p:spPr bwMode="auto">
          <a:xfrm>
            <a:off x="3124200" y="1828800"/>
            <a:ext cx="3429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02" name="Picture 6" descr="C:\Documents and Settings\larry.lloyd\Desktop\tmdl_full_repo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981200"/>
            <a:ext cx="3621087" cy="4681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2800" b="1" dirty="0" smtClean="0"/>
              <a:t>Butte-Yuba-Sutter Water Quality Coalition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638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400" b="1" dirty="0" smtClean="0"/>
              <a:t>BYSWQC</a:t>
            </a:r>
          </a:p>
          <a:p>
            <a:pPr algn="ctr" eaLnBrk="1" hangingPunct="1">
              <a:buFontTx/>
              <a:buNone/>
              <a:defRPr/>
            </a:pPr>
            <a:endParaRPr lang="en-US" sz="800" dirty="0" smtClean="0"/>
          </a:p>
          <a:p>
            <a:pPr eaLnBrk="1" hangingPunct="1">
              <a:defRPr/>
            </a:pPr>
            <a:r>
              <a:rPr lang="en-US" sz="2000" dirty="0" smtClean="0"/>
              <a:t>A Three-County Coalition of irrigated agricultural producers</a:t>
            </a:r>
          </a:p>
          <a:p>
            <a:pPr eaLnBrk="1" hangingPunct="1">
              <a:buFontTx/>
              <a:buNone/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000" dirty="0" smtClean="0"/>
              <a:t>Approximately 1,200 members </a:t>
            </a:r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000" dirty="0" smtClean="0"/>
              <a:t>Approximately 229,000 acres of irrigated agriculture</a:t>
            </a:r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000" dirty="0" smtClean="0"/>
              <a:t>215,629 tons of peaches</a:t>
            </a:r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000" dirty="0" smtClean="0"/>
              <a:t>92,481 tons of dried plums</a:t>
            </a:r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000" dirty="0" smtClean="0"/>
              <a:t>151,071 tons of walnuts</a:t>
            </a:r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000" dirty="0" smtClean="0"/>
              <a:t>38,517 tons of almonds in 2010. </a:t>
            </a:r>
          </a:p>
          <a:p>
            <a:pPr eaLnBrk="1" hangingPunct="1">
              <a:buFontTx/>
              <a:buNone/>
              <a:defRPr/>
            </a:pPr>
            <a:endParaRPr lang="en-US" sz="2400" dirty="0" smtClean="0"/>
          </a:p>
          <a:p>
            <a:pPr algn="ctr" eaLnBrk="1" hangingPunct="1">
              <a:buFontTx/>
              <a:buNone/>
              <a:defRPr/>
            </a:pPr>
            <a:endParaRPr lang="en-US" sz="2400" dirty="0" smtClean="0"/>
          </a:p>
          <a:p>
            <a:pPr eaLnBrk="1" hangingPunct="1">
              <a:buFontTx/>
              <a:buNone/>
              <a:defRPr/>
            </a:pPr>
            <a:endParaRPr lang="en-US" sz="2000" dirty="0" smtClean="0"/>
          </a:p>
          <a:p>
            <a:pPr algn="ctr" eaLnBrk="1" hangingPunct="1">
              <a:buFontTx/>
              <a:buNone/>
              <a:defRPr/>
            </a:pPr>
            <a:endParaRPr lang="en-US" sz="2400" dirty="0" smtClean="0"/>
          </a:p>
          <a:p>
            <a:pPr algn="ctr" eaLnBrk="1" hangingPunct="1">
              <a:buFontTx/>
              <a:buNone/>
              <a:defRPr/>
            </a:pPr>
            <a:endParaRPr lang="en-US" sz="2400" dirty="0"/>
          </a:p>
          <a:p>
            <a:pPr eaLnBrk="1" hangingPunct="1">
              <a:buFontTx/>
              <a:buNone/>
              <a:defRPr/>
            </a:pPr>
            <a:endParaRPr lang="en-US" sz="2000" dirty="0" smtClean="0"/>
          </a:p>
          <a:p>
            <a:pPr eaLnBrk="1" hangingPunct="1">
              <a:buFontTx/>
              <a:buNone/>
              <a:defRPr/>
            </a:pP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2800" b="1" dirty="0" smtClean="0"/>
              <a:t>Butte-Yuba-Sutter Water Quality Coalition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9144000" cy="53340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400" b="1" dirty="0" smtClean="0"/>
              <a:t>Outreach and Education Coordinators</a:t>
            </a:r>
          </a:p>
          <a:p>
            <a:pPr eaLnBrk="1" hangingPunct="1">
              <a:buFontTx/>
              <a:buNone/>
              <a:defRPr/>
            </a:pPr>
            <a:endParaRPr lang="en-US" sz="2000" dirty="0" smtClean="0"/>
          </a:p>
          <a:p>
            <a:pPr eaLnBrk="1" hangingPunct="1">
              <a:buFontTx/>
              <a:buNone/>
              <a:defRPr/>
            </a:pPr>
            <a:endParaRPr lang="en-US" sz="2000" dirty="0" smtClean="0"/>
          </a:p>
          <a:p>
            <a:pPr eaLnBrk="1" hangingPunct="1">
              <a:buFontTx/>
              <a:buNone/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000" dirty="0" smtClean="0"/>
              <a:t>SCRCD provides Outreach and Education Coordinators</a:t>
            </a:r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000" dirty="0" smtClean="0"/>
              <a:t>Central Valley Regional Water Quality Control Board (Regional Board)</a:t>
            </a:r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000" dirty="0" smtClean="0"/>
              <a:t>Inform members on changing water quality regulations</a:t>
            </a:r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000" dirty="0" smtClean="0"/>
              <a:t>Assist members in efforts to comply with the ILRP</a:t>
            </a:r>
          </a:p>
          <a:p>
            <a:pPr eaLnBrk="1" hangingPunct="1">
              <a:buFontTx/>
              <a:buNone/>
              <a:defRPr/>
            </a:pPr>
            <a:endParaRPr lang="en-US" sz="2000" dirty="0" smtClean="0"/>
          </a:p>
          <a:p>
            <a:pPr eaLnBrk="1" hangingPunct="1">
              <a:buFontTx/>
              <a:buNone/>
              <a:defRPr/>
            </a:pPr>
            <a:endParaRPr lang="en-US" sz="2000" dirty="0" smtClean="0"/>
          </a:p>
          <a:p>
            <a:pPr algn="ctr" eaLnBrk="1" hangingPunct="1">
              <a:buFontTx/>
              <a:buNone/>
              <a:defRPr/>
            </a:pPr>
            <a:endParaRPr lang="en-US" sz="2400" dirty="0" smtClean="0"/>
          </a:p>
          <a:p>
            <a:pPr algn="ctr" eaLnBrk="1" hangingPunct="1">
              <a:buFontTx/>
              <a:buNone/>
              <a:defRPr/>
            </a:pPr>
            <a:endParaRPr lang="en-US" sz="2400" dirty="0"/>
          </a:p>
          <a:p>
            <a:pPr eaLnBrk="1" hangingPunct="1">
              <a:buFontTx/>
              <a:buNone/>
              <a:defRPr/>
            </a:pPr>
            <a:endParaRPr lang="en-US" sz="2000" dirty="0" smtClean="0"/>
          </a:p>
          <a:p>
            <a:pPr eaLnBrk="1" hangingPunct="1">
              <a:buFontTx/>
              <a:buNone/>
              <a:defRPr/>
            </a:pP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2800" b="1" dirty="0" smtClean="0"/>
              <a:t>Butte-Yuba-Sutter Water Quality Coalition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4864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400" b="1" dirty="0" smtClean="0"/>
              <a:t>Success Story</a:t>
            </a:r>
          </a:p>
          <a:p>
            <a:pPr algn="ctr" eaLnBrk="1" hangingPunct="1">
              <a:buFontTx/>
              <a:buNone/>
              <a:defRPr/>
            </a:pPr>
            <a:endParaRPr lang="en-US" sz="2800" b="1" dirty="0" smtClean="0"/>
          </a:p>
          <a:p>
            <a:pPr algn="ctr" eaLnBrk="1" hangingPunct="1">
              <a:buFontTx/>
              <a:buNone/>
              <a:defRPr/>
            </a:pPr>
            <a:endParaRPr lang="en-US" sz="2800" b="1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438400"/>
            <a:ext cx="31242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b="1" dirty="0" smtClean="0">
                <a:latin typeface="+mn-lt"/>
              </a:rPr>
              <a:t>Butte-Yuba-Sutter Water Quality Coalition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839200" cy="47244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400" b="1" dirty="0" smtClean="0"/>
              <a:t>US Environmental Protection Agency</a:t>
            </a:r>
          </a:p>
          <a:p>
            <a:pPr algn="ctr" eaLnBrk="1" hangingPunct="1">
              <a:buFontTx/>
              <a:buNone/>
              <a:defRPr/>
            </a:pPr>
            <a:endParaRPr lang="en-US" sz="2000" b="1" dirty="0" smtClean="0"/>
          </a:p>
          <a:p>
            <a:pPr eaLnBrk="1" hangingPunct="1">
              <a:defRPr/>
            </a:pPr>
            <a:r>
              <a:rPr lang="en-US" sz="2000" dirty="0" smtClean="0"/>
              <a:t>Nonpoint Source Success Stories</a:t>
            </a:r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000" dirty="0" smtClean="0"/>
              <a:t>“Stakeholders Cooperate to Reduce </a:t>
            </a:r>
            <a:r>
              <a:rPr lang="en-US" sz="2000" dirty="0" err="1" smtClean="0"/>
              <a:t>Diazinon</a:t>
            </a:r>
            <a:r>
              <a:rPr lang="en-US" sz="2000" dirty="0" smtClean="0"/>
              <a:t> in Runoff from Dormant Season Spray”</a:t>
            </a:r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000" dirty="0" smtClean="0"/>
              <a:t>1994: Lower Feather River listed on 303(d) list for </a:t>
            </a:r>
            <a:r>
              <a:rPr lang="en-US" sz="2000" dirty="0" err="1" smtClean="0"/>
              <a:t>Diazinon</a:t>
            </a:r>
            <a:r>
              <a:rPr lang="en-US" sz="2000" dirty="0" smtClean="0"/>
              <a:t> impairment</a:t>
            </a:r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000" dirty="0" smtClean="0"/>
              <a:t>2003: Total Maximum Daily Load (TMDL) established</a:t>
            </a:r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000" dirty="0" smtClean="0"/>
              <a:t>2010: EPA delists LFR for </a:t>
            </a:r>
            <a:r>
              <a:rPr lang="en-US" sz="2000" dirty="0" err="1" smtClean="0"/>
              <a:t>Diazinon</a:t>
            </a:r>
            <a:r>
              <a:rPr lang="en-US" sz="2000" dirty="0" smtClean="0"/>
              <a:t> impairment</a:t>
            </a:r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buFontTx/>
              <a:buNone/>
              <a:defRPr/>
            </a:pPr>
            <a:endParaRPr lang="en-US" sz="2000" dirty="0" smtClean="0"/>
          </a:p>
          <a:p>
            <a:pPr eaLnBrk="1" hangingPunct="1">
              <a:buFontTx/>
              <a:buNone/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2800" b="1" dirty="0" smtClean="0"/>
              <a:t>Butte-Yuba-Sutter Water Quality Coalition </a:t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077200" cy="5257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400" b="1" dirty="0" smtClean="0"/>
              <a:t>Lower Feather River TMDL</a:t>
            </a:r>
          </a:p>
          <a:p>
            <a:pPr algn="ctr" eaLnBrk="1" hangingPunct="1">
              <a:buFontTx/>
              <a:buNone/>
              <a:defRPr/>
            </a:pPr>
            <a:endParaRPr lang="en-US" sz="2400" b="1" dirty="0" smtClean="0"/>
          </a:p>
          <a:p>
            <a:pPr algn="ctr" eaLnBrk="1" hangingPunct="1">
              <a:buFontTx/>
              <a:buNone/>
              <a:defRPr/>
            </a:pPr>
            <a:endParaRPr lang="en-US" sz="2400" b="1" dirty="0" smtClean="0"/>
          </a:p>
          <a:p>
            <a:pPr algn="ctr" eaLnBrk="1" hangingPunct="1">
              <a:buFontTx/>
              <a:buNone/>
              <a:defRPr/>
            </a:pPr>
            <a:endParaRPr lang="en-US" sz="2400" b="1" dirty="0" smtClean="0"/>
          </a:p>
          <a:p>
            <a:pPr algn="ctr" eaLnBrk="1" hangingPunct="1">
              <a:buFontTx/>
              <a:buNone/>
              <a:defRPr/>
            </a:pPr>
            <a:endParaRPr lang="en-US" sz="2400" b="1" dirty="0" smtClean="0"/>
          </a:p>
          <a:p>
            <a:pPr algn="ctr" eaLnBrk="1" hangingPunct="1">
              <a:buFontTx/>
              <a:buNone/>
              <a:defRPr/>
            </a:pPr>
            <a:endParaRPr lang="en-US" sz="2400" b="1" dirty="0" smtClean="0"/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buFontTx/>
              <a:buNone/>
              <a:defRPr/>
            </a:pPr>
            <a:endParaRPr lang="en-US" sz="2000" dirty="0" smtClean="0"/>
          </a:p>
          <a:p>
            <a:pPr eaLnBrk="1" hangingPunct="1">
              <a:buFontTx/>
              <a:buNone/>
              <a:defRPr/>
            </a:pPr>
            <a:endParaRPr lang="en-US" sz="2000" dirty="0"/>
          </a:p>
          <a:p>
            <a:pPr algn="ctr" eaLnBrk="1" hangingPunct="1">
              <a:buFontTx/>
              <a:buNone/>
              <a:defRPr/>
            </a:pPr>
            <a:endParaRPr lang="en-US" sz="1600" dirty="0" smtClean="0"/>
          </a:p>
          <a:p>
            <a:pPr eaLnBrk="1" hangingPunct="1">
              <a:buFontTx/>
              <a:buNone/>
              <a:defRPr/>
            </a:pPr>
            <a:endParaRPr lang="en-US" sz="2000" b="1" dirty="0"/>
          </a:p>
        </p:txBody>
      </p:sp>
      <p:pic>
        <p:nvPicPr>
          <p:cNvPr id="22532" name="Picture 3" descr="G:\BYSWQC\Watershed Success Story\TMD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752600"/>
            <a:ext cx="394176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F:\USERS\General Office\Logos\NCWA Logos\NCWA 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90600"/>
            <a:ext cx="5951538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 descr="F:\USERS\General Office\Logos\SVWQC Logos\SVWQ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276600"/>
            <a:ext cx="3068638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F:\USERS\General Office\Logos\SVWQC Logos\SVWQ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429000"/>
            <a:ext cx="3068638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2800" b="1" dirty="0" smtClean="0"/>
              <a:t>Butte-Yuba-Sutter Water Quality Coalition </a:t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077200" cy="5257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400" b="1" dirty="0" smtClean="0"/>
              <a:t>Lower Feather River TMDL</a:t>
            </a:r>
          </a:p>
          <a:p>
            <a:pPr algn="ctr" eaLnBrk="1" hangingPunct="1">
              <a:buFontTx/>
              <a:buNone/>
              <a:defRPr/>
            </a:pPr>
            <a:endParaRPr lang="en-US" sz="2400" b="1" dirty="0" smtClean="0"/>
          </a:p>
          <a:p>
            <a:pPr eaLnBrk="1" hangingPunct="1">
              <a:defRPr/>
            </a:pPr>
            <a:r>
              <a:rPr lang="en-US" sz="2000" dirty="0" smtClean="0"/>
              <a:t>"Implementation of the Feather River TMDL for Orchards." </a:t>
            </a:r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000" dirty="0" smtClean="0"/>
              <a:t>Best Management Practices</a:t>
            </a:r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000" dirty="0" smtClean="0"/>
              <a:t>Reduce Diazinon in Runoff  from Dormant Season Spray</a:t>
            </a:r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buFontTx/>
              <a:buNone/>
              <a:defRPr/>
            </a:pPr>
            <a:endParaRPr lang="en-US" sz="2000" dirty="0" smtClean="0"/>
          </a:p>
          <a:p>
            <a:pPr eaLnBrk="1" hangingPunct="1">
              <a:buFontTx/>
              <a:buNone/>
              <a:defRPr/>
            </a:pPr>
            <a:endParaRPr lang="en-US" sz="2000" dirty="0"/>
          </a:p>
          <a:p>
            <a:pPr algn="ctr" eaLnBrk="1" hangingPunct="1">
              <a:buFontTx/>
              <a:buNone/>
              <a:defRPr/>
            </a:pPr>
            <a:endParaRPr lang="en-US" sz="1600" dirty="0" smtClean="0"/>
          </a:p>
          <a:p>
            <a:pPr eaLnBrk="1" hangingPunct="1">
              <a:buFontTx/>
              <a:buNone/>
              <a:defRPr/>
            </a:pP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2800" b="1" dirty="0" smtClean="0"/>
              <a:t>Butte-Yuba-Sutter Water Quality Coalition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4876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sz="2800" b="1" dirty="0" smtClean="0"/>
          </a:p>
          <a:p>
            <a:pPr algn="ctr" eaLnBrk="1" hangingPunct="1">
              <a:buFontTx/>
              <a:buNone/>
              <a:defRPr/>
            </a:pPr>
            <a:endParaRPr lang="en-US" sz="2800" b="1" dirty="0"/>
          </a:p>
          <a:p>
            <a:pPr algn="ctr" eaLnBrk="1" hangingPunct="1">
              <a:buFontTx/>
              <a:buNone/>
              <a:defRPr/>
            </a:pPr>
            <a:endParaRPr lang="en-US" sz="2800" b="1" dirty="0" smtClean="0"/>
          </a:p>
        </p:txBody>
      </p:sp>
      <p:sp>
        <p:nvSpPr>
          <p:cNvPr id="20484" name="Picture 2"/>
          <p:cNvSpPr>
            <a:spLocks noChangeAspect="1" noChangeArrowheads="1"/>
          </p:cNvSpPr>
          <p:nvPr/>
        </p:nvSpPr>
        <p:spPr bwMode="auto">
          <a:xfrm>
            <a:off x="1600200" y="14478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Tahoma" pitchFamily="34" charset="0"/>
            </a:endParaRP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2895600" y="6096000"/>
            <a:ext cx="3541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Bare Orchard Floor in September</a:t>
            </a:r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3716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2800" b="1" dirty="0" smtClean="0"/>
              <a:t>Butte-Yuba-Sutter Water Quality Coalition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4876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sz="2800" b="1" dirty="0" smtClean="0"/>
          </a:p>
          <a:p>
            <a:pPr algn="ctr" eaLnBrk="1" hangingPunct="1">
              <a:buFontTx/>
              <a:buNone/>
              <a:defRPr/>
            </a:pPr>
            <a:endParaRPr lang="en-US" sz="2800" b="1" dirty="0"/>
          </a:p>
          <a:p>
            <a:pPr algn="ctr" eaLnBrk="1" hangingPunct="1">
              <a:buFontTx/>
              <a:buNone/>
              <a:defRPr/>
            </a:pPr>
            <a:endParaRPr lang="en-US" sz="2800" b="1" dirty="0" smtClean="0"/>
          </a:p>
          <a:p>
            <a:pPr algn="ctr" eaLnBrk="1" hangingPunct="1">
              <a:buFontTx/>
              <a:buNone/>
              <a:defRPr/>
            </a:pPr>
            <a:r>
              <a:rPr lang="en-US" sz="2800" b="1" dirty="0" smtClean="0"/>
              <a:t>SUCCESS STORY</a:t>
            </a:r>
            <a:endParaRPr lang="en-US" sz="2800" b="1" dirty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371600"/>
            <a:ext cx="568007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2209800" y="6248400"/>
            <a:ext cx="4475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Perennial Sod Emerging in Late December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2800" b="1" dirty="0" smtClean="0"/>
              <a:t>Butte-Yuba-Sutter Water Quality Coalition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4876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sz="2000" b="1" u="sng" dirty="0" smtClean="0"/>
          </a:p>
          <a:p>
            <a:pPr eaLnBrk="1" hangingPunct="1">
              <a:buFontTx/>
              <a:buNone/>
              <a:defRPr/>
            </a:pPr>
            <a:r>
              <a:rPr lang="en-US" sz="2000" b="1" u="sng" dirty="0" smtClean="0"/>
              <a:t>Outreach Coordinators</a:t>
            </a:r>
            <a:endParaRPr lang="en-US" sz="2000" dirty="0" smtClean="0"/>
          </a:p>
          <a:p>
            <a:pPr eaLnBrk="1" hangingPunct="1">
              <a:buFontTx/>
              <a:buNone/>
              <a:defRPr/>
            </a:pPr>
            <a:r>
              <a:rPr lang="en-US" sz="2000" dirty="0" smtClean="0"/>
              <a:t> </a:t>
            </a:r>
          </a:p>
          <a:p>
            <a:pPr eaLnBrk="1" hangingPunct="1">
              <a:buFontTx/>
              <a:buNone/>
              <a:defRPr/>
            </a:pPr>
            <a:r>
              <a:rPr lang="en-US" sz="2000" dirty="0" smtClean="0"/>
              <a:t>Larry Lloyd, Sutter County Resource Conservation District</a:t>
            </a:r>
          </a:p>
          <a:p>
            <a:pPr eaLnBrk="1" hangingPunct="1">
              <a:buFontTx/>
              <a:buNone/>
              <a:defRPr/>
            </a:pPr>
            <a:endParaRPr lang="en-US" sz="2000" dirty="0" smtClean="0"/>
          </a:p>
          <a:p>
            <a:pPr eaLnBrk="1" hangingPunct="1">
              <a:buFontTx/>
              <a:buNone/>
              <a:defRPr/>
            </a:pPr>
            <a:r>
              <a:rPr lang="en-US" sz="2000" dirty="0" smtClean="0"/>
              <a:t>Jim Cornelius, Sutter County Resource Conservation District</a:t>
            </a:r>
          </a:p>
          <a:p>
            <a:pPr eaLnBrk="1" hangingPunct="1">
              <a:buFontTx/>
              <a:buNone/>
              <a:defRPr/>
            </a:pPr>
            <a:endParaRPr lang="en-US" sz="2000" dirty="0" smtClean="0"/>
          </a:p>
          <a:p>
            <a:pPr eaLnBrk="1" hangingPunct="1">
              <a:buFontTx/>
              <a:buNone/>
              <a:defRPr/>
            </a:pPr>
            <a:r>
              <a:rPr lang="en-US" sz="2000" b="1" u="sng" dirty="0" smtClean="0"/>
              <a:t>Administrators</a:t>
            </a:r>
            <a:endParaRPr lang="en-US" sz="2000" dirty="0" smtClean="0"/>
          </a:p>
          <a:p>
            <a:pPr eaLnBrk="1" hangingPunct="1">
              <a:buFontTx/>
              <a:buNone/>
              <a:defRPr/>
            </a:pPr>
            <a:r>
              <a:rPr lang="en-US" sz="2000" dirty="0" smtClean="0"/>
              <a:t> </a:t>
            </a:r>
          </a:p>
          <a:p>
            <a:pPr eaLnBrk="1" hangingPunct="1">
              <a:buFontTx/>
              <a:buNone/>
              <a:defRPr/>
            </a:pPr>
            <a:r>
              <a:rPr lang="en-US" sz="2000" dirty="0" smtClean="0"/>
              <a:t>Megan Foster, Yuba/Sutter Farm Bureau</a:t>
            </a:r>
          </a:p>
          <a:p>
            <a:pPr eaLnBrk="1" hangingPunct="1">
              <a:buFontTx/>
              <a:buNone/>
              <a:defRPr/>
            </a:pPr>
            <a:endParaRPr lang="en-US" sz="2000" dirty="0" smtClean="0"/>
          </a:p>
          <a:p>
            <a:pPr eaLnBrk="1" hangingPunct="1">
              <a:buFontTx/>
              <a:buNone/>
              <a:defRPr/>
            </a:pPr>
            <a:r>
              <a:rPr lang="en-US" sz="2000" dirty="0" smtClean="0"/>
              <a:t>Jaime Robertson, Yuba/Sutter Farm Bureau</a:t>
            </a:r>
          </a:p>
          <a:p>
            <a:pPr eaLnBrk="1" hangingPunct="1">
              <a:buFontTx/>
              <a:buNone/>
              <a:defRPr/>
            </a:pP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Future Irrigated Lands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Groundwater quality</a:t>
            </a:r>
          </a:p>
          <a:p>
            <a:pPr eaLnBrk="1" hangingPunct="1">
              <a:defRPr/>
            </a:pPr>
            <a:r>
              <a:rPr lang="en-US" dirty="0" smtClean="0"/>
              <a:t>Tiering based on threat to surface and ground water quality</a:t>
            </a:r>
          </a:p>
          <a:p>
            <a:pPr eaLnBrk="1" hangingPunct="1">
              <a:defRPr/>
            </a:pPr>
            <a:r>
              <a:rPr lang="en-US" dirty="0" smtClean="0"/>
              <a:t>Groundwater Quality Monitoring Advisory Workgroup</a:t>
            </a:r>
          </a:p>
          <a:p>
            <a:pPr eaLnBrk="1" hangingPunct="1">
              <a:defRPr/>
            </a:pPr>
            <a:r>
              <a:rPr lang="en-US" dirty="0" smtClean="0"/>
              <a:t>ILRP Stakeholder Meeting</a:t>
            </a:r>
          </a:p>
          <a:p>
            <a:pPr eaLnBrk="1" hangingPunct="1">
              <a:defRPr/>
            </a:pPr>
            <a:r>
              <a:rPr lang="en-US" dirty="0" smtClean="0"/>
              <a:t>Sacramento Valley Water Quality Coalition  Order – Summer or Fall 2012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3048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Questions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atershed 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885825"/>
            <a:ext cx="4048125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BruceH\My Documents\Umbrel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Elements of the Irrigated Lands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Monitoring and Reporting Program Plan</a:t>
            </a:r>
          </a:p>
          <a:p>
            <a:pPr lvl="1" eaLnBrk="1" hangingPunct="1">
              <a:defRPr/>
            </a:pPr>
            <a:r>
              <a:rPr lang="en-US" dirty="0" smtClean="0"/>
              <a:t>Annual Monitoring Report – 2009 and 2010</a:t>
            </a:r>
          </a:p>
          <a:p>
            <a:pPr eaLnBrk="1" hangingPunct="1">
              <a:defRPr/>
            </a:pPr>
            <a:r>
              <a:rPr lang="en-US" dirty="0" smtClean="0"/>
              <a:t>Management Plan</a:t>
            </a:r>
          </a:p>
          <a:p>
            <a:pPr lvl="1" eaLnBrk="1" hangingPunct="1">
              <a:defRPr/>
            </a:pPr>
            <a:r>
              <a:rPr lang="en-US" dirty="0" smtClean="0"/>
              <a:t>Management Plan Progress Report </a:t>
            </a:r>
          </a:p>
          <a:p>
            <a:pPr eaLnBrk="1" hangingPunct="1">
              <a:defRPr/>
            </a:pPr>
            <a:r>
              <a:rPr lang="en-US" dirty="0" smtClean="0"/>
              <a:t>TMDLs</a:t>
            </a:r>
          </a:p>
          <a:p>
            <a:pPr eaLnBrk="1" hangingPunct="1">
              <a:defRPr/>
            </a:pPr>
            <a:r>
              <a:rPr lang="en-US" dirty="0" smtClean="0"/>
              <a:t>Future Irrigated Lands Regulatory Program</a:t>
            </a:r>
            <a:endParaRPr lang="en-US" dirty="0"/>
          </a:p>
        </p:txBody>
      </p:sp>
      <p:pic>
        <p:nvPicPr>
          <p:cNvPr id="7172" name="Picture 2" descr="SVWQ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5257800"/>
            <a:ext cx="1225550" cy="13144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Monitoring and Reporting Program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517842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Monitoring begun in 2002 at sites representative of irrigated agriculture</a:t>
            </a:r>
          </a:p>
          <a:p>
            <a:pPr eaLnBrk="1" hangingPunct="1">
              <a:defRPr/>
            </a:pPr>
            <a:r>
              <a:rPr lang="en-US" dirty="0" smtClean="0"/>
              <a:t>In 2009 Regional Board established Monitoring Cycle – Assessment, Core, Core</a:t>
            </a:r>
          </a:p>
          <a:p>
            <a:pPr eaLnBrk="1" hangingPunct="1">
              <a:defRPr/>
            </a:pPr>
            <a:r>
              <a:rPr lang="en-US" dirty="0" smtClean="0"/>
              <a:t>Butte Yuba Sutter Subwatershed Monitoring Sites – </a:t>
            </a:r>
          </a:p>
          <a:p>
            <a:pPr lvl="1" eaLnBrk="1" hangingPunct="1">
              <a:defRPr/>
            </a:pPr>
            <a:r>
              <a:rPr lang="en-US" dirty="0" smtClean="0"/>
              <a:t>Lower Honcut Creek @ Hwy 70 (12)</a:t>
            </a:r>
          </a:p>
          <a:p>
            <a:pPr lvl="1" eaLnBrk="1" hangingPunct="1">
              <a:defRPr/>
            </a:pPr>
            <a:r>
              <a:rPr lang="en-US" dirty="0" smtClean="0"/>
              <a:t>Lower Snake River @ </a:t>
            </a:r>
            <a:r>
              <a:rPr lang="en-US" dirty="0" err="1" smtClean="0"/>
              <a:t>Nuestro</a:t>
            </a:r>
            <a:r>
              <a:rPr lang="en-US" dirty="0" smtClean="0"/>
              <a:t> Road (12)</a:t>
            </a:r>
          </a:p>
          <a:p>
            <a:pPr lvl="1" eaLnBrk="1" hangingPunct="1">
              <a:defRPr/>
            </a:pPr>
            <a:r>
              <a:rPr lang="en-US" dirty="0" smtClean="0"/>
              <a:t>Pine Creek @ Nord </a:t>
            </a:r>
            <a:r>
              <a:rPr lang="en-US" dirty="0" err="1" smtClean="0"/>
              <a:t>Gianella</a:t>
            </a:r>
            <a:r>
              <a:rPr lang="en-US" dirty="0" smtClean="0"/>
              <a:t> Road (12)</a:t>
            </a:r>
          </a:p>
          <a:p>
            <a:pPr lvl="1" eaLnBrk="1" hangingPunct="1">
              <a:defRPr/>
            </a:pPr>
            <a:r>
              <a:rPr lang="en-US" dirty="0" smtClean="0"/>
              <a:t>Sacramento Slough Bridge near </a:t>
            </a:r>
            <a:r>
              <a:rPr lang="en-US" dirty="0" err="1" smtClean="0"/>
              <a:t>Karnak</a:t>
            </a:r>
            <a:r>
              <a:rPr lang="en-US" dirty="0" smtClean="0"/>
              <a:t> (12)</a:t>
            </a:r>
          </a:p>
          <a:p>
            <a:pPr lvl="1" eaLnBrk="1" hangingPunct="1">
              <a:defRPr/>
            </a:pPr>
            <a:r>
              <a:rPr lang="en-US" dirty="0" smtClean="0"/>
              <a:t>Butte Slough @ Pass Road (6)</a:t>
            </a:r>
          </a:p>
          <a:p>
            <a:pPr lvl="1" eaLnBrk="1" hangingPunct="1">
              <a:defRPr/>
            </a:pPr>
            <a:r>
              <a:rPr lang="en-US" dirty="0" smtClean="0"/>
              <a:t>Gilsizer Slough @ GW Road (3)</a:t>
            </a:r>
          </a:p>
          <a:p>
            <a:pPr lvl="1" eaLnBrk="1" hangingPunct="1">
              <a:defRPr/>
            </a:pPr>
            <a:r>
              <a:rPr lang="en-US" dirty="0" smtClean="0"/>
              <a:t>Wadsworth Canal @ S Butte Road 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2" eaLnBrk="1" hangingPunct="1">
              <a:buFontTx/>
              <a:buNone/>
              <a:defRPr/>
            </a:pPr>
            <a:endParaRPr lang="en-US" sz="1600" i="1" dirty="0" smtClean="0"/>
          </a:p>
        </p:txBody>
      </p:sp>
      <p:pic>
        <p:nvPicPr>
          <p:cNvPr id="8196" name="Picture 2" descr="SVWQ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334000"/>
            <a:ext cx="1225550" cy="13144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Results to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467600" cy="51022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From 2005 -2010 </a:t>
            </a:r>
            <a:r>
              <a:rPr lang="en-US" sz="1800" i="1" dirty="0" smtClean="0"/>
              <a:t>(Exceedances/Samples)</a:t>
            </a:r>
            <a:endParaRPr lang="en-US" dirty="0" smtClean="0"/>
          </a:p>
          <a:p>
            <a:pPr lvl="1" eaLnBrk="1" hangingPunct="1">
              <a:defRPr/>
            </a:pPr>
            <a:r>
              <a:rPr lang="en-US" i="1" dirty="0" smtClean="0"/>
              <a:t>Drinking Water</a:t>
            </a:r>
          </a:p>
          <a:p>
            <a:pPr lvl="2" eaLnBrk="1" hangingPunct="1">
              <a:defRPr/>
            </a:pPr>
            <a:r>
              <a:rPr lang="en-US" dirty="0" smtClean="0"/>
              <a:t>Nitrate (0/128)</a:t>
            </a:r>
          </a:p>
          <a:p>
            <a:pPr lvl="2" eaLnBrk="1" hangingPunct="1">
              <a:defRPr/>
            </a:pPr>
            <a:r>
              <a:rPr lang="en-US" dirty="0" smtClean="0"/>
              <a:t>TDS (1/103</a:t>
            </a:r>
          </a:p>
          <a:p>
            <a:pPr lvl="1" eaLnBrk="1" hangingPunct="1">
              <a:defRPr/>
            </a:pPr>
            <a:r>
              <a:rPr lang="en-US" i="1" dirty="0" smtClean="0"/>
              <a:t>Agriculture</a:t>
            </a:r>
          </a:p>
          <a:p>
            <a:pPr lvl="2" eaLnBrk="1" hangingPunct="1">
              <a:defRPr/>
            </a:pPr>
            <a:r>
              <a:rPr lang="en-US" dirty="0" smtClean="0"/>
              <a:t>Boron (0/30)</a:t>
            </a:r>
          </a:p>
          <a:p>
            <a:pPr lvl="2" eaLnBrk="1" hangingPunct="1">
              <a:defRPr/>
            </a:pPr>
            <a:r>
              <a:rPr lang="en-US" dirty="0" smtClean="0"/>
              <a:t>Conductivity (9/194)</a:t>
            </a:r>
          </a:p>
          <a:p>
            <a:pPr lvl="1" eaLnBrk="1" hangingPunct="1">
              <a:defRPr/>
            </a:pPr>
            <a:r>
              <a:rPr lang="en-US" i="1" dirty="0" smtClean="0"/>
              <a:t>Recreation </a:t>
            </a:r>
          </a:p>
          <a:p>
            <a:pPr lvl="2" eaLnBrk="1" hangingPunct="1">
              <a:defRPr/>
            </a:pPr>
            <a:r>
              <a:rPr lang="en-US" dirty="0" smtClean="0"/>
              <a:t>E. coli (45/153)</a:t>
            </a:r>
          </a:p>
          <a:p>
            <a:pPr lvl="2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Results to 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10363200" cy="7772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From 2005 -2010 </a:t>
            </a:r>
            <a:r>
              <a:rPr lang="en-US" i="1" dirty="0" smtClean="0"/>
              <a:t>(Exceedances/Samples)</a:t>
            </a:r>
            <a:endParaRPr lang="en-US" dirty="0" smtClean="0"/>
          </a:p>
          <a:p>
            <a:pPr lvl="1" eaLnBrk="1" hangingPunct="1">
              <a:defRPr/>
            </a:pPr>
            <a:r>
              <a:rPr lang="en-US" i="1" dirty="0" smtClean="0"/>
              <a:t>Aquatic Life</a:t>
            </a:r>
          </a:p>
          <a:p>
            <a:pPr lvl="2" eaLnBrk="1" hangingPunct="1">
              <a:defRPr/>
            </a:pPr>
            <a:r>
              <a:rPr lang="en-US" dirty="0" smtClean="0"/>
              <a:t>Toxicity – Invertebrates (5/70)</a:t>
            </a:r>
          </a:p>
          <a:p>
            <a:pPr lvl="2" eaLnBrk="1" hangingPunct="1">
              <a:defRPr/>
            </a:pPr>
            <a:r>
              <a:rPr lang="en-US" dirty="0" smtClean="0"/>
              <a:t>Toxicity – Fish (0/51)</a:t>
            </a:r>
          </a:p>
          <a:p>
            <a:pPr lvl="2" eaLnBrk="1" hangingPunct="1">
              <a:defRPr/>
            </a:pPr>
            <a:r>
              <a:rPr lang="en-US" dirty="0" smtClean="0"/>
              <a:t>Toxicity – Algae (3/56)</a:t>
            </a:r>
          </a:p>
          <a:p>
            <a:pPr lvl="2" eaLnBrk="1" hangingPunct="1">
              <a:defRPr/>
            </a:pPr>
            <a:r>
              <a:rPr lang="en-US" dirty="0" smtClean="0"/>
              <a:t>Toxicity – Sediment (2/15)</a:t>
            </a:r>
          </a:p>
          <a:p>
            <a:pPr lvl="2" eaLnBrk="1" hangingPunct="1">
              <a:defRPr/>
            </a:pPr>
            <a:r>
              <a:rPr lang="en-US" dirty="0" smtClean="0"/>
              <a:t>Chlorpyrifos (5/114)</a:t>
            </a:r>
          </a:p>
          <a:p>
            <a:pPr lvl="2" eaLnBrk="1" hangingPunct="1">
              <a:defRPr/>
            </a:pPr>
            <a:r>
              <a:rPr lang="en-US" dirty="0" smtClean="0"/>
              <a:t>Diaznon (5/114)</a:t>
            </a:r>
          </a:p>
          <a:p>
            <a:pPr lvl="2" eaLnBrk="1" hangingPunct="1">
              <a:defRPr/>
            </a:pPr>
            <a:r>
              <a:rPr lang="en-US" dirty="0" smtClean="0"/>
              <a:t>Diuron (0/80)</a:t>
            </a:r>
          </a:p>
          <a:p>
            <a:pPr lvl="2" eaLnBrk="1" hangingPunct="1">
              <a:defRPr/>
            </a:pPr>
            <a:r>
              <a:rPr lang="en-US" dirty="0" smtClean="0"/>
              <a:t>Malathion (2/114)</a:t>
            </a:r>
          </a:p>
          <a:p>
            <a:pPr lvl="2" eaLnBrk="1" hangingPunct="1">
              <a:defRPr/>
            </a:pPr>
            <a:r>
              <a:rPr lang="en-US" dirty="0" smtClean="0"/>
              <a:t>Parathion, Methyl (1/114)</a:t>
            </a:r>
          </a:p>
          <a:p>
            <a:pPr lvl="2" eaLnBrk="1" hangingPunct="1">
              <a:defRPr/>
            </a:pPr>
            <a:r>
              <a:rPr lang="en-US" dirty="0" smtClean="0"/>
              <a:t>Simazine (0/62)</a:t>
            </a:r>
          </a:p>
          <a:p>
            <a:pPr lvl="2" eaLnBrk="1" hangingPunct="1">
              <a:defRPr/>
            </a:pPr>
            <a:r>
              <a:rPr lang="en-US" dirty="0" smtClean="0"/>
              <a:t>Copper, Dissolved (0/65)</a:t>
            </a:r>
          </a:p>
          <a:p>
            <a:pPr lvl="2" eaLnBrk="1" hangingPunct="1">
              <a:defRPr/>
            </a:pPr>
            <a:r>
              <a:rPr lang="en-US" dirty="0" smtClean="0"/>
              <a:t>pH (5/182)</a:t>
            </a:r>
          </a:p>
          <a:p>
            <a:pPr lvl="2" eaLnBrk="1" hangingPunct="1">
              <a:defRPr/>
            </a:pPr>
            <a:r>
              <a:rPr lang="en-US" dirty="0" smtClean="0"/>
              <a:t>Dissolved Oxygen (15/194)</a:t>
            </a:r>
          </a:p>
          <a:p>
            <a:pPr lvl="2" eaLnBrk="1" hangingPunct="1">
              <a:defRPr/>
            </a:pPr>
            <a:endParaRPr lang="en-US" dirty="0" smtClean="0"/>
          </a:p>
        </p:txBody>
      </p:sp>
      <p:pic>
        <p:nvPicPr>
          <p:cNvPr id="10244" name="Picture 2" descr="SVWQ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7315200"/>
            <a:ext cx="1225550" cy="13144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8458200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Grower ILP</Template>
  <TotalTime>499</TotalTime>
  <Words>577</Words>
  <Application>Microsoft Office PowerPoint</Application>
  <PresentationFormat>On-screen Show (4:3)</PresentationFormat>
  <Paragraphs>217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Ocean</vt:lpstr>
      <vt:lpstr> Irrigated Lands Program Update – Sacramento River Conservation Forum</vt:lpstr>
      <vt:lpstr>Slide 2</vt:lpstr>
      <vt:lpstr>Slide 3</vt:lpstr>
      <vt:lpstr>Slide 4</vt:lpstr>
      <vt:lpstr>Elements of the Irrigated Lands Program</vt:lpstr>
      <vt:lpstr>Monitoring and Reporting Program Plan</vt:lpstr>
      <vt:lpstr>Results to Date</vt:lpstr>
      <vt:lpstr>Results to Date</vt:lpstr>
      <vt:lpstr>Slide 9</vt:lpstr>
      <vt:lpstr>Slide 10</vt:lpstr>
      <vt:lpstr>Management Plans</vt:lpstr>
      <vt:lpstr>Management Plan Implementation Cycle</vt:lpstr>
      <vt:lpstr>Butte-Yuba-Sutter Water Quality Coalition  </vt:lpstr>
      <vt:lpstr>Butte-Yuba-Sutter Water Quality Coalition  </vt:lpstr>
      <vt:lpstr>Butte-Yuba-Sutter Water Quality Coalition  </vt:lpstr>
      <vt:lpstr>Butte-Yuba-Sutter Water Quality Coalition  </vt:lpstr>
      <vt:lpstr>Butte-Yuba-Sutter Water Quality Coalition  </vt:lpstr>
      <vt:lpstr>Butte-Yuba-Sutter Water Quality Coalition</vt:lpstr>
      <vt:lpstr>Butte-Yuba-Sutter Water Quality Coalition  </vt:lpstr>
      <vt:lpstr>Butte-Yuba-Sutter Water Quality Coalition  </vt:lpstr>
      <vt:lpstr>Butte-Yuba-Sutter Water Quality Coalition  </vt:lpstr>
      <vt:lpstr>Butte-Yuba-Sutter Water Quality Coalition  </vt:lpstr>
      <vt:lpstr>Butte-Yuba-Sutter Water Quality Coalition  </vt:lpstr>
      <vt:lpstr>Future Irrigated Lands Program</vt:lpstr>
      <vt:lpstr>Questions ? 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Bruce Houdesheldt</dc:creator>
  <cp:lastModifiedBy>Rob Irwin</cp:lastModifiedBy>
  <cp:revision>33</cp:revision>
  <dcterms:created xsi:type="dcterms:W3CDTF">2011-07-21T20:20:28Z</dcterms:created>
  <dcterms:modified xsi:type="dcterms:W3CDTF">2011-09-13T16:41:20Z</dcterms:modified>
</cp:coreProperties>
</file>